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59" r:id="rId2"/>
    <p:sldId id="360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5" r:id="rId14"/>
    <p:sldId id="376" r:id="rId15"/>
    <p:sldId id="377" r:id="rId16"/>
    <p:sldId id="378" r:id="rId17"/>
    <p:sldId id="379" r:id="rId18"/>
    <p:sldId id="373" r:id="rId19"/>
    <p:sldId id="374" r:id="rId20"/>
    <p:sldId id="345" r:id="rId21"/>
  </p:sldIdLst>
  <p:sldSz cx="12192000" cy="6858000"/>
  <p:notesSz cx="6797675" cy="9926638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9999"/>
    <a:srgbClr val="00AFA7"/>
    <a:srgbClr val="CCFFFF"/>
    <a:srgbClr val="00FFCC"/>
    <a:srgbClr val="99FFCC"/>
    <a:srgbClr val="33CCCC"/>
    <a:srgbClr val="006699"/>
    <a:srgbClr val="33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1" autoAdjust="0"/>
    <p:restoredTop sz="97431"/>
  </p:normalViewPr>
  <p:slideViewPr>
    <p:cSldViewPr snapToObjects="1">
      <p:cViewPr varScale="1">
        <p:scale>
          <a:sx n="73" d="100"/>
          <a:sy n="73" d="100"/>
        </p:scale>
        <p:origin x="72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8/26/2017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8"/>
            <a:ext cx="12192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274639"/>
            <a:ext cx="109728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.in/citations?user=9i_j3sMAAAAJ&amp;hl=en" TargetMode="External"/><Relationship Id="rId2" Type="http://schemas.openxmlformats.org/officeDocument/2006/relationships/hyperlink" Target="https://www.researchgate.net/profile/Sunil_Pathak4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Manufacturing Processes (AMPs)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AMPs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Sunil Pathak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Engineering Technology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sunilpathak@ump.edu.my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9629" y="-27384"/>
            <a:ext cx="787515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dirty="0">
                <a:latin typeface="Perpetua" panose="02020502060401020303" pitchFamily="18" charset="0"/>
                <a:cs typeface="Verdana"/>
              </a:rPr>
              <a:t>[1] </a:t>
            </a:r>
            <a:r>
              <a:rPr sz="2000" b="1" spc="-5" dirty="0">
                <a:latin typeface="Perpetua" panose="02020502060401020303" pitchFamily="18" charset="0"/>
                <a:cs typeface="Verdana"/>
              </a:rPr>
              <a:t>CLASSIFICATION OF </a:t>
            </a:r>
            <a:r>
              <a:rPr sz="2000" b="1" dirty="0">
                <a:latin typeface="Perpetua" panose="02020502060401020303" pitchFamily="18" charset="0"/>
                <a:cs typeface="Verdana"/>
              </a:rPr>
              <a:t>VARIOUS MANUFACTURING</a:t>
            </a:r>
            <a:r>
              <a:rPr sz="2000" b="1" spc="-70" dirty="0">
                <a:latin typeface="Perpetua" panose="02020502060401020303" pitchFamily="18" charset="0"/>
                <a:cs typeface="Verdana"/>
              </a:rPr>
              <a:t> </a:t>
            </a:r>
            <a:r>
              <a:rPr sz="2000" b="1" dirty="0">
                <a:latin typeface="Perpetua" panose="02020502060401020303" pitchFamily="18" charset="0"/>
                <a:cs typeface="Verdana"/>
              </a:rPr>
              <a:t>(Continued)</a:t>
            </a:r>
            <a:endParaRPr sz="2000" dirty="0">
              <a:latin typeface="Perpetua" panose="02020502060401020303" pitchFamily="18" charset="0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868519"/>
              </p:ext>
            </p:extLst>
          </p:nvPr>
        </p:nvGraphicFramePr>
        <p:xfrm>
          <a:off x="110838" y="398456"/>
          <a:ext cx="11804070" cy="6355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1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1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10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288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6295">
                <a:tc rowSpan="5">
                  <a:txBody>
                    <a:bodyPr/>
                    <a:lstStyle/>
                    <a:p>
                      <a:pPr marL="86360" marR="80645" algn="ctr">
                        <a:lnSpc>
                          <a:spcPct val="100000"/>
                        </a:lnSpc>
                        <a:spcBef>
                          <a:spcPts val="225"/>
                        </a:spcBef>
                        <a:tabLst>
                          <a:tab pos="900430" algn="l"/>
                        </a:tabLst>
                      </a:pPr>
                      <a:endParaRPr lang="en-MY" sz="1800" b="1" spc="-5" dirty="0" smtClean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 marR="80645" algn="ctr">
                        <a:lnSpc>
                          <a:spcPct val="100000"/>
                        </a:lnSpc>
                        <a:spcBef>
                          <a:spcPts val="225"/>
                        </a:spcBef>
                        <a:tabLst>
                          <a:tab pos="900430" algn="l"/>
                        </a:tabLst>
                      </a:pPr>
                      <a:r>
                        <a:rPr sz="1800" b="1" spc="-5" dirty="0" smtClean="0">
                          <a:latin typeface="Perpetua" panose="02020502060401020303" pitchFamily="18" charset="0"/>
                          <a:cs typeface="Arial"/>
                        </a:rPr>
                        <a:t>Joining </a:t>
                      </a:r>
                      <a:endParaRPr lang="en-MY" sz="1800" b="1" spc="-5" dirty="0" smtClean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 marR="80645" algn="ctr">
                        <a:lnSpc>
                          <a:spcPct val="100000"/>
                        </a:lnSpc>
                        <a:spcBef>
                          <a:spcPts val="225"/>
                        </a:spcBef>
                        <a:tabLst>
                          <a:tab pos="900430" algn="l"/>
                        </a:tabLst>
                      </a:pPr>
                      <a:r>
                        <a:rPr sz="1800" b="1" spc="-5" dirty="0" smtClean="0">
                          <a:latin typeface="Perpetua" panose="02020502060401020303" pitchFamily="18" charset="0"/>
                          <a:cs typeface="Arial"/>
                        </a:rPr>
                        <a:t>Or  </a:t>
                      </a:r>
                      <a:r>
                        <a:rPr sz="1800" b="1" dirty="0" smtClean="0">
                          <a:latin typeface="Perpetua" panose="02020502060401020303" pitchFamily="18" charset="0"/>
                          <a:cs typeface="Arial"/>
                        </a:rPr>
                        <a:t>Consolidation Or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 marR="8826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Perpetua" panose="02020502060401020303" pitchFamily="18" charset="0"/>
                          <a:cs typeface="Arial"/>
                        </a:rPr>
                        <a:t>F</a:t>
                      </a:r>
                      <a:r>
                        <a:rPr sz="1800" b="1" dirty="0">
                          <a:latin typeface="Perpetua" panose="02020502060401020303" pitchFamily="18" charset="0"/>
                          <a:cs typeface="Arial"/>
                        </a:rPr>
                        <a:t>a</a:t>
                      </a:r>
                      <a:r>
                        <a:rPr sz="1800" b="1" spc="-5" dirty="0">
                          <a:latin typeface="Perpetua" panose="02020502060401020303" pitchFamily="18" charset="0"/>
                          <a:cs typeface="Arial"/>
                        </a:rPr>
                        <a:t>b</a:t>
                      </a:r>
                      <a:r>
                        <a:rPr sz="1800" b="1" dirty="0">
                          <a:latin typeface="Perpetua" panose="02020502060401020303" pitchFamily="18" charset="0"/>
                          <a:cs typeface="Arial"/>
                        </a:rPr>
                        <a:t>ri</a:t>
                      </a:r>
                      <a:r>
                        <a:rPr sz="1800" b="1" spc="5" dirty="0">
                          <a:latin typeface="Perpetua" panose="02020502060401020303" pitchFamily="18" charset="0"/>
                          <a:cs typeface="Arial"/>
                        </a:rPr>
                        <a:t>c</a:t>
                      </a:r>
                      <a:r>
                        <a:rPr sz="1800" b="1" spc="-10" dirty="0">
                          <a:latin typeface="Perpetua" panose="02020502060401020303" pitchFamily="18" charset="0"/>
                          <a:cs typeface="Arial"/>
                        </a:rPr>
                        <a:t>a</a:t>
                      </a:r>
                      <a:r>
                        <a:rPr sz="1800" b="1" dirty="0">
                          <a:latin typeface="Perpetua" panose="02020502060401020303" pitchFamily="18" charset="0"/>
                          <a:cs typeface="Arial"/>
                        </a:rPr>
                        <a:t>t</a:t>
                      </a:r>
                      <a:r>
                        <a:rPr sz="1800" b="1" spc="5" dirty="0">
                          <a:latin typeface="Perpetua" panose="02020502060401020303" pitchFamily="18" charset="0"/>
                          <a:cs typeface="Arial"/>
                        </a:rPr>
                        <a:t>i</a:t>
                      </a:r>
                      <a:r>
                        <a:rPr sz="1800" b="1" spc="-5" dirty="0">
                          <a:latin typeface="Perpetua" panose="02020502060401020303" pitchFamily="18" charset="0"/>
                          <a:cs typeface="Arial"/>
                        </a:rPr>
                        <a:t>o</a:t>
                      </a:r>
                      <a:r>
                        <a:rPr sz="1800" b="1" dirty="0">
                          <a:latin typeface="Perpetua" panose="02020502060401020303" pitchFamily="18" charset="0"/>
                          <a:cs typeface="Arial"/>
                        </a:rPr>
                        <a:t>n  </a:t>
                      </a:r>
                      <a:r>
                        <a:rPr sz="1800" b="1" spc="-5" dirty="0">
                          <a:latin typeface="Perpetua" panose="02020502060401020303" pitchFamily="18" charset="0"/>
                          <a:cs typeface="Arial"/>
                        </a:rPr>
                        <a:t>Processes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dirty="0">
                        <a:latin typeface="Perpetua" panose="02020502060401020303" pitchFamily="18" charset="0"/>
                        <a:cs typeface="Times New Roman"/>
                      </a:endParaRPr>
                    </a:p>
                    <a:p>
                      <a:pPr marL="86360" marR="79375" algn="ctr">
                        <a:lnSpc>
                          <a:spcPct val="100000"/>
                        </a:lnSpc>
                        <a:tabLst>
                          <a:tab pos="506730" algn="l"/>
                          <a:tab pos="1016000" algn="l"/>
                        </a:tabLst>
                      </a:pPr>
                      <a:r>
                        <a:rPr sz="1800" dirty="0">
                          <a:latin typeface="Perpetua" panose="02020502060401020303" pitchFamily="18" charset="0"/>
                          <a:cs typeface="Arial"/>
                        </a:rPr>
                        <a:t>[For  </a:t>
                      </a:r>
                      <a:r>
                        <a:rPr sz="1800" spc="-5" dirty="0">
                          <a:latin typeface="Perpetua" panose="02020502060401020303" pitchFamily="18" charset="0"/>
                          <a:cs typeface="Arial"/>
                        </a:rPr>
                        <a:t>assembling  </a:t>
                      </a:r>
                      <a:r>
                        <a:rPr sz="1800" dirty="0">
                          <a:latin typeface="Perpetua" panose="02020502060401020303" pitchFamily="18" charset="0"/>
                          <a:cs typeface="Arial"/>
                        </a:rPr>
                        <a:t>t</a:t>
                      </a:r>
                      <a:r>
                        <a:rPr sz="1800" spc="5" dirty="0">
                          <a:latin typeface="Perpetua" panose="02020502060401020303" pitchFamily="18" charset="0"/>
                          <a:cs typeface="Arial"/>
                        </a:rPr>
                        <a:t>h</a:t>
                      </a:r>
                      <a:r>
                        <a:rPr sz="1800" dirty="0">
                          <a:latin typeface="Perpetua" panose="02020502060401020303" pitchFamily="18" charset="0"/>
                          <a:cs typeface="Arial"/>
                        </a:rPr>
                        <a:t>e	</a:t>
                      </a:r>
                      <a:r>
                        <a:rPr sz="1800" spc="-20" dirty="0">
                          <a:latin typeface="Perpetua" panose="02020502060401020303" pitchFamily="18" charset="0"/>
                          <a:cs typeface="Arial"/>
                        </a:rPr>
                        <a:t>v</a:t>
                      </a:r>
                      <a:r>
                        <a:rPr sz="1800" dirty="0">
                          <a:latin typeface="Perpetua" panose="02020502060401020303" pitchFamily="18" charset="0"/>
                          <a:cs typeface="Arial"/>
                        </a:rPr>
                        <a:t>ar</a:t>
                      </a:r>
                      <a:r>
                        <a:rPr sz="1800" spc="5" dirty="0">
                          <a:latin typeface="Perpetua" panose="02020502060401020303" pitchFamily="18" charset="0"/>
                          <a:cs typeface="Arial"/>
                        </a:rPr>
                        <a:t>i</a:t>
                      </a:r>
                      <a:r>
                        <a:rPr sz="1800" dirty="0">
                          <a:latin typeface="Perpetua" panose="02020502060401020303" pitchFamily="18" charset="0"/>
                          <a:cs typeface="Arial"/>
                        </a:rPr>
                        <a:t>ous  </a:t>
                      </a:r>
                      <a:r>
                        <a:rPr sz="1800" spc="-5" dirty="0">
                          <a:latin typeface="Perpetua" panose="02020502060401020303" pitchFamily="18" charset="0"/>
                          <a:cs typeface="Arial"/>
                        </a:rPr>
                        <a:t>component  </a:t>
                      </a:r>
                      <a:r>
                        <a:rPr sz="1800" dirty="0">
                          <a:latin typeface="Perpetua" panose="02020502060401020303" pitchFamily="18" charset="0"/>
                          <a:cs typeface="Arial"/>
                        </a:rPr>
                        <a:t>s	 </a:t>
                      </a:r>
                      <a:r>
                        <a:rPr sz="1800" spc="-10" dirty="0">
                          <a:latin typeface="Perpetua" panose="02020502060401020303" pitchFamily="18" charset="0"/>
                          <a:cs typeface="Arial"/>
                        </a:rPr>
                        <a:t>o</a:t>
                      </a:r>
                      <a:r>
                        <a:rPr sz="1800" dirty="0">
                          <a:latin typeface="Perpetua" panose="02020502060401020303" pitchFamily="18" charset="0"/>
                          <a:cs typeface="Arial"/>
                        </a:rPr>
                        <a:t>f	a  product]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58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>
                          <a:latin typeface="Perpetua" panose="02020502060401020303" pitchFamily="18" charset="0"/>
                          <a:cs typeface="Arial"/>
                        </a:rPr>
                        <a:t>Joining</a:t>
                      </a:r>
                      <a:r>
                        <a:rPr sz="1800" b="1" spc="-105" dirty="0"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Perpetua" panose="02020502060401020303" pitchFamily="18" charset="0"/>
                          <a:cs typeface="Arial"/>
                        </a:rPr>
                        <a:t>Processes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marL="87630" marR="463550" algn="just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lang="en-MY" sz="1800" b="1" spc="-5" dirty="0" smtClean="0">
                        <a:solidFill>
                          <a:srgbClr val="C00000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7630" marR="463550" algn="just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 smtClean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Advanced  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Welding  </a:t>
                      </a:r>
                      <a:r>
                        <a:rPr sz="1800" b="1" spc="-12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T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ec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hn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iq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u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e</a:t>
                      </a:r>
                      <a:r>
                        <a:rPr sz="1800" b="1" spc="1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s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:  </a:t>
                      </a:r>
                      <a:r>
                        <a:rPr sz="1800" spc="-1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EBW,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7630" marR="1111250" algn="just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L</a:t>
                      </a:r>
                      <a:r>
                        <a:rPr sz="1800" spc="-5" dirty="0" smtClean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B</a:t>
                      </a:r>
                      <a:r>
                        <a:rPr sz="1800" spc="-50" dirty="0" smtClean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W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,  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USW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7630" marR="78105">
                        <a:lnSpc>
                          <a:spcPct val="100000"/>
                        </a:lnSpc>
                        <a:tabLst>
                          <a:tab pos="1401445" algn="l"/>
                        </a:tabLst>
                      </a:pPr>
                      <a:r>
                        <a:rPr sz="1800" b="1" spc="-25" dirty="0" smtClean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W</a:t>
                      </a:r>
                      <a:r>
                        <a:rPr sz="1800" b="1" dirty="0" smtClean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el</a:t>
                      </a:r>
                      <a:r>
                        <a:rPr sz="1800" b="1" spc="-15" dirty="0" smtClean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d</a:t>
                      </a:r>
                      <a:r>
                        <a:rPr sz="1800" b="1" dirty="0" smtClean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ing</a:t>
                      </a:r>
                      <a:r>
                        <a:rPr sz="1800" b="1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	</a:t>
                      </a:r>
                      <a:r>
                        <a:rPr sz="1800" b="1" spc="-5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of  </a:t>
                      </a:r>
                      <a:r>
                        <a:rPr sz="1800" b="1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Plastics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  <a:tabLst>
                          <a:tab pos="1323975" algn="l"/>
                        </a:tabLst>
                      </a:pPr>
                      <a:r>
                        <a:rPr sz="1800" b="1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(only	for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Thermoplastics)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:</a:t>
                      </a:r>
                      <a:r>
                        <a:rPr sz="1800" b="1" spc="-105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spc="-15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USW,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LBW,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7630" marR="78105">
                        <a:lnSpc>
                          <a:spcPct val="100000"/>
                        </a:lnSpc>
                        <a:tabLst>
                          <a:tab pos="1327150" algn="l"/>
                        </a:tabLst>
                      </a:pPr>
                      <a:r>
                        <a:rPr sz="1800" spc="-5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Friction/spin  </a:t>
                      </a:r>
                      <a:r>
                        <a:rPr sz="1800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Welding  </a:t>
                      </a:r>
                      <a:r>
                        <a:rPr sz="1800" spc="-5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Vibration</a:t>
                      </a:r>
                      <a:r>
                        <a:rPr sz="1800" spc="-80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Welding  </a:t>
                      </a:r>
                      <a:r>
                        <a:rPr sz="1800" spc="-10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F</a:t>
                      </a:r>
                      <a:r>
                        <a:rPr sz="1800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ricti</a:t>
                      </a:r>
                      <a:r>
                        <a:rPr sz="1800" spc="-10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n	</a:t>
                      </a:r>
                      <a:r>
                        <a:rPr sz="1800" spc="-10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s</a:t>
                      </a:r>
                      <a:r>
                        <a:rPr sz="1800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tir  </a:t>
                      </a:r>
                      <a:r>
                        <a:rPr sz="1800" spc="-5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welding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7630" marR="97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Hot-plate</a:t>
                      </a:r>
                      <a:r>
                        <a:rPr sz="1800" spc="-70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welding  </a:t>
                      </a:r>
                      <a:r>
                        <a:rPr sz="1800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Hot-gas </a:t>
                      </a:r>
                      <a:r>
                        <a:rPr sz="1800" spc="-5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welding  </a:t>
                      </a:r>
                      <a:r>
                        <a:rPr sz="1800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Implant </a:t>
                      </a:r>
                      <a:r>
                        <a:rPr sz="1800" spc="-5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welding  </a:t>
                      </a:r>
                      <a:r>
                        <a:rPr sz="1800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Infrared </a:t>
                      </a:r>
                      <a:r>
                        <a:rPr sz="1800" spc="-5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welding  Micro-wave  welding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58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58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Mechanical</a:t>
                      </a:r>
                      <a:r>
                        <a:rPr sz="1800" b="1" spc="-7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Bonding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10" dirty="0">
                          <a:latin typeface="Perpetua" panose="02020502060401020303" pitchFamily="18" charset="0"/>
                          <a:cs typeface="Arial"/>
                        </a:rPr>
                        <a:t>Atomic</a:t>
                      </a:r>
                      <a:r>
                        <a:rPr sz="1800" b="1" spc="-45" dirty="0"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Perpetua" panose="02020502060401020303" pitchFamily="18" charset="0"/>
                          <a:cs typeface="Arial"/>
                        </a:rPr>
                        <a:t>Bonding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58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58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6360" marR="1409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12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T</a:t>
                      </a:r>
                      <a:r>
                        <a:rPr sz="1800" b="1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em</a:t>
                      </a:r>
                      <a:r>
                        <a:rPr sz="1800" b="1" spc="-1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p</a:t>
                      </a: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o</a:t>
                      </a:r>
                      <a:r>
                        <a:rPr sz="1800" b="1" spc="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r</a:t>
                      </a:r>
                      <a:r>
                        <a:rPr sz="1800" b="1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-  </a:t>
                      </a: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ary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6360" marR="78740" algn="just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Permanent  or semi-  permanent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6995" marR="25146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Solid 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state  </a:t>
                      </a:r>
                      <a:r>
                        <a:rPr sz="1800" b="1" spc="3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w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l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d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i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g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83285" marR="251460" indent="-6235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Liquid 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state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or</a:t>
                      </a:r>
                      <a:r>
                        <a:rPr sz="1800" b="1" spc="-9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Fusion  Welding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43840" marR="236220" indent="25400" algn="just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Solid/  L</a:t>
                      </a:r>
                      <a:r>
                        <a:rPr sz="1800" b="1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iq</a:t>
                      </a:r>
                      <a:r>
                        <a:rPr sz="1800" b="1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u</a:t>
                      </a:r>
                      <a:r>
                        <a:rPr sz="1800" b="1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id  state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58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2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58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Electrical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Chemical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58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71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58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 marR="2819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T</a:t>
                      </a:r>
                      <a:r>
                        <a:rPr sz="180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hr</a:t>
                      </a:r>
                      <a:r>
                        <a:rPr sz="1800" spc="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ad  joints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58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 marR="2101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Rivets,  </a:t>
                      </a:r>
                      <a:r>
                        <a:rPr sz="180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Stitches,  Staples,  </a:t>
                      </a:r>
                      <a:r>
                        <a:rPr sz="1800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S</a:t>
                      </a:r>
                      <a:r>
                        <a:rPr sz="180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hr</a:t>
                      </a:r>
                      <a:r>
                        <a:rPr sz="1800" spc="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i</a:t>
                      </a:r>
                      <a:r>
                        <a:rPr sz="180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n</a:t>
                      </a:r>
                      <a:r>
                        <a:rPr sz="1800" spc="1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k</a:t>
                      </a:r>
                      <a:r>
                        <a:rPr sz="180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-fit</a:t>
                      </a:r>
                      <a:r>
                        <a:rPr sz="1800" spc="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s</a:t>
                      </a:r>
                      <a:r>
                        <a:rPr sz="180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,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58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marR="2228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Friction,  Forge, 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Di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f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f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u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s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on 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welding,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Perpetua" panose="02020502060401020303" pitchFamily="18" charset="0"/>
                        <a:cs typeface="Times New Roman"/>
                      </a:endParaRPr>
                    </a:p>
                    <a:p>
                      <a:pPr marL="86995" marR="933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Cold  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Welding: 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Pressure,  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E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x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pl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s</a:t>
                      </a:r>
                      <a:r>
                        <a:rPr sz="1800" spc="1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i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v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e, 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Ultrasonic 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Welding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58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marR="78105">
                        <a:lnSpc>
                          <a:spcPct val="100000"/>
                        </a:lnSpc>
                        <a:spcBef>
                          <a:spcPts val="275"/>
                        </a:spcBef>
                        <a:tabLst>
                          <a:tab pos="577850" algn="l"/>
                          <a:tab pos="873760" algn="l"/>
                        </a:tabLst>
                      </a:pPr>
                      <a:r>
                        <a:rPr sz="1800" b="1" spc="-3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A</a:t>
                      </a:r>
                      <a:r>
                        <a:rPr sz="1800" b="1" spc="1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r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c	</a:t>
                      </a:r>
                      <a:r>
                        <a:rPr sz="1800" b="1" spc="3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w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e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l</a:t>
                      </a:r>
                      <a:r>
                        <a:rPr sz="1800" b="1" spc="-1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d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in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g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:  </a:t>
                      </a:r>
                      <a:r>
                        <a:rPr sz="1800" i="1" spc="-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Using  </a:t>
                      </a:r>
                      <a:r>
                        <a:rPr sz="1800" i="1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Consumable  </a:t>
                      </a:r>
                      <a:r>
                        <a:rPr sz="1800" i="1" spc="-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Electrode  </a:t>
                      </a:r>
                      <a:r>
                        <a:rPr sz="1800" spc="-3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SMAW,  </a:t>
                      </a:r>
                      <a:r>
                        <a:rPr sz="1800" spc="-3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GMAW,  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F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C</a:t>
                      </a:r>
                      <a:r>
                        <a:rPr sz="1800" spc="-8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A</a:t>
                      </a:r>
                      <a:r>
                        <a:rPr sz="1800" spc="-5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W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,	</a:t>
                      </a:r>
                      <a:r>
                        <a:rPr sz="1800" spc="-2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S</a:t>
                      </a:r>
                      <a:r>
                        <a:rPr sz="1800" spc="-8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A</a:t>
                      </a:r>
                      <a:r>
                        <a:rPr sz="1800" spc="2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W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;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 marR="78105">
                        <a:lnSpc>
                          <a:spcPct val="100000"/>
                        </a:lnSpc>
                        <a:tabLst>
                          <a:tab pos="894715" algn="l"/>
                        </a:tabLst>
                      </a:pPr>
                      <a:r>
                        <a:rPr sz="1800" spc="-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T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hose	</a:t>
                      </a:r>
                      <a:r>
                        <a:rPr sz="1800" spc="-1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u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si</a:t>
                      </a:r>
                      <a:r>
                        <a:rPr sz="1800" spc="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n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g  </a:t>
                      </a:r>
                      <a:r>
                        <a:rPr sz="1800" i="1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Non-  </a:t>
                      </a:r>
                      <a:r>
                        <a:rPr sz="1800" i="1" spc="-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consumable  </a:t>
                      </a:r>
                      <a:r>
                        <a:rPr sz="1800" i="1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Electrode:  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G</a:t>
                      </a:r>
                      <a:r>
                        <a:rPr sz="1800" spc="-12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T</a:t>
                      </a:r>
                      <a:r>
                        <a:rPr sz="1800" spc="-8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A</a:t>
                      </a:r>
                      <a:r>
                        <a:rPr sz="1800" spc="-6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W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,	 </a:t>
                      </a:r>
                      <a:r>
                        <a:rPr sz="1800" spc="-12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P</a:t>
                      </a:r>
                      <a:r>
                        <a:rPr sz="1800" spc="-8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A</a:t>
                      </a:r>
                      <a:r>
                        <a:rPr sz="1800" spc="-6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W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,  </a:t>
                      </a:r>
                      <a:r>
                        <a:rPr sz="1800" spc="-2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SW.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 marR="78105">
                        <a:lnSpc>
                          <a:spcPct val="100000"/>
                        </a:lnSpc>
                        <a:tabLst>
                          <a:tab pos="739775" algn="l"/>
                        </a:tabLst>
                      </a:pPr>
                      <a:r>
                        <a:rPr sz="1800" b="1" spc="-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Resistance  welding:  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R</a:t>
                      </a:r>
                      <a:r>
                        <a:rPr sz="1800" spc="-2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S</a:t>
                      </a:r>
                      <a:r>
                        <a:rPr sz="1800" spc="-6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W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,	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R</a:t>
                      </a:r>
                      <a:r>
                        <a:rPr sz="1800" spc="-2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SE</a:t>
                      </a:r>
                      <a:r>
                        <a:rPr sz="1800" spc="-6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W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,  </a:t>
                      </a:r>
                      <a:r>
                        <a:rPr sz="1800" spc="-1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RPW.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 dirty="0">
                        <a:latin typeface="Perpetua" panose="02020502060401020303" pitchFamily="18" charset="0"/>
                        <a:cs typeface="Times New Roman"/>
                      </a:endParaRPr>
                    </a:p>
                    <a:p>
                      <a:pPr marL="86995" marR="48768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In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d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u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c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t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ion  welding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58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marR="787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Gas  welding:  </a:t>
                      </a:r>
                      <a:r>
                        <a:rPr sz="1800" spc="-3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OAW, 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and  </a:t>
                      </a:r>
                      <a:r>
                        <a:rPr sz="1800" spc="-1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PGW,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Thermit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C00000"/>
                          </a:solidFill>
                          <a:latin typeface="Perpetua" panose="02020502060401020303" pitchFamily="18" charset="0"/>
                          <a:cs typeface="Arial"/>
                        </a:rPr>
                        <a:t>welding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58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 marR="1003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Brazing,  </a:t>
                      </a:r>
                      <a:r>
                        <a:rPr sz="18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S</a:t>
                      </a:r>
                      <a:r>
                        <a:rPr sz="180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ol</a:t>
                      </a:r>
                      <a:r>
                        <a:rPr sz="1800" spc="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d</a:t>
                      </a:r>
                      <a:r>
                        <a:rPr sz="180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er</a:t>
                      </a:r>
                      <a:r>
                        <a:rPr sz="1800" spc="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i</a:t>
                      </a:r>
                      <a:r>
                        <a:rPr sz="180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ng,  and  </a:t>
                      </a:r>
                      <a:r>
                        <a:rPr sz="18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Adhesive  </a:t>
                      </a:r>
                      <a:r>
                        <a:rPr sz="180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bonding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58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58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0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1" y="14479"/>
            <a:ext cx="791337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dirty="0">
                <a:latin typeface="Perpetua" panose="02020502060401020303" pitchFamily="18" charset="0"/>
                <a:cs typeface="Verdana"/>
              </a:rPr>
              <a:t>[1] </a:t>
            </a:r>
            <a:r>
              <a:rPr sz="2000" b="1" spc="-5" dirty="0">
                <a:latin typeface="Perpetua" panose="02020502060401020303" pitchFamily="18" charset="0"/>
                <a:cs typeface="Verdana"/>
              </a:rPr>
              <a:t>CLASSIFICATION OF </a:t>
            </a:r>
            <a:r>
              <a:rPr sz="2000" b="1" dirty="0">
                <a:latin typeface="Perpetua" panose="02020502060401020303" pitchFamily="18" charset="0"/>
                <a:cs typeface="Verdana"/>
              </a:rPr>
              <a:t>VARIOUS MANUFACTURING</a:t>
            </a:r>
            <a:r>
              <a:rPr sz="2000" b="1" spc="-70" dirty="0">
                <a:latin typeface="Perpetua" panose="02020502060401020303" pitchFamily="18" charset="0"/>
                <a:cs typeface="Verdana"/>
              </a:rPr>
              <a:t> </a:t>
            </a:r>
            <a:r>
              <a:rPr sz="2000" b="1" dirty="0">
                <a:latin typeface="Perpetua" panose="02020502060401020303" pitchFamily="18" charset="0"/>
                <a:cs typeface="Verdana"/>
              </a:rPr>
              <a:t>(Continued)</a:t>
            </a:r>
            <a:endParaRPr sz="2000" dirty="0">
              <a:latin typeface="Perpetua" panose="02020502060401020303" pitchFamily="18" charset="0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39197"/>
              </p:ext>
            </p:extLst>
          </p:nvPr>
        </p:nvGraphicFramePr>
        <p:xfrm>
          <a:off x="340954" y="836712"/>
          <a:ext cx="11083638" cy="55560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6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0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6030">
                <a:tc>
                  <a:txBody>
                    <a:bodyPr/>
                    <a:lstStyle/>
                    <a:p>
                      <a:pPr marL="86360" algn="ctr">
                        <a:lnSpc>
                          <a:spcPts val="1710"/>
                        </a:lnSpc>
                      </a:pPr>
                      <a:r>
                        <a:rPr sz="1900" b="1" spc="-5" dirty="0">
                          <a:latin typeface="Perpetua" panose="02020502060401020303" pitchFamily="18" charset="0"/>
                          <a:cs typeface="Arial"/>
                        </a:rPr>
                        <a:t>Basic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 algn="ctr">
                        <a:lnSpc>
                          <a:spcPts val="1775"/>
                        </a:lnSpc>
                      </a:pPr>
                      <a:r>
                        <a:rPr sz="1900" b="1" spc="-5" dirty="0">
                          <a:latin typeface="Perpetua" panose="02020502060401020303" pitchFamily="18" charset="0"/>
                          <a:cs typeface="Arial"/>
                        </a:rPr>
                        <a:t>Nature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360" algn="ctr">
                        <a:lnSpc>
                          <a:spcPts val="1855"/>
                        </a:lnSpc>
                      </a:pPr>
                      <a:r>
                        <a:rPr sz="1900" b="1" spc="-15" dirty="0">
                          <a:latin typeface="Perpetua" panose="02020502060401020303" pitchFamily="18" charset="0"/>
                          <a:cs typeface="Arial"/>
                        </a:rPr>
                        <a:t>Traditional </a:t>
                      </a:r>
                      <a:r>
                        <a:rPr sz="1900" b="1" spc="-5" dirty="0">
                          <a:latin typeface="Perpetua" panose="02020502060401020303" pitchFamily="18" charset="0"/>
                          <a:cs typeface="Arial"/>
                        </a:rPr>
                        <a:t>or </a:t>
                      </a:r>
                      <a:r>
                        <a:rPr sz="1900" b="1" spc="-10" dirty="0">
                          <a:latin typeface="Perpetua" panose="02020502060401020303" pitchFamily="18" charset="0"/>
                          <a:cs typeface="Arial"/>
                        </a:rPr>
                        <a:t>Conventional</a:t>
                      </a:r>
                      <a:r>
                        <a:rPr sz="1900" b="1" spc="155" dirty="0"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Perpetua" panose="02020502060401020303" pitchFamily="18" charset="0"/>
                          <a:cs typeface="Arial"/>
                        </a:rPr>
                        <a:t>Processes</a:t>
                      </a:r>
                      <a:endParaRPr sz="19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 algn="ctr">
                        <a:lnSpc>
                          <a:spcPts val="1710"/>
                        </a:lnSpc>
                      </a:pPr>
                      <a:r>
                        <a:rPr sz="1900" b="1" spc="-1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Advanced</a:t>
                      </a:r>
                      <a:r>
                        <a:rPr sz="1900" b="1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or</a:t>
                      </a:r>
                      <a:endParaRPr sz="19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7630" algn="ctr">
                        <a:lnSpc>
                          <a:spcPts val="1775"/>
                        </a:lnSpc>
                      </a:pPr>
                      <a:r>
                        <a:rPr sz="1900" b="1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Unconventional</a:t>
                      </a:r>
                      <a:r>
                        <a:rPr sz="1900" b="1" spc="2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Processes</a:t>
                      </a:r>
                      <a:endParaRPr sz="19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962">
                <a:tc rowSpan="5">
                  <a:txBody>
                    <a:bodyPr/>
                    <a:lstStyle/>
                    <a:p>
                      <a:pPr marL="86360" marR="80010">
                        <a:lnSpc>
                          <a:spcPct val="85000"/>
                        </a:lnSpc>
                        <a:spcBef>
                          <a:spcPts val="220"/>
                        </a:spcBef>
                        <a:tabLst>
                          <a:tab pos="756920" algn="l"/>
                        </a:tabLst>
                      </a:pPr>
                      <a:r>
                        <a:rPr sz="1900" b="1" spc="-10" dirty="0">
                          <a:latin typeface="Perpetua" panose="02020502060401020303" pitchFamily="18" charset="0"/>
                          <a:cs typeface="Arial"/>
                        </a:rPr>
                        <a:t>Heat  </a:t>
                      </a:r>
                      <a:r>
                        <a:rPr sz="1900" b="1" spc="-15" dirty="0">
                          <a:latin typeface="Perpetua" panose="02020502060401020303" pitchFamily="18" charset="0"/>
                          <a:cs typeface="Arial"/>
                        </a:rPr>
                        <a:t>Treatment  </a:t>
                      </a:r>
                      <a:r>
                        <a:rPr sz="1900" b="1" spc="-5" dirty="0">
                          <a:latin typeface="Perpetua" panose="02020502060401020303" pitchFamily="18" charset="0"/>
                          <a:cs typeface="Arial"/>
                        </a:rPr>
                        <a:t>o</a:t>
                      </a:r>
                      <a:r>
                        <a:rPr sz="1900" b="1" dirty="0">
                          <a:latin typeface="Perpetua" panose="02020502060401020303" pitchFamily="18" charset="0"/>
                          <a:cs typeface="Arial"/>
                        </a:rPr>
                        <a:t>r	Bulk  </a:t>
                      </a:r>
                      <a:r>
                        <a:rPr sz="1900" b="1" spc="-5" dirty="0">
                          <a:latin typeface="Perpetua" panose="02020502060401020303" pitchFamily="18" charset="0"/>
                          <a:cs typeface="Arial"/>
                        </a:rPr>
                        <a:t>Property  Enhancing  Processes</a:t>
                      </a:r>
                      <a:endParaRPr sz="19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Perpetua" panose="02020502060401020303" pitchFamily="18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00" dirty="0">
                        <a:latin typeface="Perpetua" panose="02020502060401020303" pitchFamily="18" charset="0"/>
                        <a:cs typeface="Times New Roman"/>
                      </a:endParaRPr>
                    </a:p>
                    <a:p>
                      <a:pPr marL="86360">
                        <a:lnSpc>
                          <a:spcPts val="1775"/>
                        </a:lnSpc>
                        <a:tabLst>
                          <a:tab pos="598170" algn="l"/>
                        </a:tabLst>
                      </a:pPr>
                      <a:r>
                        <a:rPr sz="1900" spc="-65" dirty="0">
                          <a:latin typeface="Perpetua" panose="02020502060401020303" pitchFamily="18" charset="0"/>
                          <a:cs typeface="Arial"/>
                        </a:rPr>
                        <a:t>[To	</a:t>
                      </a:r>
                      <a:r>
                        <a:rPr sz="1900" dirty="0">
                          <a:latin typeface="Perpetua" panose="02020502060401020303" pitchFamily="18" charset="0"/>
                          <a:cs typeface="Arial"/>
                        </a:rPr>
                        <a:t>modify</a:t>
                      </a:r>
                    </a:p>
                    <a:p>
                      <a:pPr marL="86360">
                        <a:lnSpc>
                          <a:spcPts val="1635"/>
                        </a:lnSpc>
                        <a:tabLst>
                          <a:tab pos="778510" algn="l"/>
                        </a:tabLst>
                      </a:pPr>
                      <a:r>
                        <a:rPr sz="1900" spc="-5" dirty="0">
                          <a:latin typeface="Perpetua" panose="02020502060401020303" pitchFamily="18" charset="0"/>
                          <a:cs typeface="Arial"/>
                        </a:rPr>
                        <a:t>the	</a:t>
                      </a:r>
                      <a:r>
                        <a:rPr sz="1900" b="1" spc="-5" dirty="0">
                          <a:latin typeface="Perpetua" panose="02020502060401020303" pitchFamily="18" charset="0"/>
                          <a:cs typeface="Arial"/>
                        </a:rPr>
                        <a:t>bulk</a:t>
                      </a:r>
                      <a:endParaRPr sz="19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>
                        <a:lnSpc>
                          <a:spcPts val="1775"/>
                        </a:lnSpc>
                      </a:pPr>
                      <a:r>
                        <a:rPr sz="1900" spc="-5" dirty="0">
                          <a:latin typeface="Perpetua" panose="02020502060401020303" pitchFamily="18" charset="0"/>
                          <a:cs typeface="Arial"/>
                        </a:rPr>
                        <a:t>properties.]</a:t>
                      </a:r>
                      <a:endParaRPr sz="19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86360" marR="243840">
                        <a:lnSpc>
                          <a:spcPts val="1630"/>
                        </a:lnSpc>
                        <a:spcBef>
                          <a:spcPts val="229"/>
                        </a:spcBef>
                      </a:pPr>
                      <a:endParaRPr lang="en-MY" sz="1900" b="1" spc="-10" dirty="0" smtClean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 marR="243840">
                        <a:lnSpc>
                          <a:spcPts val="1630"/>
                        </a:lnSpc>
                        <a:spcBef>
                          <a:spcPts val="229"/>
                        </a:spcBef>
                      </a:pPr>
                      <a:endParaRPr lang="en-MY" sz="1900" b="1" spc="-10" dirty="0" smtClean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 marR="243840">
                        <a:lnSpc>
                          <a:spcPts val="1630"/>
                        </a:lnSpc>
                        <a:spcBef>
                          <a:spcPts val="229"/>
                        </a:spcBef>
                      </a:pPr>
                      <a:endParaRPr lang="en-MY" sz="1900" b="1" spc="-10" dirty="0" smtClean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 marR="243840">
                        <a:lnSpc>
                          <a:spcPts val="1630"/>
                        </a:lnSpc>
                        <a:spcBef>
                          <a:spcPts val="229"/>
                        </a:spcBef>
                      </a:pPr>
                      <a:endParaRPr lang="en-MY" sz="1900" b="1" spc="-10" dirty="0" smtClean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 marR="243840">
                        <a:lnSpc>
                          <a:spcPts val="1630"/>
                        </a:lnSpc>
                        <a:spcBef>
                          <a:spcPts val="229"/>
                        </a:spcBef>
                      </a:pPr>
                      <a:endParaRPr lang="en-MY" sz="1900" b="1" spc="-10" dirty="0" smtClean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 marR="243840">
                        <a:lnSpc>
                          <a:spcPts val="1630"/>
                        </a:lnSpc>
                        <a:spcBef>
                          <a:spcPts val="229"/>
                        </a:spcBef>
                      </a:pPr>
                      <a:endParaRPr lang="en-MY" sz="1900" b="1" spc="-10" dirty="0" smtClean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 marR="243840">
                        <a:lnSpc>
                          <a:spcPts val="1630"/>
                        </a:lnSpc>
                        <a:spcBef>
                          <a:spcPts val="229"/>
                        </a:spcBef>
                      </a:pPr>
                      <a:r>
                        <a:rPr sz="1900" b="1" spc="-10" dirty="0" smtClean="0">
                          <a:latin typeface="Perpetua" panose="02020502060401020303" pitchFamily="18" charset="0"/>
                          <a:cs typeface="Arial"/>
                        </a:rPr>
                        <a:t>HARDENING  </a:t>
                      </a:r>
                      <a:r>
                        <a:rPr sz="1900" b="1" dirty="0">
                          <a:latin typeface="Perpetua" panose="02020502060401020303" pitchFamily="18" charset="0"/>
                          <a:cs typeface="Arial"/>
                        </a:rPr>
                        <a:t>TECHNI</a:t>
                      </a:r>
                      <a:r>
                        <a:rPr sz="1900" b="1" spc="-10" dirty="0">
                          <a:latin typeface="Perpetua" panose="02020502060401020303" pitchFamily="18" charset="0"/>
                          <a:cs typeface="Arial"/>
                        </a:rPr>
                        <a:t>Q</a:t>
                      </a:r>
                      <a:r>
                        <a:rPr sz="1900" b="1" dirty="0">
                          <a:latin typeface="Perpetua" panose="02020502060401020303" pitchFamily="18" charset="0"/>
                          <a:cs typeface="Arial"/>
                        </a:rPr>
                        <a:t>UES</a:t>
                      </a:r>
                      <a:endParaRPr sz="19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marR="78740" algn="just">
                        <a:lnSpc>
                          <a:spcPts val="1630"/>
                        </a:lnSpc>
                        <a:spcBef>
                          <a:spcPts val="280"/>
                        </a:spcBef>
                      </a:pPr>
                      <a:endParaRPr lang="en-MY" sz="1900" b="1" spc="-20" dirty="0" smtClean="0">
                        <a:solidFill>
                          <a:srgbClr val="800000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 marR="78740" algn="just">
                        <a:lnSpc>
                          <a:spcPts val="1630"/>
                        </a:lnSpc>
                        <a:spcBef>
                          <a:spcPts val="280"/>
                        </a:spcBef>
                      </a:pPr>
                      <a:r>
                        <a:rPr sz="1900" b="1" spc="-20" dirty="0" smtClean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SURFACE </a:t>
                      </a:r>
                      <a:r>
                        <a:rPr sz="1900" b="1" spc="-5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HARDENING </a:t>
                      </a:r>
                      <a:r>
                        <a:rPr sz="1900" spc="-5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(ie Selective  Heating) </a:t>
                      </a:r>
                      <a:r>
                        <a:rPr sz="1900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Processes: </a:t>
                      </a:r>
                      <a:r>
                        <a:rPr sz="1900" spc="-5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Flame Hardening,  and Induction</a:t>
                      </a:r>
                      <a:r>
                        <a:rPr sz="1900" spc="-30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Hardening</a:t>
                      </a:r>
                      <a:endParaRPr sz="19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855"/>
                        </a:lnSpc>
                      </a:pPr>
                      <a:r>
                        <a:rPr sz="19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Laser Beam Hardening</a:t>
                      </a:r>
                      <a:r>
                        <a:rPr sz="1900" spc="-2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and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9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Electron Beam</a:t>
                      </a:r>
                      <a:r>
                        <a:rPr sz="1900" spc="-4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Hardening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5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marR="78105" algn="just">
                        <a:lnSpc>
                          <a:spcPts val="1630"/>
                        </a:lnSpc>
                        <a:spcBef>
                          <a:spcPts val="280"/>
                        </a:spcBef>
                      </a:pPr>
                      <a:endParaRPr lang="en-MY" sz="1900" b="1" spc="-15" dirty="0" smtClean="0">
                        <a:solidFill>
                          <a:srgbClr val="003300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 marR="78105" algn="just">
                        <a:lnSpc>
                          <a:spcPts val="1630"/>
                        </a:lnSpc>
                        <a:spcBef>
                          <a:spcPts val="280"/>
                        </a:spcBef>
                      </a:pPr>
                      <a:r>
                        <a:rPr sz="1900" b="1" spc="-15" dirty="0" smtClean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CASE </a:t>
                      </a:r>
                      <a:r>
                        <a:rPr sz="19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HARDENING </a:t>
                      </a:r>
                      <a:r>
                        <a:rPr sz="1900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(ie Surface  Chemistry Altering) </a:t>
                      </a:r>
                      <a:r>
                        <a:rPr sz="190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Processes:  </a:t>
                      </a:r>
                      <a:r>
                        <a:rPr sz="1900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Carburizing (pack, gas, and </a:t>
                      </a:r>
                      <a:r>
                        <a:rPr sz="1900" spc="-1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liquid </a:t>
                      </a:r>
                      <a:r>
                        <a:rPr sz="1900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type),  Nitriding, Cyaniding or</a:t>
                      </a:r>
                      <a:r>
                        <a:rPr sz="1900" spc="2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Carbonitriding</a:t>
                      </a:r>
                      <a:r>
                        <a:rPr sz="1900" spc="-5" dirty="0">
                          <a:latin typeface="Perpetua" panose="02020502060401020303" pitchFamily="18" charset="0"/>
                          <a:cs typeface="Arial"/>
                        </a:rPr>
                        <a:t>.</a:t>
                      </a:r>
                      <a:endParaRPr sz="19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7630" marR="78740" algn="just">
                        <a:lnSpc>
                          <a:spcPts val="1630"/>
                        </a:lnSpc>
                        <a:spcBef>
                          <a:spcPts val="280"/>
                        </a:spcBef>
                        <a:tabLst>
                          <a:tab pos="2256790" algn="l"/>
                        </a:tabLst>
                      </a:pPr>
                      <a:endParaRPr lang="en-MY" sz="1900" b="1" spc="-25" dirty="0" smtClean="0">
                        <a:solidFill>
                          <a:srgbClr val="660033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7630" marR="78740" algn="just">
                        <a:lnSpc>
                          <a:spcPts val="1630"/>
                        </a:lnSpc>
                        <a:spcBef>
                          <a:spcPts val="280"/>
                        </a:spcBef>
                        <a:tabLst>
                          <a:tab pos="2256790" algn="l"/>
                        </a:tabLst>
                      </a:pPr>
                      <a:r>
                        <a:rPr sz="1900" b="1" spc="-25" dirty="0" smtClean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A</a:t>
                      </a:r>
                      <a:r>
                        <a:rPr sz="1900" b="1" spc="5" dirty="0" smtClean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dd</a:t>
                      </a:r>
                      <a:r>
                        <a:rPr sz="1900" b="1" spc="10" dirty="0" smtClean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i</a:t>
                      </a:r>
                      <a:r>
                        <a:rPr sz="1900" b="1" dirty="0" smtClean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ti</a:t>
                      </a:r>
                      <a:r>
                        <a:rPr sz="1900" b="1" spc="5" dirty="0" smtClean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o</a:t>
                      </a:r>
                      <a:r>
                        <a:rPr sz="1900" b="1" dirty="0" smtClean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nal</a:t>
                      </a:r>
                      <a:r>
                        <a:rPr sz="1900" b="1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	L</a:t>
                      </a:r>
                      <a:r>
                        <a:rPr sz="1900" b="1" spc="1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a</a:t>
                      </a:r>
                      <a:r>
                        <a:rPr sz="1900" b="1" spc="-1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y</a:t>
                      </a:r>
                      <a:r>
                        <a:rPr sz="1900" b="1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er  </a:t>
                      </a:r>
                      <a:r>
                        <a:rPr sz="19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Depositing</a:t>
                      </a:r>
                      <a:r>
                        <a:rPr sz="19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: </a:t>
                      </a:r>
                      <a:r>
                        <a:rPr sz="190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Ionitriding, </a:t>
                      </a:r>
                      <a:r>
                        <a:rPr sz="19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Ion  Carburizing, Ion Plating, and  Ion</a:t>
                      </a:r>
                      <a:r>
                        <a:rPr sz="1900" spc="-3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Implantation</a:t>
                      </a:r>
                      <a:endParaRPr sz="19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27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764"/>
                        </a:lnSpc>
                        <a:tabLst>
                          <a:tab pos="1001394" algn="l"/>
                          <a:tab pos="2391410" algn="l"/>
                        </a:tabLst>
                      </a:pPr>
                      <a:endParaRPr lang="en-MY" sz="1900" b="1" spc="-10" dirty="0" smtClean="0">
                        <a:solidFill>
                          <a:srgbClr val="001F5F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>
                        <a:lnSpc>
                          <a:spcPts val="1764"/>
                        </a:lnSpc>
                        <a:tabLst>
                          <a:tab pos="1001394" algn="l"/>
                          <a:tab pos="2391410" algn="l"/>
                        </a:tabLst>
                      </a:pPr>
                      <a:r>
                        <a:rPr sz="1900" b="1" spc="-10" dirty="0" smtClean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CRACK</a:t>
                      </a:r>
                      <a:r>
                        <a:rPr sz="1900" b="1" spc="-1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	</a:t>
                      </a:r>
                      <a:r>
                        <a:rPr sz="1900" b="1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REDUCTION	TECHNIQUES:</a:t>
                      </a:r>
                      <a:endParaRPr sz="19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 marR="79375">
                        <a:lnSpc>
                          <a:spcPts val="1630"/>
                        </a:lnSpc>
                        <a:spcBef>
                          <a:spcPts val="150"/>
                        </a:spcBef>
                        <a:tabLst>
                          <a:tab pos="1935480" algn="l"/>
                          <a:tab pos="3732529" algn="l"/>
                        </a:tabLst>
                      </a:pPr>
                      <a:r>
                        <a:rPr sz="190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Au</a:t>
                      </a:r>
                      <a:r>
                        <a:rPr sz="1900" spc="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s</a:t>
                      </a:r>
                      <a:r>
                        <a:rPr sz="190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temperin</a:t>
                      </a:r>
                      <a:r>
                        <a:rPr sz="1900" spc="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g</a:t>
                      </a:r>
                      <a:r>
                        <a:rPr sz="190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,	M</a:t>
                      </a:r>
                      <a:r>
                        <a:rPr sz="1900" spc="1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a</a:t>
                      </a:r>
                      <a:r>
                        <a:rPr sz="190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rt</a:t>
                      </a:r>
                      <a:r>
                        <a:rPr sz="1900" spc="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e</a:t>
                      </a:r>
                      <a:r>
                        <a:rPr sz="190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mp</a:t>
                      </a:r>
                      <a:r>
                        <a:rPr sz="1900" spc="1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e</a:t>
                      </a:r>
                      <a:r>
                        <a:rPr sz="1900" spc="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r</a:t>
                      </a:r>
                      <a:r>
                        <a:rPr sz="190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ing	/  </a:t>
                      </a:r>
                      <a:r>
                        <a:rPr sz="1900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Marquenching</a:t>
                      </a:r>
                      <a:endParaRPr sz="19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6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360">
                        <a:lnSpc>
                          <a:spcPts val="1764"/>
                        </a:lnSpc>
                        <a:tabLst>
                          <a:tab pos="1508760" algn="l"/>
                          <a:tab pos="3179445" algn="l"/>
                          <a:tab pos="3868420" algn="l"/>
                        </a:tabLst>
                      </a:pPr>
                      <a:endParaRPr lang="en-MY" sz="1900" b="1" spc="-25" dirty="0" smtClean="0">
                        <a:solidFill>
                          <a:srgbClr val="FF0000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>
                        <a:lnSpc>
                          <a:spcPts val="1764"/>
                        </a:lnSpc>
                        <a:tabLst>
                          <a:tab pos="1508760" algn="l"/>
                          <a:tab pos="3179445" algn="l"/>
                          <a:tab pos="3868420" algn="l"/>
                        </a:tabLst>
                      </a:pPr>
                      <a:r>
                        <a:rPr sz="1900" b="1" spc="-25" dirty="0" smtClean="0">
                          <a:solidFill>
                            <a:srgbClr val="FF0000"/>
                          </a:solidFill>
                          <a:latin typeface="Perpetua" panose="02020502060401020303" pitchFamily="18" charset="0"/>
                          <a:cs typeface="Arial"/>
                        </a:rPr>
                        <a:t>DUCTILITY</a:t>
                      </a:r>
                      <a:r>
                        <a:rPr sz="1900" b="1" spc="-25" dirty="0">
                          <a:solidFill>
                            <a:srgbClr val="FF0000"/>
                          </a:solidFill>
                          <a:latin typeface="Perpetua" panose="02020502060401020303" pitchFamily="18" charset="0"/>
                          <a:cs typeface="Arial"/>
                        </a:rPr>
                        <a:t>,	</a:t>
                      </a:r>
                      <a:r>
                        <a:rPr sz="1900" b="1" spc="-10" dirty="0">
                          <a:solidFill>
                            <a:srgbClr val="FF0000"/>
                          </a:solidFill>
                          <a:latin typeface="Perpetua" panose="02020502060401020303" pitchFamily="18" charset="0"/>
                          <a:cs typeface="Arial"/>
                        </a:rPr>
                        <a:t>TOUGHNESS,	</a:t>
                      </a:r>
                      <a:r>
                        <a:rPr sz="1900" b="1" spc="-5" dirty="0">
                          <a:solidFill>
                            <a:srgbClr val="FF0000"/>
                          </a:solidFill>
                          <a:latin typeface="Perpetua" panose="02020502060401020303" pitchFamily="18" charset="0"/>
                          <a:cs typeface="Arial"/>
                        </a:rPr>
                        <a:t>and	MACHINABILITY</a:t>
                      </a:r>
                      <a:endParaRPr sz="19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>
                        <a:lnSpc>
                          <a:spcPts val="1635"/>
                        </a:lnSpc>
                      </a:pPr>
                      <a:r>
                        <a:rPr sz="1900" b="1" spc="-5" dirty="0">
                          <a:solidFill>
                            <a:srgbClr val="FF0000"/>
                          </a:solidFill>
                          <a:latin typeface="Perpetua" panose="02020502060401020303" pitchFamily="18" charset="0"/>
                          <a:cs typeface="Arial"/>
                        </a:rPr>
                        <a:t>changing processes: </a:t>
                      </a:r>
                      <a:r>
                        <a:rPr sz="1900" spc="-5" dirty="0">
                          <a:solidFill>
                            <a:srgbClr val="FF0000"/>
                          </a:solidFill>
                          <a:latin typeface="Perpetua" panose="02020502060401020303" pitchFamily="18" charset="0"/>
                          <a:cs typeface="Arial"/>
                        </a:rPr>
                        <a:t>Annealing (Full and </a:t>
                      </a:r>
                      <a:r>
                        <a:rPr sz="1900" dirty="0">
                          <a:solidFill>
                            <a:srgbClr val="FF0000"/>
                          </a:solidFill>
                          <a:latin typeface="Perpetua" panose="02020502060401020303" pitchFamily="18" charset="0"/>
                          <a:cs typeface="Arial"/>
                        </a:rPr>
                        <a:t>Process   </a:t>
                      </a:r>
                      <a:r>
                        <a:rPr sz="1900" spc="170" dirty="0">
                          <a:solidFill>
                            <a:srgbClr val="FF00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FF0000"/>
                          </a:solidFill>
                          <a:latin typeface="Perpetua" panose="02020502060401020303" pitchFamily="18" charset="0"/>
                          <a:cs typeface="Arial"/>
                        </a:rPr>
                        <a:t>type),</a:t>
                      </a:r>
                      <a:endParaRPr sz="19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>
                        <a:lnSpc>
                          <a:spcPts val="1780"/>
                        </a:lnSpc>
                      </a:pPr>
                      <a:r>
                        <a:rPr sz="1900" spc="-5" dirty="0">
                          <a:solidFill>
                            <a:srgbClr val="FF0000"/>
                          </a:solidFill>
                          <a:latin typeface="Perpetua" panose="02020502060401020303" pitchFamily="18" charset="0"/>
                          <a:cs typeface="Arial"/>
                        </a:rPr>
                        <a:t>Normalizing, </a:t>
                      </a:r>
                      <a:r>
                        <a:rPr sz="1900" spc="-25" dirty="0">
                          <a:solidFill>
                            <a:srgbClr val="FF0000"/>
                          </a:solidFill>
                          <a:latin typeface="Perpetua" panose="02020502060401020303" pitchFamily="18" charset="0"/>
                          <a:cs typeface="Arial"/>
                        </a:rPr>
                        <a:t>Tempering,</a:t>
                      </a:r>
                      <a:r>
                        <a:rPr sz="1900" spc="20" dirty="0">
                          <a:solidFill>
                            <a:srgbClr val="FF00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FF0000"/>
                          </a:solidFill>
                          <a:latin typeface="Perpetua" panose="02020502060401020303" pitchFamily="18" charset="0"/>
                          <a:cs typeface="Arial"/>
                        </a:rPr>
                        <a:t>Spheroidizing.</a:t>
                      </a:r>
                      <a:endParaRPr sz="19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80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360" marR="78105" algn="just">
                        <a:lnSpc>
                          <a:spcPts val="1630"/>
                        </a:lnSpc>
                        <a:spcBef>
                          <a:spcPts val="285"/>
                        </a:spcBef>
                      </a:pPr>
                      <a:endParaRPr lang="en-MY" sz="1900" b="1" spc="-5" dirty="0" smtClean="0">
                        <a:solidFill>
                          <a:srgbClr val="800000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 marR="78105" algn="just">
                        <a:lnSpc>
                          <a:spcPts val="1630"/>
                        </a:lnSpc>
                        <a:spcBef>
                          <a:spcPts val="285"/>
                        </a:spcBef>
                      </a:pPr>
                      <a:r>
                        <a:rPr sz="1900" b="1" spc="-5" dirty="0" smtClean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STRENGTHENING </a:t>
                      </a:r>
                      <a:r>
                        <a:rPr sz="1900" b="1" spc="-5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processes: </a:t>
                      </a:r>
                      <a:r>
                        <a:rPr sz="1900" spc="-5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Solid Solution  Strengthening, Grain Size Refinement, Strain Hardening,  Precipitation or Age Hardening, Dispersion Hardening, and  Phase </a:t>
                      </a:r>
                      <a:r>
                        <a:rPr sz="1900" spc="-10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Transformation</a:t>
                      </a:r>
                      <a:r>
                        <a:rPr sz="1900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800000"/>
                          </a:solidFill>
                          <a:latin typeface="Perpetua" panose="02020502060401020303" pitchFamily="18" charset="0"/>
                          <a:cs typeface="Arial"/>
                        </a:rPr>
                        <a:t>Hardening</a:t>
                      </a:r>
                      <a:endParaRPr sz="19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9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8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933757"/>
              </p:ext>
            </p:extLst>
          </p:nvPr>
        </p:nvGraphicFramePr>
        <p:xfrm>
          <a:off x="47328" y="961290"/>
          <a:ext cx="12067308" cy="54378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2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8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1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3541">
                <a:tc>
                  <a:txBody>
                    <a:bodyPr/>
                    <a:lstStyle/>
                    <a:p>
                      <a:pPr marL="86360" algn="ctr">
                        <a:lnSpc>
                          <a:spcPts val="1710"/>
                        </a:lnSpc>
                      </a:pPr>
                      <a:r>
                        <a:rPr sz="1800" b="1" spc="-1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Basic</a:t>
                      </a:r>
                      <a:endParaRPr sz="1800">
                        <a:solidFill>
                          <a:srgbClr val="0033CC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 algn="ctr">
                        <a:lnSpc>
                          <a:spcPts val="1775"/>
                        </a:lnSpc>
                      </a:pPr>
                      <a:r>
                        <a:rPr sz="1800" b="1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Nature</a:t>
                      </a:r>
                      <a:endParaRPr sz="1800">
                        <a:solidFill>
                          <a:srgbClr val="0033CC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360" algn="ctr">
                        <a:lnSpc>
                          <a:spcPts val="1850"/>
                        </a:lnSpc>
                      </a:pPr>
                      <a:r>
                        <a:rPr sz="1800" b="1" spc="-1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Traditional </a:t>
                      </a:r>
                      <a:r>
                        <a:rPr sz="1800" b="1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or </a:t>
                      </a:r>
                      <a:r>
                        <a:rPr sz="1800" b="1" spc="-1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Conventional</a:t>
                      </a:r>
                      <a:r>
                        <a:rPr sz="1800" b="1" spc="14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Processes</a:t>
                      </a:r>
                      <a:endParaRPr sz="1800">
                        <a:solidFill>
                          <a:srgbClr val="0033CC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 marR="970915" algn="just">
                        <a:lnSpc>
                          <a:spcPts val="1630"/>
                        </a:lnSpc>
                        <a:spcBef>
                          <a:spcPts val="225"/>
                        </a:spcBef>
                      </a:pPr>
                      <a:r>
                        <a:rPr sz="1800" b="1" spc="-1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Advanced </a:t>
                      </a:r>
                      <a:r>
                        <a:rPr sz="1800" b="1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or  </a:t>
                      </a:r>
                      <a:r>
                        <a:rPr lang="en-MY" sz="1800" b="1" dirty="0" smtClean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Unconventional</a:t>
                      </a:r>
                      <a:r>
                        <a:rPr lang="en-MY" sz="1800" b="1" baseline="0" dirty="0" smtClean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 smtClean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Processes</a:t>
                      </a:r>
                      <a:endParaRPr sz="1800" dirty="0">
                        <a:solidFill>
                          <a:srgbClr val="0033CC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239">
                <a:tc rowSpan="7">
                  <a:txBody>
                    <a:bodyPr/>
                    <a:lstStyle/>
                    <a:p>
                      <a:pPr marL="86360" marR="80010">
                        <a:lnSpc>
                          <a:spcPct val="85000"/>
                        </a:lnSpc>
                        <a:spcBef>
                          <a:spcPts val="220"/>
                        </a:spcBef>
                      </a:pPr>
                      <a:r>
                        <a:rPr sz="1800" b="1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Finishing  </a:t>
                      </a:r>
                      <a:r>
                        <a:rPr sz="1800" b="1" spc="-1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And  </a:t>
                      </a:r>
                      <a:r>
                        <a:rPr sz="1800" b="1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Surface  </a:t>
                      </a:r>
                      <a:r>
                        <a:rPr sz="1800" b="1" spc="-1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Treatment  </a:t>
                      </a:r>
                      <a:r>
                        <a:rPr sz="1800" b="1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Processes</a:t>
                      </a:r>
                      <a:endParaRPr sz="1800">
                        <a:solidFill>
                          <a:srgbClr val="0033CC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>
                        <a:solidFill>
                          <a:srgbClr val="0033CC"/>
                        </a:solidFill>
                        <a:latin typeface="Perpetua" panose="02020502060401020303" pitchFamily="18" charset="0"/>
                        <a:cs typeface="Times New Roman"/>
                      </a:endParaRPr>
                    </a:p>
                    <a:p>
                      <a:pPr marL="86360" marR="80010" algn="just">
                        <a:lnSpc>
                          <a:spcPct val="85100"/>
                        </a:lnSpc>
                      </a:pPr>
                      <a:r>
                        <a:rPr sz="1800" spc="-6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[To </a:t>
                      </a:r>
                      <a:r>
                        <a:rPr sz="180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modify  </a:t>
                      </a:r>
                      <a:r>
                        <a:rPr sz="1800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the </a:t>
                      </a:r>
                      <a:r>
                        <a:rPr sz="1800" b="1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surface  </a:t>
                      </a:r>
                      <a:r>
                        <a:rPr sz="1800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properties.]</a:t>
                      </a:r>
                      <a:endParaRPr sz="1800">
                        <a:solidFill>
                          <a:srgbClr val="0033CC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360" marR="78105" algn="just">
                        <a:lnSpc>
                          <a:spcPct val="85100"/>
                        </a:lnSpc>
                        <a:spcBef>
                          <a:spcPts val="219"/>
                        </a:spcBef>
                      </a:pPr>
                      <a:r>
                        <a:rPr sz="1800" b="1" spc="-1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BURR </a:t>
                      </a:r>
                      <a:r>
                        <a:rPr sz="1800" b="1" spc="-2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REOMVAL: </a:t>
                      </a:r>
                      <a:r>
                        <a:rPr sz="1800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Grinding, Chamfering, Filing, Centrifugal  and Spindle </a:t>
                      </a:r>
                      <a:r>
                        <a:rPr sz="1800" spc="-1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Finishing, </a:t>
                      </a:r>
                      <a:r>
                        <a:rPr sz="1800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Thermal-energy </a:t>
                      </a:r>
                      <a:r>
                        <a:rPr sz="180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Deburring, </a:t>
                      </a:r>
                      <a:r>
                        <a:rPr sz="1800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Power  Sanding, Power Brushing, and Mechanical </a:t>
                      </a:r>
                      <a:r>
                        <a:rPr sz="1800" spc="-1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Cleaning  </a:t>
                      </a:r>
                      <a:r>
                        <a:rPr sz="1800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Processes as described</a:t>
                      </a:r>
                      <a:r>
                        <a:rPr sz="1800" spc="-1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below.</a:t>
                      </a:r>
                      <a:endParaRPr sz="1800" dirty="0">
                        <a:solidFill>
                          <a:srgbClr val="0033CC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 marR="80645" algn="just">
                        <a:lnSpc>
                          <a:spcPct val="85100"/>
                        </a:lnSpc>
                        <a:spcBef>
                          <a:spcPts val="219"/>
                        </a:spcBef>
                      </a:pPr>
                      <a:r>
                        <a:rPr sz="1800" b="1" spc="-1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For </a:t>
                      </a:r>
                      <a:r>
                        <a:rPr sz="1800" b="1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burr Removal: </a:t>
                      </a:r>
                      <a:r>
                        <a:rPr sz="1800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USM,  AJM, WJM, </a:t>
                      </a:r>
                      <a:r>
                        <a:rPr sz="1800" spc="-1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AWJM, </a:t>
                      </a:r>
                      <a:r>
                        <a:rPr sz="1800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AFM,  CHM,</a:t>
                      </a:r>
                      <a:r>
                        <a:rPr sz="1800" spc="-7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ECDE</a:t>
                      </a:r>
                      <a:endParaRPr sz="1800" dirty="0">
                        <a:solidFill>
                          <a:srgbClr val="0033CC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360">
                        <a:lnSpc>
                          <a:spcPts val="1764"/>
                        </a:lnSpc>
                        <a:tabLst>
                          <a:tab pos="1699260" algn="l"/>
                          <a:tab pos="3013075" algn="l"/>
                          <a:tab pos="3629025" algn="l"/>
                          <a:tab pos="4979035" algn="l"/>
                        </a:tabLst>
                      </a:pPr>
                      <a:r>
                        <a:rPr sz="1800" b="1" spc="-1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MECHANICAL	</a:t>
                      </a:r>
                      <a:r>
                        <a:rPr sz="1800" b="1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CLEANING	and	FINISHING:	</a:t>
                      </a:r>
                      <a:r>
                        <a:rPr sz="1800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Abrasive</a:t>
                      </a:r>
                      <a:endParaRPr sz="1800" dirty="0">
                        <a:solidFill>
                          <a:srgbClr val="0033CC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 marR="80010">
                        <a:lnSpc>
                          <a:spcPts val="1630"/>
                        </a:lnSpc>
                        <a:spcBef>
                          <a:spcPts val="150"/>
                        </a:spcBef>
                      </a:pPr>
                      <a:r>
                        <a:rPr sz="1800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Cleaning, Barrel Finishing </a:t>
                      </a:r>
                      <a:r>
                        <a:rPr sz="1800" spc="-1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Or Tumbling, Vibratory </a:t>
                      </a:r>
                      <a:r>
                        <a:rPr sz="1800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Finishing,  Belt Sanding, Wire Brushing, Buffing,</a:t>
                      </a:r>
                      <a:r>
                        <a:rPr sz="1800" spc="6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Electro-polishing.</a:t>
                      </a:r>
                      <a:endParaRPr sz="1800" dirty="0">
                        <a:solidFill>
                          <a:srgbClr val="0033CC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endParaRPr sz="1800" dirty="0">
                        <a:solidFill>
                          <a:srgbClr val="0033CC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360" marR="78105">
                        <a:lnSpc>
                          <a:spcPts val="1630"/>
                        </a:lnSpc>
                        <a:spcBef>
                          <a:spcPts val="284"/>
                        </a:spcBef>
                        <a:tabLst>
                          <a:tab pos="1295400" algn="l"/>
                          <a:tab pos="2567940" algn="l"/>
                          <a:tab pos="3240405" algn="l"/>
                          <a:tab pos="4478020" algn="l"/>
                          <a:tab pos="5019040" algn="l"/>
                        </a:tabLst>
                      </a:pPr>
                      <a:r>
                        <a:rPr sz="1800" b="1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CHEMI</a:t>
                      </a:r>
                      <a:r>
                        <a:rPr sz="1800" b="1" spc="2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C</a:t>
                      </a:r>
                      <a:r>
                        <a:rPr sz="1800" b="1" spc="-4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L	</a:t>
                      </a:r>
                      <a:r>
                        <a:rPr sz="1800" b="1" spc="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CL</a:t>
                      </a:r>
                      <a:r>
                        <a:rPr sz="1800" b="1" spc="1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E</a:t>
                      </a:r>
                      <a:r>
                        <a:rPr sz="1800" b="1" spc="-4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A</a:t>
                      </a:r>
                      <a:r>
                        <a:rPr sz="1800" b="1" spc="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I</a:t>
                      </a:r>
                      <a:r>
                        <a:rPr sz="1800" b="1" spc="1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N</a:t>
                      </a:r>
                      <a:r>
                        <a:rPr sz="1800" b="1" spc="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G</a:t>
                      </a:r>
                      <a:r>
                        <a:rPr sz="1800" b="1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:	</a:t>
                      </a:r>
                      <a:r>
                        <a:rPr sz="1800" spc="-12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V</a:t>
                      </a:r>
                      <a:r>
                        <a:rPr sz="180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ap</a:t>
                      </a:r>
                      <a:r>
                        <a:rPr sz="1800" spc="1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r	Degreas</a:t>
                      </a:r>
                      <a:r>
                        <a:rPr sz="1800" spc="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i</a:t>
                      </a:r>
                      <a:r>
                        <a:rPr sz="180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ng,	</a:t>
                      </a:r>
                      <a:r>
                        <a:rPr sz="1800" spc="1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A</a:t>
                      </a:r>
                      <a:r>
                        <a:rPr sz="180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cid	</a:t>
                      </a:r>
                      <a:r>
                        <a:rPr sz="1800" spc="-1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P</a:t>
                      </a:r>
                      <a:r>
                        <a:rPr sz="180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ic</a:t>
                      </a:r>
                      <a:r>
                        <a:rPr sz="1800" spc="-1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kl</a:t>
                      </a:r>
                      <a:r>
                        <a:rPr sz="180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in</a:t>
                      </a:r>
                      <a:r>
                        <a:rPr sz="1800" spc="-1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g</a:t>
                      </a:r>
                      <a:r>
                        <a:rPr sz="180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,  </a:t>
                      </a:r>
                      <a:r>
                        <a:rPr sz="1800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Alkaline, Solvent, And Ultrasonic</a:t>
                      </a:r>
                      <a:r>
                        <a:rPr sz="1800" spc="-6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Cleaning.</a:t>
                      </a:r>
                      <a:endParaRPr sz="1800" dirty="0">
                        <a:solidFill>
                          <a:srgbClr val="0033CC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6360" marR="243840">
                        <a:lnSpc>
                          <a:spcPts val="1630"/>
                        </a:lnSpc>
                        <a:spcBef>
                          <a:spcPts val="285"/>
                        </a:spcBef>
                      </a:pPr>
                      <a:r>
                        <a:rPr sz="1800" b="1" spc="-2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COATING  </a:t>
                      </a:r>
                      <a:r>
                        <a:rPr sz="1800" b="1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TECHNI</a:t>
                      </a:r>
                      <a:r>
                        <a:rPr sz="1800" b="1" spc="-1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Q</a:t>
                      </a:r>
                      <a:r>
                        <a:rPr sz="1800" b="1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UES</a:t>
                      </a:r>
                      <a:endParaRPr sz="1800" dirty="0">
                        <a:solidFill>
                          <a:srgbClr val="0033CC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marR="78740" algn="just">
                        <a:lnSpc>
                          <a:spcPct val="85000"/>
                        </a:lnSpc>
                        <a:spcBef>
                          <a:spcPts val="275"/>
                        </a:spcBef>
                      </a:pPr>
                      <a:r>
                        <a:rPr sz="1800" b="1" spc="-2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COATING </a:t>
                      </a:r>
                      <a:r>
                        <a:rPr sz="1800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(</a:t>
                      </a:r>
                      <a:r>
                        <a:rPr sz="1800" i="1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Liquid/Gas Deposition</a:t>
                      </a:r>
                      <a:r>
                        <a:rPr sz="1800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): Painting,  Chemical Conversion Coating, </a:t>
                      </a:r>
                      <a:r>
                        <a:rPr sz="1800" spc="-1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Hot </a:t>
                      </a:r>
                      <a:r>
                        <a:rPr sz="1800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Dip  Coating, Electro-plating, Anodizing,  Electroless or Autocatalytic Plating,  Mechanical Plating, Porcelain</a:t>
                      </a:r>
                      <a:r>
                        <a:rPr sz="1800" spc="2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Enameling.</a:t>
                      </a:r>
                      <a:endParaRPr sz="1800">
                        <a:solidFill>
                          <a:srgbClr val="0033CC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5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910"/>
                        </a:lnSpc>
                      </a:pPr>
                      <a:r>
                        <a:rPr sz="1800" b="1" spc="-1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CLADDING </a:t>
                      </a:r>
                      <a:r>
                        <a:rPr sz="1800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(</a:t>
                      </a:r>
                      <a:r>
                        <a:rPr sz="1800" i="1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Solid</a:t>
                      </a:r>
                      <a:r>
                        <a:rPr sz="1800" i="1" spc="3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i="1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deposition</a:t>
                      </a:r>
                      <a:r>
                        <a:rPr sz="1800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)</a:t>
                      </a:r>
                      <a:endParaRPr sz="1800">
                        <a:solidFill>
                          <a:srgbClr val="0033CC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30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6360" marR="405130">
                        <a:lnSpc>
                          <a:spcPts val="1630"/>
                        </a:lnSpc>
                        <a:spcBef>
                          <a:spcPts val="290"/>
                        </a:spcBef>
                      </a:pPr>
                      <a:r>
                        <a:rPr sz="1800" b="1" spc="-10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V</a:t>
                      </a:r>
                      <a:r>
                        <a:rPr sz="1800" b="1" spc="-4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A</a:t>
                      </a:r>
                      <a:r>
                        <a:rPr sz="1800" b="1" spc="1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P</a:t>
                      </a:r>
                      <a:r>
                        <a:rPr sz="1800" b="1" spc="-1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R</a:t>
                      </a:r>
                      <a:r>
                        <a:rPr sz="1800" b="1" spc="1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I</a:t>
                      </a:r>
                      <a:r>
                        <a:rPr sz="1800" b="1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ZED  </a:t>
                      </a:r>
                      <a:r>
                        <a:rPr sz="1800" b="1" spc="-3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METAL  </a:t>
                      </a:r>
                      <a:r>
                        <a:rPr sz="1800" b="1" spc="-3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COATING</a:t>
                      </a:r>
                      <a:endParaRPr sz="1800">
                        <a:solidFill>
                          <a:srgbClr val="0033CC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770"/>
                        </a:lnSpc>
                        <a:tabLst>
                          <a:tab pos="1225550" algn="l"/>
                          <a:tab pos="2106295" algn="l"/>
                          <a:tab pos="3473450" algn="l"/>
                        </a:tabLst>
                      </a:pPr>
                      <a:r>
                        <a:rPr sz="1800" b="1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Physical	</a:t>
                      </a:r>
                      <a:r>
                        <a:rPr sz="1800" b="1" spc="-20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Vapor	</a:t>
                      </a:r>
                      <a:r>
                        <a:rPr sz="1800" b="1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Deposition	(PVD):</a:t>
                      </a:r>
                      <a:endParaRPr sz="1800">
                        <a:solidFill>
                          <a:srgbClr val="0033CC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>
                        <a:lnSpc>
                          <a:spcPts val="1775"/>
                        </a:lnSpc>
                      </a:pPr>
                      <a:r>
                        <a:rPr sz="1800" spc="-2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Vacuum </a:t>
                      </a:r>
                      <a:r>
                        <a:rPr sz="1800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Metallizing, Sputtering, Ion</a:t>
                      </a:r>
                      <a:r>
                        <a:rPr sz="1800" spc="7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Plating</a:t>
                      </a:r>
                      <a:endParaRPr sz="1800">
                        <a:solidFill>
                          <a:srgbClr val="0033CC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914"/>
                        </a:lnSpc>
                      </a:pPr>
                      <a:r>
                        <a:rPr sz="1800" b="1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Chemical </a:t>
                      </a:r>
                      <a:r>
                        <a:rPr sz="1800" b="1" spc="-2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Vapor </a:t>
                      </a:r>
                      <a:r>
                        <a:rPr sz="1800" b="1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Deposition</a:t>
                      </a:r>
                      <a:r>
                        <a:rPr sz="1800" b="1" spc="4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CC"/>
                          </a:solidFill>
                          <a:latin typeface="Perpetua" panose="02020502060401020303" pitchFamily="18" charset="0"/>
                          <a:cs typeface="Arial"/>
                        </a:rPr>
                        <a:t>(CVD)</a:t>
                      </a:r>
                      <a:endParaRPr sz="1800" dirty="0">
                        <a:solidFill>
                          <a:srgbClr val="0033CC"/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ject 4"/>
          <p:cNvSpPr txBox="1"/>
          <p:nvPr/>
        </p:nvSpPr>
        <p:spPr>
          <a:xfrm>
            <a:off x="124691" y="0"/>
            <a:ext cx="804949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spc="-5" dirty="0">
                <a:latin typeface="Perpetua" panose="02020502060401020303" pitchFamily="18" charset="0"/>
                <a:cs typeface="Arial"/>
              </a:rPr>
              <a:t>[1] </a:t>
            </a:r>
            <a:r>
              <a:rPr sz="2000" b="1" spc="-15" dirty="0">
                <a:latin typeface="Perpetua" panose="02020502060401020303" pitchFamily="18" charset="0"/>
                <a:cs typeface="Arial"/>
              </a:rPr>
              <a:t>CLASSIFICATION </a:t>
            </a:r>
            <a:r>
              <a:rPr sz="2000" b="1" dirty="0">
                <a:latin typeface="Perpetua" panose="02020502060401020303" pitchFamily="18" charset="0"/>
                <a:cs typeface="Arial"/>
              </a:rPr>
              <a:t>OF </a:t>
            </a:r>
            <a:r>
              <a:rPr sz="2000" b="1" spc="-25" dirty="0">
                <a:latin typeface="Perpetua" panose="02020502060401020303" pitchFamily="18" charset="0"/>
                <a:cs typeface="Arial"/>
              </a:rPr>
              <a:t>VARIOUS </a:t>
            </a:r>
            <a:r>
              <a:rPr sz="2000" b="1" spc="-15" dirty="0">
                <a:latin typeface="Perpetua" panose="02020502060401020303" pitchFamily="18" charset="0"/>
                <a:cs typeface="Arial"/>
              </a:rPr>
              <a:t>MANUFACTURING</a:t>
            </a:r>
            <a:r>
              <a:rPr sz="2000" b="1" spc="125" dirty="0">
                <a:latin typeface="Perpetua" panose="02020502060401020303" pitchFamily="18" charset="0"/>
                <a:cs typeface="Arial"/>
              </a:rPr>
              <a:t> </a:t>
            </a:r>
            <a:r>
              <a:rPr sz="2000" b="1" spc="-5" dirty="0">
                <a:latin typeface="Perpetua" panose="02020502060401020303" pitchFamily="18" charset="0"/>
                <a:cs typeface="Arial"/>
              </a:rPr>
              <a:t>(Continued)</a:t>
            </a:r>
            <a:endParaRPr sz="2000" dirty="0">
              <a:latin typeface="Perpetua" panose="0202050206040102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83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0" y="26145"/>
            <a:ext cx="10515600" cy="52322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120"/>
            <a:r>
              <a:rPr lang="en-MY" sz="3400" b="1" spc="-45" dirty="0" smtClean="0">
                <a:solidFill>
                  <a:srgbClr val="002060"/>
                </a:solidFill>
                <a:latin typeface="Perpetua" panose="02020502060401020303" pitchFamily="18" charset="0"/>
              </a:rPr>
              <a:t>Types </a:t>
            </a:r>
            <a:r>
              <a:rPr lang="en-MY" sz="3400" b="1" spc="-5" dirty="0" smtClean="0">
                <a:solidFill>
                  <a:srgbClr val="002060"/>
                </a:solidFill>
                <a:latin typeface="Perpetua" panose="02020502060401020303" pitchFamily="18" charset="0"/>
              </a:rPr>
              <a:t>of</a:t>
            </a:r>
            <a:r>
              <a:rPr lang="en-MY" sz="3400" b="1" spc="-3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 </a:t>
            </a:r>
            <a:r>
              <a:rPr lang="en-MY" sz="3400" b="1" spc="-1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AMPs</a:t>
            </a:r>
            <a:endParaRPr lang="en-MY" sz="3400" b="1" dirty="0">
              <a:solidFill>
                <a:srgbClr val="002060"/>
              </a:solidFill>
              <a:latin typeface="Perpetua" panose="020205020604010203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4010" y="794778"/>
            <a:ext cx="890524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Wingdings"/>
              <a:buChar char=""/>
              <a:tabLst>
                <a:tab pos="355600" algn="l"/>
              </a:tabLst>
            </a:pPr>
            <a:r>
              <a:rPr sz="2200" b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Basic AMPs: 15 </a:t>
            </a:r>
            <a:r>
              <a:rPr sz="2200" b="1" spc="-5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(8 Mechanical </a:t>
            </a:r>
            <a:r>
              <a:rPr sz="2200" b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+ 1 </a:t>
            </a:r>
            <a:r>
              <a:rPr sz="2200" b="1" spc="-5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Electrochemical </a:t>
            </a:r>
            <a:r>
              <a:rPr sz="2200" b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+ 1 </a:t>
            </a:r>
            <a:r>
              <a:rPr sz="2200" b="1" spc="-5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Chemical </a:t>
            </a:r>
            <a:r>
              <a:rPr sz="2200" b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+ 5</a:t>
            </a:r>
            <a:r>
              <a:rPr sz="2200" b="1" spc="-60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200" b="1" spc="-5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Thermal)</a:t>
            </a:r>
            <a:endParaRPr sz="2200" dirty="0">
              <a:solidFill>
                <a:srgbClr val="7030A0"/>
              </a:solidFill>
              <a:latin typeface="Perpetua" panose="02020502060401020303" pitchFamily="18" charset="0"/>
              <a:cs typeface="Arial"/>
            </a:endParaRPr>
          </a:p>
          <a:p>
            <a:pPr>
              <a:spcBef>
                <a:spcPts val="30"/>
              </a:spcBef>
              <a:buClr>
                <a:srgbClr val="333399"/>
              </a:buClr>
              <a:buFont typeface="Wingdings"/>
              <a:buChar char=""/>
            </a:pPr>
            <a:endParaRPr sz="2200" dirty="0">
              <a:solidFill>
                <a:srgbClr val="7030A0"/>
              </a:solidFill>
              <a:latin typeface="Perpetua" panose="02020502060401020303" pitchFamily="18" charset="0"/>
              <a:cs typeface="Times New Roman"/>
            </a:endParaRPr>
          </a:p>
          <a:p>
            <a:pPr marL="355600" indent="-342900">
              <a:buFont typeface="Wingdings"/>
              <a:buChar char=""/>
              <a:tabLst>
                <a:tab pos="355600" algn="l"/>
              </a:tabLst>
            </a:pPr>
            <a:r>
              <a:rPr sz="2200" b="1" spc="-5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Derived </a:t>
            </a:r>
            <a:r>
              <a:rPr sz="2200" b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AMP: Modification </a:t>
            </a:r>
            <a:r>
              <a:rPr sz="2200" b="1" spc="-5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of </a:t>
            </a:r>
            <a:r>
              <a:rPr sz="2200" b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Basic AMP to Meet Specific</a:t>
            </a:r>
            <a:r>
              <a:rPr sz="2200" b="1" spc="-305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200" b="1" spc="-5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Objectives</a:t>
            </a:r>
            <a:endParaRPr sz="2200" dirty="0">
              <a:solidFill>
                <a:srgbClr val="7030A0"/>
              </a:solidFill>
              <a:latin typeface="Perpetua" panose="02020502060401020303" pitchFamily="18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40" y="2485559"/>
            <a:ext cx="299339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200" b="1" spc="-5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Derived </a:t>
            </a:r>
            <a:r>
              <a:rPr sz="2200" b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AMPs from</a:t>
            </a:r>
            <a:r>
              <a:rPr sz="2200" b="1" spc="-160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200" b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ECM</a:t>
            </a:r>
            <a:endParaRPr sz="2200" dirty="0">
              <a:solidFill>
                <a:srgbClr val="7030A0"/>
              </a:solidFill>
              <a:latin typeface="Perpetua" panose="02020502060401020303" pitchFamily="18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2104" y="2147005"/>
            <a:ext cx="4806315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200" b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Electro Stream </a:t>
            </a:r>
            <a:r>
              <a:rPr sz="2200" b="1" spc="-5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Drilling</a:t>
            </a:r>
            <a:r>
              <a:rPr sz="2200" b="1" spc="-114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200" b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(ESD)</a:t>
            </a:r>
            <a:endParaRPr sz="2200" dirty="0">
              <a:solidFill>
                <a:srgbClr val="7030A0"/>
              </a:solidFill>
              <a:latin typeface="Perpetua" panose="02020502060401020303" pitchFamily="18" charset="0"/>
              <a:cs typeface="Arial"/>
            </a:endParaRPr>
          </a:p>
          <a:p>
            <a:pPr marL="12700"/>
            <a:r>
              <a:rPr sz="2200" b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Shaped </a:t>
            </a:r>
            <a:r>
              <a:rPr sz="2200" b="1" spc="-35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Tube </a:t>
            </a:r>
            <a:r>
              <a:rPr sz="2200" b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Electro Machining</a:t>
            </a:r>
            <a:r>
              <a:rPr sz="2200" b="1" spc="-80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200" b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(STEM)</a:t>
            </a:r>
            <a:endParaRPr sz="2200" dirty="0">
              <a:solidFill>
                <a:srgbClr val="7030A0"/>
              </a:solidFill>
              <a:latin typeface="Perpetua" panose="02020502060401020303" pitchFamily="18" charset="0"/>
              <a:cs typeface="Arial"/>
            </a:endParaRPr>
          </a:p>
          <a:p>
            <a:pPr marL="12700"/>
            <a:r>
              <a:rPr sz="2200" b="1" i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Electrolytic Jet Drilling</a:t>
            </a:r>
            <a:r>
              <a:rPr sz="2200" b="1" i="1" spc="-160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200" b="1" i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(EJD)</a:t>
            </a:r>
            <a:endParaRPr sz="2200" dirty="0">
              <a:solidFill>
                <a:srgbClr val="7030A0"/>
              </a:solidFill>
              <a:latin typeface="Perpetua" panose="02020502060401020303" pitchFamily="18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2083" y="3160677"/>
            <a:ext cx="11198862" cy="236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/>
            <a:r>
              <a:rPr sz="2200" b="1" spc="-5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Derived </a:t>
            </a:r>
            <a:r>
              <a:rPr sz="2200" b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AMP from</a:t>
            </a:r>
            <a:r>
              <a:rPr sz="2200" b="1" spc="-200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200" b="1" spc="5" dirty="0" smtClean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CHM</a:t>
            </a:r>
            <a:r>
              <a:rPr lang="en-MY" sz="2200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lang="en-MY" sz="2200" dirty="0" smtClean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           </a:t>
            </a:r>
            <a:r>
              <a:rPr sz="2200" b="1" dirty="0" smtClean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Photo </a:t>
            </a:r>
            <a:r>
              <a:rPr sz="2200" b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Chemical Machining</a:t>
            </a:r>
            <a:r>
              <a:rPr sz="2200" b="1" spc="-114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200" b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(PCM)</a:t>
            </a:r>
            <a:endParaRPr sz="2200" dirty="0">
              <a:solidFill>
                <a:srgbClr val="7030A0"/>
              </a:solidFill>
              <a:latin typeface="Perpetua" panose="02020502060401020303" pitchFamily="18" charset="0"/>
              <a:cs typeface="Arial"/>
            </a:endParaRPr>
          </a:p>
          <a:p>
            <a:pPr marL="355600"/>
            <a:r>
              <a:rPr sz="2200" b="1" spc="-5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Derived </a:t>
            </a:r>
            <a:r>
              <a:rPr sz="2200" b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AMP from</a:t>
            </a:r>
            <a:r>
              <a:rPr sz="2200" b="1" spc="-200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200" b="1" dirty="0" smtClean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EDM</a:t>
            </a:r>
            <a:r>
              <a:rPr lang="en-MY" sz="2200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lang="en-MY" sz="2200" dirty="0" smtClean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            </a:t>
            </a:r>
            <a:r>
              <a:rPr sz="2200" b="1" spc="-5" dirty="0" smtClean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Wire </a:t>
            </a:r>
            <a:r>
              <a:rPr sz="2200" b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Electro Discharge Machining</a:t>
            </a:r>
            <a:r>
              <a:rPr sz="2200" b="1" spc="-120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200" b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(WEDM)</a:t>
            </a:r>
            <a:endParaRPr sz="2200" dirty="0">
              <a:solidFill>
                <a:srgbClr val="7030A0"/>
              </a:solidFill>
              <a:latin typeface="Perpetua" panose="02020502060401020303" pitchFamily="18" charset="0"/>
              <a:cs typeface="Arial"/>
            </a:endParaRPr>
          </a:p>
          <a:p>
            <a:pPr marL="355600"/>
            <a:r>
              <a:rPr sz="2200" b="1" spc="-5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Derived </a:t>
            </a:r>
            <a:r>
              <a:rPr sz="2200" b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AMP from</a:t>
            </a:r>
            <a:r>
              <a:rPr sz="2200" b="1" spc="-275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200" b="1" dirty="0" smtClean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AFM</a:t>
            </a:r>
            <a:r>
              <a:rPr lang="en-MY" sz="2200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lang="en-MY" sz="2200" dirty="0" smtClean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     </a:t>
            </a:r>
            <a:r>
              <a:rPr sz="2200" b="1" i="1" dirty="0" smtClean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Centrifugal </a:t>
            </a:r>
            <a:r>
              <a:rPr sz="2200" b="1" i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Force Assisted Abrasive Flow </a:t>
            </a:r>
            <a:r>
              <a:rPr sz="2200" b="1" i="1" spc="-5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Machining</a:t>
            </a:r>
            <a:r>
              <a:rPr sz="2200" b="1" i="1" spc="-260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200" b="1" i="1" spc="-10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(CFA-AFM)</a:t>
            </a:r>
            <a:endParaRPr sz="2200" dirty="0">
              <a:solidFill>
                <a:srgbClr val="7030A0"/>
              </a:solidFill>
              <a:latin typeface="Perpetua" panose="02020502060401020303" pitchFamily="18" charset="0"/>
              <a:cs typeface="Arial"/>
            </a:endParaRPr>
          </a:p>
          <a:p>
            <a:pPr>
              <a:spcBef>
                <a:spcPts val="40"/>
              </a:spcBef>
            </a:pPr>
            <a:endParaRPr sz="2200" dirty="0">
              <a:solidFill>
                <a:srgbClr val="7030A0"/>
              </a:solidFill>
              <a:latin typeface="Perpetua" panose="02020502060401020303" pitchFamily="18" charset="0"/>
              <a:cs typeface="Times New Roman"/>
            </a:endParaRPr>
          </a:p>
          <a:p>
            <a:pPr marL="361315"/>
            <a:r>
              <a:rPr sz="2200" b="1" spc="-5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Derived </a:t>
            </a:r>
            <a:r>
              <a:rPr sz="2200" b="1" spc="-15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Version </a:t>
            </a:r>
            <a:r>
              <a:rPr sz="2200" b="1" spc="-5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of </a:t>
            </a:r>
            <a:r>
              <a:rPr sz="2200" b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HMP </a:t>
            </a:r>
            <a:r>
              <a:rPr sz="2200" b="1" spc="-5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have </a:t>
            </a:r>
            <a:r>
              <a:rPr sz="2200" b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also Reported</a:t>
            </a:r>
            <a:r>
              <a:rPr sz="2200" b="1" spc="-80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200" b="1" spc="-5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TW-ECSM</a:t>
            </a:r>
            <a:endParaRPr sz="2200" dirty="0">
              <a:solidFill>
                <a:srgbClr val="7030A0"/>
              </a:solidFill>
              <a:latin typeface="Perpetua" panose="02020502060401020303" pitchFamily="18" charset="0"/>
              <a:cs typeface="Arial"/>
            </a:endParaRPr>
          </a:p>
          <a:p>
            <a:pPr>
              <a:spcBef>
                <a:spcPts val="40"/>
              </a:spcBef>
            </a:pPr>
            <a:endParaRPr sz="2200" dirty="0">
              <a:solidFill>
                <a:srgbClr val="7030A0"/>
              </a:solidFill>
              <a:latin typeface="Perpetua" panose="02020502060401020303" pitchFamily="18" charset="0"/>
              <a:cs typeface="Times New Roman"/>
            </a:endParaRPr>
          </a:p>
          <a:p>
            <a:pPr marL="355600" indent="-342900">
              <a:spcBef>
                <a:spcPts val="5"/>
              </a:spcBef>
              <a:buFont typeface="Wingdings"/>
              <a:buChar char=""/>
              <a:tabLst>
                <a:tab pos="355600" algn="l"/>
              </a:tabLst>
            </a:pPr>
            <a:r>
              <a:rPr sz="2200" b="1" spc="-5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Hybrid </a:t>
            </a:r>
            <a:r>
              <a:rPr sz="2200" b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Machining Processes</a:t>
            </a:r>
            <a:r>
              <a:rPr sz="2200" b="1" spc="-70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200" b="1" dirty="0">
                <a:solidFill>
                  <a:srgbClr val="7030A0"/>
                </a:solidFill>
                <a:latin typeface="Perpetua" panose="02020502060401020303" pitchFamily="18" charset="0"/>
                <a:cs typeface="Arial"/>
              </a:rPr>
              <a:t>(HMPs)</a:t>
            </a:r>
            <a:endParaRPr sz="2200" dirty="0">
              <a:solidFill>
                <a:srgbClr val="7030A0"/>
              </a:solidFill>
              <a:latin typeface="Perpetua" panose="0202050206040102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27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983" y="619740"/>
            <a:ext cx="11914908" cy="5819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200" b="1" spc="-5" dirty="0" smtClean="0">
                <a:solidFill>
                  <a:srgbClr val="993300"/>
                </a:solidFill>
                <a:latin typeface="Perpetua" panose="02020502060401020303" pitchFamily="18" charset="0"/>
                <a:cs typeface="Arial"/>
              </a:rPr>
              <a:t>[1</a:t>
            </a:r>
            <a:r>
              <a:rPr sz="2200" b="1" spc="-5" dirty="0">
                <a:solidFill>
                  <a:srgbClr val="993300"/>
                </a:solidFill>
                <a:latin typeface="Perpetua" panose="02020502060401020303" pitchFamily="18" charset="0"/>
                <a:cs typeface="Arial"/>
              </a:rPr>
              <a:t>] </a:t>
            </a:r>
            <a:r>
              <a:rPr sz="2600" b="1" spc="-5" dirty="0">
                <a:solidFill>
                  <a:srgbClr val="993300"/>
                </a:solidFill>
                <a:latin typeface="Perpetua" panose="02020502060401020303" pitchFamily="18" charset="0"/>
                <a:cs typeface="Arial"/>
              </a:rPr>
              <a:t>Concept of</a:t>
            </a:r>
            <a:r>
              <a:rPr sz="2600" b="1" spc="35" dirty="0">
                <a:solidFill>
                  <a:srgbClr val="99330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600" b="1" spc="-10" dirty="0">
                <a:solidFill>
                  <a:srgbClr val="993300"/>
                </a:solidFill>
                <a:latin typeface="Perpetua" panose="02020502060401020303" pitchFamily="18" charset="0"/>
                <a:cs typeface="Arial"/>
              </a:rPr>
              <a:t>HMP</a:t>
            </a:r>
            <a:endParaRPr sz="2600" dirty="0">
              <a:latin typeface="Perpetua" panose="02020502060401020303" pitchFamily="18" charset="0"/>
              <a:cs typeface="Arial"/>
            </a:endParaRPr>
          </a:p>
          <a:p>
            <a:pPr marL="1841500">
              <a:spcBef>
                <a:spcPts val="580"/>
              </a:spcBef>
            </a:pPr>
            <a:r>
              <a:rPr sz="2400" b="1" spc="-5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Combining Either </a:t>
            </a:r>
            <a:r>
              <a:rPr sz="2400" b="1" spc="5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Two </a:t>
            </a:r>
            <a:r>
              <a:rPr sz="2400" b="1" spc="-5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or More </a:t>
            </a:r>
            <a:r>
              <a:rPr sz="2400" b="1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than </a:t>
            </a:r>
            <a:r>
              <a:rPr sz="2400" b="1" spc="5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Two</a:t>
            </a:r>
            <a:r>
              <a:rPr sz="2400" b="1" spc="-95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AMPs</a:t>
            </a:r>
            <a:endParaRPr sz="2400" dirty="0">
              <a:latin typeface="Perpetua" panose="02020502060401020303" pitchFamily="18" charset="0"/>
              <a:cs typeface="Arial"/>
            </a:endParaRPr>
          </a:p>
          <a:p>
            <a:pPr marL="525145" algn="ctr">
              <a:spcBef>
                <a:spcPts val="575"/>
              </a:spcBef>
            </a:pPr>
            <a:r>
              <a:rPr sz="2400" b="1" spc="-5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or</a:t>
            </a:r>
            <a:endParaRPr sz="2400" dirty="0">
              <a:latin typeface="Perpetua" panose="02020502060401020303" pitchFamily="18" charset="0"/>
              <a:cs typeface="Arial"/>
            </a:endParaRPr>
          </a:p>
          <a:p>
            <a:pPr marL="1841500">
              <a:spcBef>
                <a:spcPts val="575"/>
              </a:spcBef>
            </a:pPr>
            <a:r>
              <a:rPr sz="2400" b="1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AMP + </a:t>
            </a:r>
            <a:r>
              <a:rPr sz="2400" b="1" spc="-5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Conventional </a:t>
            </a:r>
            <a:r>
              <a:rPr sz="2400" b="1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Machining</a:t>
            </a:r>
            <a:r>
              <a:rPr sz="2400" b="1" spc="-85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Process</a:t>
            </a:r>
            <a:endParaRPr sz="2400" dirty="0">
              <a:latin typeface="Perpetua" panose="02020502060401020303" pitchFamily="18" charset="0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Perpetua" panose="02020502060401020303" pitchFamily="18" charset="0"/>
              <a:cs typeface="Times New Roman"/>
            </a:endParaRPr>
          </a:p>
          <a:p>
            <a:pPr marL="12700">
              <a:spcBef>
                <a:spcPts val="5"/>
              </a:spcBef>
            </a:pPr>
            <a:r>
              <a:rPr sz="2400" b="1" spc="-5" dirty="0" smtClean="0">
                <a:solidFill>
                  <a:srgbClr val="CC0066"/>
                </a:solidFill>
                <a:latin typeface="Perpetua" panose="02020502060401020303" pitchFamily="18" charset="0"/>
                <a:cs typeface="Arial"/>
              </a:rPr>
              <a:t>[2</a:t>
            </a:r>
            <a:r>
              <a:rPr sz="2400" b="1" spc="-5" dirty="0">
                <a:solidFill>
                  <a:srgbClr val="CC0066"/>
                </a:solidFill>
                <a:latin typeface="Perpetua" panose="02020502060401020303" pitchFamily="18" charset="0"/>
                <a:cs typeface="Arial"/>
              </a:rPr>
              <a:t>] </a:t>
            </a:r>
            <a:r>
              <a:rPr sz="2600" b="1" spc="-5" dirty="0">
                <a:solidFill>
                  <a:srgbClr val="CC0066"/>
                </a:solidFill>
                <a:latin typeface="Perpetua" panose="02020502060401020303" pitchFamily="18" charset="0"/>
                <a:cs typeface="Arial"/>
              </a:rPr>
              <a:t>When </a:t>
            </a:r>
            <a:r>
              <a:rPr sz="2600" b="1" dirty="0">
                <a:solidFill>
                  <a:srgbClr val="CC0066"/>
                </a:solidFill>
                <a:latin typeface="Perpetua" panose="02020502060401020303" pitchFamily="18" charset="0"/>
                <a:cs typeface="Arial"/>
              </a:rPr>
              <a:t>to </a:t>
            </a:r>
            <a:r>
              <a:rPr sz="2600" b="1" spc="-5" dirty="0">
                <a:solidFill>
                  <a:srgbClr val="CC0066"/>
                </a:solidFill>
                <a:latin typeface="Perpetua" panose="02020502060401020303" pitchFamily="18" charset="0"/>
                <a:cs typeface="Arial"/>
              </a:rPr>
              <a:t>Conceptualize and Develop an </a:t>
            </a:r>
            <a:r>
              <a:rPr sz="2600" b="1" dirty="0">
                <a:solidFill>
                  <a:srgbClr val="CC0066"/>
                </a:solidFill>
                <a:latin typeface="Perpetua" panose="02020502060401020303" pitchFamily="18" charset="0"/>
                <a:cs typeface="Arial"/>
              </a:rPr>
              <a:t>HMP</a:t>
            </a:r>
            <a:r>
              <a:rPr sz="2600" b="1" spc="15" dirty="0">
                <a:solidFill>
                  <a:srgbClr val="CC0066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600" b="1" dirty="0">
                <a:solidFill>
                  <a:srgbClr val="CC0066"/>
                </a:solidFill>
                <a:latin typeface="Perpetua" panose="02020502060401020303" pitchFamily="18" charset="0"/>
                <a:cs typeface="Arial"/>
              </a:rPr>
              <a:t>?</a:t>
            </a:r>
            <a:endParaRPr sz="2600" dirty="0">
              <a:latin typeface="Perpetua" panose="02020502060401020303" pitchFamily="18" charset="0"/>
              <a:cs typeface="Arial"/>
            </a:endParaRPr>
          </a:p>
          <a:p>
            <a:pPr>
              <a:spcBef>
                <a:spcPts val="5"/>
              </a:spcBef>
            </a:pPr>
            <a:endParaRPr sz="3500" dirty="0">
              <a:latin typeface="Perpetua" panose="02020502060401020303" pitchFamily="18" charset="0"/>
              <a:cs typeface="Times New Roman"/>
            </a:endParaRPr>
          </a:p>
          <a:p>
            <a:pPr marL="469900" marR="5080" indent="-457200">
              <a:spcBef>
                <a:spcPts val="5"/>
              </a:spcBef>
              <a:buClr>
                <a:srgbClr val="000000"/>
              </a:buClr>
              <a:buFont typeface="Wingdings"/>
              <a:buChar char=""/>
              <a:tabLst>
                <a:tab pos="469900" algn="l"/>
                <a:tab pos="470534" algn="l"/>
                <a:tab pos="5042535" algn="l"/>
              </a:tabLst>
            </a:pPr>
            <a:r>
              <a:rPr sz="2400" b="1" spc="-5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To Simultaneously Exploit the Potentials and Capabilities  of </a:t>
            </a:r>
            <a:r>
              <a:rPr sz="2400" b="1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the</a:t>
            </a:r>
            <a:r>
              <a:rPr sz="2400" b="1" spc="15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400" b="1" spc="-5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Constituent</a:t>
            </a:r>
            <a:r>
              <a:rPr sz="2400" b="1" spc="10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400" b="1" spc="-5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Processes;	and </a:t>
            </a:r>
            <a:r>
              <a:rPr sz="2400" b="1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/</a:t>
            </a:r>
            <a:r>
              <a:rPr sz="2400" b="1" spc="-114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400" b="1" spc="-10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or</a:t>
            </a:r>
            <a:endParaRPr sz="2400" dirty="0">
              <a:latin typeface="Perpetua" panose="02020502060401020303" pitchFamily="18" charset="0"/>
              <a:cs typeface="Arial"/>
            </a:endParaRPr>
          </a:p>
          <a:p>
            <a:pPr marL="469900" indent="-457200">
              <a:spcBef>
                <a:spcPts val="2020"/>
              </a:spcBef>
              <a:buClr>
                <a:srgbClr val="000000"/>
              </a:buClr>
              <a:buFont typeface="Wingdings"/>
              <a:buChar char=""/>
              <a:tabLst>
                <a:tab pos="469900" algn="l"/>
                <a:tab pos="470534" algn="l"/>
                <a:tab pos="1122045" algn="l"/>
                <a:tab pos="2689225" algn="l"/>
                <a:tab pos="3426460" algn="l"/>
                <a:tab pos="4912995" algn="l"/>
                <a:tab pos="6211570" algn="l"/>
                <a:tab pos="7658100" algn="l"/>
                <a:tab pos="8767445" algn="l"/>
              </a:tabLst>
            </a:pPr>
            <a:r>
              <a:rPr sz="2400" b="1" spc="-5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T</a:t>
            </a:r>
            <a:r>
              <a:rPr sz="2400" b="1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o	Mi</a:t>
            </a:r>
            <a:r>
              <a:rPr sz="2400" b="1" spc="-10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n</a:t>
            </a:r>
            <a:r>
              <a:rPr sz="2400" b="1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i</a:t>
            </a:r>
            <a:r>
              <a:rPr sz="2400" b="1" spc="-10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m</a:t>
            </a:r>
            <a:r>
              <a:rPr sz="2400" b="1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ize	the	A</a:t>
            </a:r>
            <a:r>
              <a:rPr sz="2400" b="1" spc="-10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d</a:t>
            </a:r>
            <a:r>
              <a:rPr sz="2400" b="1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verse	Effects	</a:t>
            </a:r>
            <a:r>
              <a:rPr sz="2400" b="1" spc="-10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I</a:t>
            </a:r>
            <a:r>
              <a:rPr sz="2400" b="1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n</a:t>
            </a:r>
            <a:r>
              <a:rPr sz="2400" b="1" spc="-10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d</a:t>
            </a:r>
            <a:r>
              <a:rPr sz="2400" b="1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u</a:t>
            </a:r>
            <a:r>
              <a:rPr sz="2400" b="1" spc="-10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c</a:t>
            </a:r>
            <a:r>
              <a:rPr sz="2400" b="1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ed	Wh</a:t>
            </a:r>
            <a:r>
              <a:rPr sz="2400" b="1" spc="-10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e</a:t>
            </a:r>
            <a:r>
              <a:rPr sz="2400" b="1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n	a</a:t>
            </a:r>
            <a:endParaRPr sz="2400" dirty="0">
              <a:latin typeface="Perpetua" panose="02020502060401020303" pitchFamily="18" charset="0"/>
              <a:cs typeface="Arial"/>
            </a:endParaRPr>
          </a:p>
          <a:p>
            <a:pPr marL="469900"/>
            <a:r>
              <a:rPr sz="2400" b="1" spc="-5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Constituent Process </a:t>
            </a:r>
            <a:r>
              <a:rPr sz="2400" b="1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is </a:t>
            </a:r>
            <a:r>
              <a:rPr sz="2400" b="1" spc="-5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Used</a:t>
            </a:r>
            <a:r>
              <a:rPr sz="2400" b="1" spc="50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400" b="1" spc="-5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Independently</a:t>
            </a:r>
            <a:endParaRPr sz="2400" dirty="0">
              <a:latin typeface="Perpetua" panose="02020502060401020303" pitchFamily="18" charset="0"/>
              <a:cs typeface="Arial"/>
            </a:endParaRPr>
          </a:p>
          <a:p>
            <a:pPr>
              <a:spcBef>
                <a:spcPts val="10"/>
              </a:spcBef>
            </a:pPr>
            <a:endParaRPr sz="2950" dirty="0">
              <a:latin typeface="Perpetua" panose="02020502060401020303" pitchFamily="18" charset="0"/>
              <a:cs typeface="Times New Roman"/>
            </a:endParaRPr>
          </a:p>
          <a:p>
            <a:pPr marL="469900" indent="-457200">
              <a:buClr>
                <a:srgbClr val="000000"/>
              </a:buClr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200" b="1" spc="-5" dirty="0">
                <a:solidFill>
                  <a:srgbClr val="006666"/>
                </a:solidFill>
                <a:latin typeface="Perpetua" panose="02020502060401020303" pitchFamily="18" charset="0"/>
                <a:cs typeface="Arial"/>
              </a:rPr>
              <a:t>Generally, Development </a:t>
            </a:r>
            <a:r>
              <a:rPr sz="2200" b="1" dirty="0">
                <a:solidFill>
                  <a:srgbClr val="006666"/>
                </a:solidFill>
                <a:latin typeface="Perpetua" panose="02020502060401020303" pitchFamily="18" charset="0"/>
                <a:cs typeface="Arial"/>
              </a:rPr>
              <a:t>of </a:t>
            </a:r>
            <a:r>
              <a:rPr sz="2200" b="1" spc="-5" dirty="0">
                <a:solidFill>
                  <a:srgbClr val="006666"/>
                </a:solidFill>
                <a:latin typeface="Perpetua" panose="02020502060401020303" pitchFamily="18" charset="0"/>
                <a:cs typeface="Arial"/>
              </a:rPr>
              <a:t>an HMP is </a:t>
            </a:r>
            <a:r>
              <a:rPr sz="2200" b="1" dirty="0">
                <a:solidFill>
                  <a:srgbClr val="006666"/>
                </a:solidFill>
                <a:latin typeface="Perpetua" panose="02020502060401020303" pitchFamily="18" charset="0"/>
                <a:cs typeface="Arial"/>
              </a:rPr>
              <a:t>either </a:t>
            </a:r>
            <a:r>
              <a:rPr sz="2200" b="1" spc="-5" dirty="0" smtClean="0">
                <a:solidFill>
                  <a:srgbClr val="990000"/>
                </a:solidFill>
                <a:latin typeface="Perpetua" panose="02020502060401020303" pitchFamily="18" charset="0"/>
                <a:cs typeface="Arial"/>
              </a:rPr>
              <a:t>Material</a:t>
            </a:r>
            <a:r>
              <a:rPr sz="2200" b="1" spc="475" dirty="0" smtClean="0">
                <a:solidFill>
                  <a:srgbClr val="99000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200" b="1" dirty="0">
                <a:solidFill>
                  <a:srgbClr val="990000"/>
                </a:solidFill>
                <a:latin typeface="Perpetua" panose="02020502060401020303" pitchFamily="18" charset="0"/>
                <a:cs typeface="Arial"/>
              </a:rPr>
              <a:t>or </a:t>
            </a:r>
            <a:r>
              <a:rPr sz="2200" b="1" spc="-5" dirty="0">
                <a:solidFill>
                  <a:srgbClr val="333399"/>
                </a:solidFill>
                <a:latin typeface="Perpetua" panose="02020502060401020303" pitchFamily="18" charset="0"/>
                <a:cs typeface="Arial"/>
              </a:rPr>
              <a:t>Shape</a:t>
            </a:r>
            <a:endParaRPr sz="2200" dirty="0">
              <a:latin typeface="Perpetua" panose="02020502060401020303" pitchFamily="18" charset="0"/>
              <a:cs typeface="Arial"/>
            </a:endParaRPr>
          </a:p>
          <a:p>
            <a:pPr marL="469900"/>
            <a:r>
              <a:rPr sz="2200" b="1" spc="-5" dirty="0">
                <a:solidFill>
                  <a:srgbClr val="990000"/>
                </a:solidFill>
                <a:latin typeface="Perpetua" panose="02020502060401020303" pitchFamily="18" charset="0"/>
                <a:cs typeface="Arial"/>
              </a:rPr>
              <a:t>Application</a:t>
            </a:r>
            <a:r>
              <a:rPr sz="2200" b="1" spc="5" dirty="0">
                <a:solidFill>
                  <a:srgbClr val="99000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200" b="1" spc="-5" dirty="0">
                <a:solidFill>
                  <a:srgbClr val="990000"/>
                </a:solidFill>
                <a:latin typeface="Perpetua" panose="02020502060401020303" pitchFamily="18" charset="0"/>
                <a:cs typeface="Arial"/>
              </a:rPr>
              <a:t>Specific</a:t>
            </a:r>
            <a:endParaRPr sz="2200" dirty="0">
              <a:latin typeface="Perpetua" panose="02020502060401020303" pitchFamily="18" charset="0"/>
              <a:cs typeface="Arial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0" y="-43537"/>
            <a:ext cx="10515600" cy="5386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/>
            <a:r>
              <a:rPr lang="en-MY" sz="3500" b="1" spc="-10" smtClean="0">
                <a:latin typeface="Perpetua" panose="02020502060401020303" pitchFamily="18" charset="0"/>
              </a:rPr>
              <a:t>Hybrid </a:t>
            </a:r>
            <a:r>
              <a:rPr lang="en-MY" sz="3500" b="1" spc="-5" smtClean="0">
                <a:latin typeface="Perpetua" panose="02020502060401020303" pitchFamily="18" charset="0"/>
              </a:rPr>
              <a:t>Machining Processes</a:t>
            </a:r>
            <a:r>
              <a:rPr lang="en-MY" sz="3500" b="1" spc="50" smtClean="0">
                <a:latin typeface="Perpetua" panose="02020502060401020303" pitchFamily="18" charset="0"/>
              </a:rPr>
              <a:t> </a:t>
            </a:r>
            <a:r>
              <a:rPr lang="en-MY" sz="3500" b="1" smtClean="0">
                <a:latin typeface="Perpetua" panose="02020502060401020303" pitchFamily="18" charset="0"/>
              </a:rPr>
              <a:t>(HMPs)</a:t>
            </a:r>
            <a:endParaRPr lang="en-MY" sz="3500" b="1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374" y="65809"/>
            <a:ext cx="1185695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solidFill>
                  <a:srgbClr val="660033"/>
                </a:solidFill>
                <a:latin typeface="Perpetua" panose="02020502060401020303" pitchFamily="18" charset="0"/>
                <a:cs typeface="Arial"/>
              </a:rPr>
              <a:t>HMPs are </a:t>
            </a:r>
            <a:r>
              <a:rPr sz="2400" b="1" dirty="0">
                <a:solidFill>
                  <a:srgbClr val="660033"/>
                </a:solidFill>
                <a:latin typeface="Perpetua" panose="02020502060401020303" pitchFamily="18" charset="0"/>
                <a:cs typeface="Arial"/>
              </a:rPr>
              <a:t>Gaining </a:t>
            </a:r>
            <a:r>
              <a:rPr sz="2400" b="1" spc="-5" dirty="0">
                <a:solidFill>
                  <a:srgbClr val="660033"/>
                </a:solidFill>
                <a:latin typeface="Perpetua" panose="02020502060401020303" pitchFamily="18" charset="0"/>
                <a:cs typeface="Arial"/>
              </a:rPr>
              <a:t>Considerable</a:t>
            </a:r>
            <a:r>
              <a:rPr sz="2400" b="1" spc="-35" dirty="0">
                <a:solidFill>
                  <a:srgbClr val="660033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400" b="1" dirty="0">
                <a:solidFill>
                  <a:srgbClr val="660033"/>
                </a:solidFill>
                <a:latin typeface="Perpetua" panose="02020502060401020303" pitchFamily="18" charset="0"/>
                <a:cs typeface="Arial"/>
              </a:rPr>
              <a:t>Attraction</a:t>
            </a:r>
            <a:endParaRPr sz="2400" dirty="0">
              <a:latin typeface="Perpetua" panose="02020502060401020303" pitchFamily="18" charset="0"/>
              <a:cs typeface="Arial"/>
            </a:endParaRPr>
          </a:p>
          <a:p>
            <a:pPr marL="469900" indent="-457200">
              <a:buClr>
                <a:srgbClr val="660033"/>
              </a:buClr>
              <a:buSzPct val="150000"/>
              <a:buFont typeface="Wingdings"/>
              <a:buChar char=""/>
              <a:tabLst>
                <a:tab pos="469900" algn="l"/>
              </a:tabLst>
            </a:pPr>
            <a:r>
              <a:rPr sz="2400" b="1" spc="-5" dirty="0" smtClean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Meet </a:t>
            </a:r>
            <a:r>
              <a:rPr sz="2400" b="1" spc="-5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Some of the Ultraprecision </a:t>
            </a:r>
            <a:r>
              <a:rPr sz="2400" b="1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Machining</a:t>
            </a:r>
            <a:r>
              <a:rPr sz="2400" b="1" spc="60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400" b="1" spc="-5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Requirements</a:t>
            </a:r>
            <a:endParaRPr sz="2400" dirty="0">
              <a:latin typeface="Perpetua" panose="02020502060401020303" pitchFamily="18" charset="0"/>
              <a:cs typeface="Arial"/>
            </a:endParaRPr>
          </a:p>
          <a:p>
            <a:pPr marL="469900" indent="-457200">
              <a:buClr>
                <a:srgbClr val="660033"/>
              </a:buClr>
              <a:buSzPct val="150000"/>
              <a:buFont typeface="Wingdings"/>
              <a:buChar char=""/>
              <a:tabLst>
                <a:tab pos="469900" algn="l"/>
              </a:tabLst>
            </a:pPr>
            <a:r>
              <a:rPr sz="2400" b="1" spc="-5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Meet </a:t>
            </a:r>
            <a:r>
              <a:rPr sz="2400" b="1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High </a:t>
            </a:r>
            <a:r>
              <a:rPr sz="2400" b="1" spc="-5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Productivity Requirements for the</a:t>
            </a:r>
            <a:r>
              <a:rPr sz="2400" b="1" spc="630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400" b="1" spc="-5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Components</a:t>
            </a:r>
            <a:endParaRPr sz="2400" dirty="0">
              <a:latin typeface="Perpetua" panose="02020502060401020303" pitchFamily="18" charset="0"/>
              <a:cs typeface="Arial"/>
            </a:endParaRPr>
          </a:p>
          <a:p>
            <a:pPr marL="469900"/>
            <a:r>
              <a:rPr sz="2400" b="1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Made </a:t>
            </a:r>
            <a:r>
              <a:rPr sz="2400" b="1" spc="-5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of Advanced DTM</a:t>
            </a:r>
            <a:r>
              <a:rPr sz="2400" b="1" spc="-45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400" b="1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Materials</a:t>
            </a:r>
            <a:endParaRPr sz="2400" dirty="0">
              <a:latin typeface="Perpetua" panose="02020502060401020303" pitchFamily="18" charset="0"/>
              <a:cs typeface="Arial"/>
            </a:endParaRPr>
          </a:p>
          <a:p>
            <a:pPr marL="469900" indent="-457200">
              <a:buClr>
                <a:srgbClr val="660033"/>
              </a:buClr>
              <a:buSzPct val="150000"/>
              <a:buFont typeface="Wingdings"/>
              <a:buChar char=""/>
              <a:tabLst>
                <a:tab pos="469900" algn="l"/>
              </a:tabLst>
            </a:pPr>
            <a:r>
              <a:rPr sz="2400" b="1" spc="-5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Meet the Challenging Stringent Design</a:t>
            </a:r>
            <a:r>
              <a:rPr sz="2400" b="1" spc="70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400" b="1" spc="-5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Requirements</a:t>
            </a:r>
            <a:endParaRPr sz="2400" dirty="0">
              <a:latin typeface="Perpetua" panose="02020502060401020303" pitchFamily="18" charset="0"/>
              <a:cs typeface="Arial"/>
            </a:endParaRPr>
          </a:p>
          <a:p>
            <a:pPr marL="469900" indent="-457200">
              <a:buClr>
                <a:srgbClr val="660033"/>
              </a:buClr>
              <a:buSzPct val="150000"/>
              <a:buFont typeface="Wingdings"/>
              <a:buChar char=""/>
              <a:tabLst>
                <a:tab pos="469900" algn="l"/>
              </a:tabLst>
            </a:pPr>
            <a:r>
              <a:rPr sz="2400" b="1" spc="-5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Meet Extreme Surface </a:t>
            </a:r>
            <a:r>
              <a:rPr sz="2400" b="1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Quality </a:t>
            </a:r>
            <a:r>
              <a:rPr sz="2400" b="1" spc="-5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and Tolerance</a:t>
            </a:r>
            <a:r>
              <a:rPr sz="2400" b="1" spc="90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400" b="1" spc="-5" dirty="0">
                <a:solidFill>
                  <a:srgbClr val="006699"/>
                </a:solidFill>
                <a:latin typeface="Perpetua" panose="02020502060401020303" pitchFamily="18" charset="0"/>
                <a:cs typeface="Arial"/>
              </a:rPr>
              <a:t>Requirement</a:t>
            </a:r>
            <a:endParaRPr sz="2400" dirty="0">
              <a:latin typeface="Perpetua" panose="02020502060401020303" pitchFamily="18" charset="0"/>
              <a:cs typeface="Arial"/>
            </a:endParaRPr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886693" y="2281800"/>
            <a:ext cx="12011890" cy="5386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just">
              <a:lnSpc>
                <a:spcPct val="100000"/>
              </a:lnSpc>
            </a:pPr>
            <a:r>
              <a:rPr lang="en-MY" sz="3500" spc="-45" dirty="0" smtClean="0">
                <a:solidFill>
                  <a:srgbClr val="993300"/>
                </a:solidFill>
                <a:latin typeface="Perpetua" panose="02020502060401020303" pitchFamily="18" charset="0"/>
              </a:rPr>
              <a:t>Types </a:t>
            </a:r>
            <a:r>
              <a:rPr lang="en-MY" sz="3500" spc="-5" dirty="0" smtClean="0">
                <a:solidFill>
                  <a:srgbClr val="993300"/>
                </a:solidFill>
                <a:latin typeface="Perpetua" panose="02020502060401020303" pitchFamily="18" charset="0"/>
              </a:rPr>
              <a:t>of</a:t>
            </a:r>
            <a:r>
              <a:rPr lang="en-MY" sz="3500" spc="85" dirty="0" smtClean="0">
                <a:solidFill>
                  <a:srgbClr val="993300"/>
                </a:solidFill>
                <a:latin typeface="Perpetua" panose="02020502060401020303" pitchFamily="18" charset="0"/>
              </a:rPr>
              <a:t> </a:t>
            </a:r>
            <a:r>
              <a:rPr lang="en-MY" sz="3500" spc="-10" dirty="0" smtClean="0">
                <a:solidFill>
                  <a:srgbClr val="993300"/>
                </a:solidFill>
                <a:latin typeface="Perpetua" panose="02020502060401020303" pitchFamily="18" charset="0"/>
              </a:rPr>
              <a:t>HMPs</a:t>
            </a:r>
            <a:r>
              <a:rPr lang="en-MY" sz="3500" dirty="0" smtClean="0">
                <a:latin typeface="Perpetua" panose="02020502060401020303" pitchFamily="18" charset="0"/>
              </a:rPr>
              <a:t> [</a:t>
            </a:r>
            <a:r>
              <a:rPr lang="en-MY" sz="2000" dirty="0" smtClean="0">
                <a:solidFill>
                  <a:srgbClr val="000000"/>
                </a:solidFill>
              </a:rPr>
              <a:t>Can </a:t>
            </a:r>
            <a:r>
              <a:rPr lang="en-MY" sz="2000" spc="-5" dirty="0" smtClean="0">
                <a:solidFill>
                  <a:srgbClr val="000000"/>
                </a:solidFill>
              </a:rPr>
              <a:t>be </a:t>
            </a:r>
            <a:r>
              <a:rPr lang="en-MY" sz="2000" dirty="0" smtClean="0">
                <a:solidFill>
                  <a:srgbClr val="000000"/>
                </a:solidFill>
              </a:rPr>
              <a:t>Classified Into </a:t>
            </a:r>
            <a:r>
              <a:rPr lang="en-MY" sz="2000" spc="-45" dirty="0" smtClean="0">
                <a:solidFill>
                  <a:srgbClr val="000000"/>
                </a:solidFill>
              </a:rPr>
              <a:t>Two </a:t>
            </a:r>
            <a:r>
              <a:rPr lang="en-MY" sz="2000" dirty="0" smtClean="0">
                <a:solidFill>
                  <a:srgbClr val="000000"/>
                </a:solidFill>
              </a:rPr>
              <a:t>Major Categories (</a:t>
            </a:r>
            <a:r>
              <a:rPr lang="en-MY" sz="2000" dirty="0" err="1" smtClean="0">
                <a:solidFill>
                  <a:srgbClr val="000000"/>
                </a:solidFill>
              </a:rPr>
              <a:t>Kozak</a:t>
            </a:r>
            <a:r>
              <a:rPr lang="en-MY" sz="2000" dirty="0" smtClean="0">
                <a:solidFill>
                  <a:srgbClr val="000000"/>
                </a:solidFill>
              </a:rPr>
              <a:t> &amp; </a:t>
            </a:r>
            <a:r>
              <a:rPr lang="en-MY" sz="2000" spc="-15" dirty="0" err="1" smtClean="0">
                <a:solidFill>
                  <a:srgbClr val="000000"/>
                </a:solidFill>
              </a:rPr>
              <a:t>Rajurkar</a:t>
            </a:r>
            <a:r>
              <a:rPr lang="en-MY" sz="2000" spc="-15" dirty="0" smtClean="0">
                <a:solidFill>
                  <a:srgbClr val="000000"/>
                </a:solidFill>
              </a:rPr>
              <a:t>,</a:t>
            </a:r>
            <a:r>
              <a:rPr lang="en-MY" sz="2000" spc="-140" dirty="0" smtClean="0">
                <a:solidFill>
                  <a:srgbClr val="000000"/>
                </a:solidFill>
              </a:rPr>
              <a:t> </a:t>
            </a:r>
            <a:r>
              <a:rPr lang="en-MY" sz="2000" dirty="0" smtClean="0">
                <a:solidFill>
                  <a:srgbClr val="000000"/>
                </a:solidFill>
              </a:rPr>
              <a:t>2001)</a:t>
            </a:r>
            <a:r>
              <a:rPr lang="en-MY" sz="3500" dirty="0" smtClean="0">
                <a:solidFill>
                  <a:srgbClr val="000000"/>
                </a:solidFill>
                <a:latin typeface="Perpetua" panose="02020502060401020303" pitchFamily="18" charset="0"/>
              </a:rPr>
              <a:t>]</a:t>
            </a:r>
            <a:endParaRPr lang="en-MY" sz="2000" dirty="0"/>
          </a:p>
        </p:txBody>
      </p:sp>
      <p:sp>
        <p:nvSpPr>
          <p:cNvPr id="4" name="object 3"/>
          <p:cNvSpPr txBox="1"/>
          <p:nvPr/>
        </p:nvSpPr>
        <p:spPr>
          <a:xfrm>
            <a:off x="113374" y="2933424"/>
            <a:ext cx="11887200" cy="3493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indent="-609600">
              <a:buFont typeface="Wingdings"/>
              <a:buChar char=""/>
              <a:tabLst>
                <a:tab pos="621665" algn="l"/>
                <a:tab pos="622300" algn="l"/>
                <a:tab pos="2348865" algn="l"/>
                <a:tab pos="2816860" algn="l"/>
                <a:tab pos="3882390" algn="l"/>
                <a:tab pos="5774055" algn="l"/>
                <a:tab pos="7499350" algn="l"/>
                <a:tab pos="8157845" algn="l"/>
              </a:tabLst>
            </a:pPr>
            <a:r>
              <a:rPr sz="2400" b="1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Pr</a:t>
            </a:r>
            <a:r>
              <a:rPr sz="2400" b="1" spc="-10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o</a:t>
            </a:r>
            <a:r>
              <a:rPr sz="2400" b="1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ces</a:t>
            </a:r>
            <a:r>
              <a:rPr sz="2400" b="1" spc="5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s</a:t>
            </a:r>
            <a:r>
              <a:rPr sz="2400" b="1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es	in	</a:t>
            </a:r>
            <a:r>
              <a:rPr sz="2400" b="1" spc="10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w</a:t>
            </a:r>
            <a:r>
              <a:rPr sz="2400" b="1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hich	C</a:t>
            </a:r>
            <a:r>
              <a:rPr sz="2400" b="1" spc="-10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o</a:t>
            </a:r>
            <a:r>
              <a:rPr sz="2400" b="1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n</a:t>
            </a:r>
            <a:r>
              <a:rPr sz="2400" b="1" spc="-10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s</a:t>
            </a:r>
            <a:r>
              <a:rPr sz="2400" b="1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t</a:t>
            </a:r>
            <a:r>
              <a:rPr sz="2400" b="1" spc="5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i</a:t>
            </a:r>
            <a:r>
              <a:rPr sz="2400" b="1" spc="-10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t</a:t>
            </a:r>
            <a:r>
              <a:rPr sz="2400" b="1" spc="-20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u</a:t>
            </a:r>
            <a:r>
              <a:rPr sz="2400" b="1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e</a:t>
            </a:r>
            <a:r>
              <a:rPr sz="2400" b="1" spc="-10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n</a:t>
            </a:r>
            <a:r>
              <a:rPr sz="2400" b="1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t	Pr</a:t>
            </a:r>
            <a:r>
              <a:rPr sz="2400" b="1" spc="-10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o</a:t>
            </a:r>
            <a:r>
              <a:rPr sz="2400" b="1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c</a:t>
            </a:r>
            <a:r>
              <a:rPr sz="2400" b="1" spc="-10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e</a:t>
            </a:r>
            <a:r>
              <a:rPr sz="2400" b="1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s</a:t>
            </a:r>
            <a:r>
              <a:rPr sz="2400" b="1" spc="-10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s</a:t>
            </a:r>
            <a:r>
              <a:rPr sz="2400" b="1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es	are	Dire</a:t>
            </a:r>
            <a:r>
              <a:rPr sz="2400" b="1" spc="-10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c</a:t>
            </a:r>
            <a:r>
              <a:rPr sz="2400" b="1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t</a:t>
            </a:r>
            <a:r>
              <a:rPr sz="2400" b="1" spc="25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l</a:t>
            </a:r>
            <a:r>
              <a:rPr sz="2400" b="1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y</a:t>
            </a:r>
            <a:endParaRPr sz="2400" dirty="0">
              <a:latin typeface="Perpetua" panose="02020502060401020303" pitchFamily="18" charset="0"/>
              <a:cs typeface="Arial"/>
            </a:endParaRPr>
          </a:p>
          <a:p>
            <a:pPr marL="622300" algn="just"/>
            <a:r>
              <a:rPr sz="2400" b="1" spc="-5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Involved </a:t>
            </a:r>
            <a:r>
              <a:rPr sz="2400" b="1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in </a:t>
            </a:r>
            <a:r>
              <a:rPr sz="2400" b="1" spc="-5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Material</a:t>
            </a:r>
            <a:r>
              <a:rPr sz="2400" b="1" spc="-30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Perpetua" panose="02020502060401020303" pitchFamily="18" charset="0"/>
                <a:cs typeface="Arial"/>
              </a:rPr>
              <a:t>Removal;</a:t>
            </a:r>
            <a:endParaRPr sz="2400" dirty="0">
              <a:latin typeface="Perpetua" panose="02020502060401020303" pitchFamily="18" charset="0"/>
              <a:cs typeface="Arial"/>
            </a:endParaRPr>
          </a:p>
          <a:p>
            <a:pPr marL="622300" marR="5080" indent="-609600" algn="just">
              <a:spcBef>
                <a:spcPts val="1440"/>
              </a:spcBef>
              <a:buFont typeface="Wingdings"/>
              <a:buChar char=""/>
              <a:tabLst>
                <a:tab pos="622300" algn="l"/>
              </a:tabLst>
            </a:pPr>
            <a:r>
              <a:rPr sz="2400" b="1" spc="-5" dirty="0">
                <a:solidFill>
                  <a:srgbClr val="660033"/>
                </a:solidFill>
                <a:latin typeface="Perpetua" panose="02020502060401020303" pitchFamily="18" charset="0"/>
                <a:cs typeface="Arial"/>
              </a:rPr>
              <a:t>Processes </a:t>
            </a:r>
            <a:r>
              <a:rPr sz="2400" b="1" dirty="0">
                <a:solidFill>
                  <a:srgbClr val="660033"/>
                </a:solidFill>
                <a:latin typeface="Perpetua" panose="02020502060401020303" pitchFamily="18" charset="0"/>
                <a:cs typeface="Arial"/>
              </a:rPr>
              <a:t>in </a:t>
            </a:r>
            <a:r>
              <a:rPr sz="2400" b="1" spc="-5" dirty="0">
                <a:solidFill>
                  <a:srgbClr val="660033"/>
                </a:solidFill>
                <a:latin typeface="Perpetua" panose="02020502060401020303" pitchFamily="18" charset="0"/>
                <a:cs typeface="Arial"/>
              </a:rPr>
              <a:t>which only </a:t>
            </a:r>
            <a:r>
              <a:rPr sz="2400" b="1" dirty="0">
                <a:solidFill>
                  <a:srgbClr val="660033"/>
                </a:solidFill>
                <a:latin typeface="Perpetua" panose="02020502060401020303" pitchFamily="18" charset="0"/>
                <a:cs typeface="Arial"/>
              </a:rPr>
              <a:t>ONE </a:t>
            </a:r>
            <a:r>
              <a:rPr sz="2400" b="1" spc="-5" dirty="0">
                <a:solidFill>
                  <a:srgbClr val="660033"/>
                </a:solidFill>
                <a:latin typeface="Perpetua" panose="02020502060401020303" pitchFamily="18" charset="0"/>
                <a:cs typeface="Arial"/>
              </a:rPr>
              <a:t>of the Participating  </a:t>
            </a:r>
            <a:r>
              <a:rPr sz="2400" b="1" dirty="0">
                <a:solidFill>
                  <a:srgbClr val="660033"/>
                </a:solidFill>
                <a:latin typeface="Perpetua" panose="02020502060401020303" pitchFamily="18" charset="0"/>
                <a:cs typeface="Arial"/>
              </a:rPr>
              <a:t>Processes Directly Removes </a:t>
            </a:r>
            <a:r>
              <a:rPr sz="2400" b="1" spc="-5" dirty="0">
                <a:solidFill>
                  <a:srgbClr val="660033"/>
                </a:solidFill>
                <a:latin typeface="Perpetua" panose="02020502060401020303" pitchFamily="18" charset="0"/>
                <a:cs typeface="Arial"/>
              </a:rPr>
              <a:t>the </a:t>
            </a:r>
            <a:r>
              <a:rPr sz="2400" b="1" dirty="0">
                <a:solidFill>
                  <a:srgbClr val="660033"/>
                </a:solidFill>
                <a:latin typeface="Perpetua" panose="02020502060401020303" pitchFamily="18" charset="0"/>
                <a:cs typeface="Arial"/>
              </a:rPr>
              <a:t>Material </a:t>
            </a:r>
            <a:r>
              <a:rPr sz="2400" b="1" spc="-5" dirty="0">
                <a:solidFill>
                  <a:srgbClr val="660033"/>
                </a:solidFill>
                <a:latin typeface="Perpetua" panose="02020502060401020303" pitchFamily="18" charset="0"/>
                <a:cs typeface="Arial"/>
              </a:rPr>
              <a:t>while others </a:t>
            </a:r>
            <a:r>
              <a:rPr sz="2400" b="1" dirty="0">
                <a:solidFill>
                  <a:srgbClr val="660033"/>
                </a:solidFill>
                <a:latin typeface="Perpetua" panose="02020502060401020303" pitchFamily="18" charset="0"/>
                <a:cs typeface="Arial"/>
              </a:rPr>
              <a:t>Only  </a:t>
            </a:r>
            <a:r>
              <a:rPr sz="2400" b="1" spc="-5" dirty="0">
                <a:solidFill>
                  <a:srgbClr val="660033"/>
                </a:solidFill>
                <a:latin typeface="Perpetua" panose="02020502060401020303" pitchFamily="18" charset="0"/>
                <a:cs typeface="Arial"/>
              </a:rPr>
              <a:t>ASSIST in Removal </a:t>
            </a:r>
            <a:r>
              <a:rPr sz="2400" b="1" dirty="0">
                <a:solidFill>
                  <a:srgbClr val="660033"/>
                </a:solidFill>
                <a:latin typeface="Perpetua" panose="02020502060401020303" pitchFamily="18" charset="0"/>
                <a:cs typeface="Arial"/>
              </a:rPr>
              <a:t>By Changing </a:t>
            </a:r>
            <a:r>
              <a:rPr sz="2400" b="1" spc="-5" dirty="0">
                <a:solidFill>
                  <a:srgbClr val="660033"/>
                </a:solidFill>
                <a:latin typeface="Perpetua" panose="02020502060401020303" pitchFamily="18" charset="0"/>
                <a:cs typeface="Arial"/>
              </a:rPr>
              <a:t>the Conditions </a:t>
            </a:r>
            <a:r>
              <a:rPr sz="2400" b="1" spc="-15" dirty="0">
                <a:solidFill>
                  <a:srgbClr val="660033"/>
                </a:solidFill>
                <a:latin typeface="Perpetua" panose="02020502060401020303" pitchFamily="18" charset="0"/>
                <a:cs typeface="Arial"/>
              </a:rPr>
              <a:t>of  </a:t>
            </a:r>
            <a:r>
              <a:rPr sz="2400" b="1" dirty="0">
                <a:solidFill>
                  <a:srgbClr val="660033"/>
                </a:solidFill>
                <a:latin typeface="Perpetua" panose="02020502060401020303" pitchFamily="18" charset="0"/>
                <a:cs typeface="Arial"/>
              </a:rPr>
              <a:t>Machining in </a:t>
            </a:r>
            <a:r>
              <a:rPr sz="2400" b="1" spc="-5" dirty="0">
                <a:solidFill>
                  <a:srgbClr val="660033"/>
                </a:solidFill>
                <a:latin typeface="Perpetua" panose="02020502060401020303" pitchFamily="18" charset="0"/>
                <a:cs typeface="Arial"/>
              </a:rPr>
              <a:t>a Positive</a:t>
            </a:r>
            <a:r>
              <a:rPr sz="2400" b="1" spc="-65" dirty="0">
                <a:solidFill>
                  <a:srgbClr val="660033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400" b="1" spc="-5" dirty="0" smtClean="0">
                <a:solidFill>
                  <a:srgbClr val="660033"/>
                </a:solidFill>
                <a:latin typeface="Perpetua" panose="02020502060401020303" pitchFamily="18" charset="0"/>
                <a:cs typeface="Arial"/>
              </a:rPr>
              <a:t>Manner</a:t>
            </a:r>
            <a:endParaRPr lang="en-MY" sz="2400" dirty="0">
              <a:latin typeface="Perpetua" panose="02020502060401020303" pitchFamily="18" charset="0"/>
              <a:cs typeface="Arial"/>
            </a:endParaRPr>
          </a:p>
          <a:p>
            <a:pPr marL="622300" marR="5080" indent="-609600" algn="just">
              <a:spcBef>
                <a:spcPts val="1440"/>
              </a:spcBef>
              <a:buFont typeface="Wingdings"/>
              <a:buChar char=""/>
              <a:tabLst>
                <a:tab pos="622300" algn="l"/>
              </a:tabLst>
            </a:pPr>
            <a:r>
              <a:rPr sz="2400" b="1" spc="-5" dirty="0" smtClean="0">
                <a:solidFill>
                  <a:srgbClr val="003300"/>
                </a:solidFill>
                <a:latin typeface="Perpetua" panose="02020502060401020303" pitchFamily="18" charset="0"/>
                <a:cs typeface="Arial"/>
              </a:rPr>
              <a:t>Most </a:t>
            </a:r>
            <a:r>
              <a:rPr sz="2400" b="1" spc="-10" dirty="0">
                <a:solidFill>
                  <a:srgbClr val="003300"/>
                </a:solidFill>
                <a:latin typeface="Perpetua" panose="02020502060401020303" pitchFamily="18" charset="0"/>
                <a:cs typeface="Arial"/>
              </a:rPr>
              <a:t>of </a:t>
            </a:r>
            <a:r>
              <a:rPr sz="2400" b="1" spc="-5" dirty="0">
                <a:solidFill>
                  <a:srgbClr val="003300"/>
                </a:solidFill>
                <a:latin typeface="Perpetua" panose="02020502060401020303" pitchFamily="18" charset="0"/>
                <a:cs typeface="Arial"/>
              </a:rPr>
              <a:t>the HMPs are </a:t>
            </a:r>
            <a:r>
              <a:rPr sz="2400" b="1" dirty="0">
                <a:solidFill>
                  <a:srgbClr val="003300"/>
                </a:solidFill>
                <a:latin typeface="Perpetua" panose="02020502060401020303" pitchFamily="18" charset="0"/>
                <a:cs typeface="Arial"/>
              </a:rPr>
              <a:t>in </a:t>
            </a:r>
            <a:r>
              <a:rPr sz="2400" b="1" spc="-5" dirty="0">
                <a:solidFill>
                  <a:srgbClr val="003300"/>
                </a:solidFill>
                <a:latin typeface="Perpetua" panose="02020502060401020303" pitchFamily="18" charset="0"/>
                <a:cs typeface="Arial"/>
              </a:rPr>
              <a:t>their </a:t>
            </a:r>
            <a:r>
              <a:rPr sz="2400" b="1" dirty="0">
                <a:solidFill>
                  <a:srgbClr val="003300"/>
                </a:solidFill>
                <a:latin typeface="Perpetua" panose="02020502060401020303" pitchFamily="18" charset="0"/>
                <a:cs typeface="Arial"/>
              </a:rPr>
              <a:t>Inception </a:t>
            </a:r>
            <a:r>
              <a:rPr sz="2400" b="1" spc="-5" dirty="0">
                <a:solidFill>
                  <a:srgbClr val="003300"/>
                </a:solidFill>
                <a:latin typeface="Perpetua" panose="02020502060401020303" pitchFamily="18" charset="0"/>
                <a:cs typeface="Arial"/>
              </a:rPr>
              <a:t>and Development  </a:t>
            </a:r>
            <a:r>
              <a:rPr sz="2400" b="1" spc="-5" dirty="0" smtClean="0">
                <a:solidFill>
                  <a:srgbClr val="003300"/>
                </a:solidFill>
                <a:latin typeface="Perpetua" panose="02020502060401020303" pitchFamily="18" charset="0"/>
                <a:cs typeface="Arial"/>
              </a:rPr>
              <a:t>Phase</a:t>
            </a:r>
            <a:endParaRPr lang="en-MY" sz="2400" dirty="0">
              <a:latin typeface="Perpetua" panose="02020502060401020303" pitchFamily="18" charset="0"/>
              <a:cs typeface="Arial"/>
            </a:endParaRPr>
          </a:p>
          <a:p>
            <a:pPr marL="622300" marR="5080" indent="-609600" algn="just">
              <a:spcBef>
                <a:spcPts val="1440"/>
              </a:spcBef>
              <a:buFont typeface="Wingdings"/>
              <a:buChar char=""/>
              <a:tabLst>
                <a:tab pos="622300" algn="l"/>
              </a:tabLst>
            </a:pPr>
            <a:r>
              <a:rPr sz="2400" b="1" dirty="0" smtClean="0">
                <a:solidFill>
                  <a:srgbClr val="CC0066"/>
                </a:solidFill>
                <a:latin typeface="Perpetua" panose="02020502060401020303" pitchFamily="18" charset="0"/>
                <a:cs typeface="Arial"/>
              </a:rPr>
              <a:t>Sustained </a:t>
            </a:r>
            <a:r>
              <a:rPr sz="2400" b="1" spc="-5" dirty="0">
                <a:solidFill>
                  <a:srgbClr val="CC0066"/>
                </a:solidFill>
                <a:latin typeface="Perpetua" panose="02020502060401020303" pitchFamily="18" charset="0"/>
                <a:cs typeface="Arial"/>
              </a:rPr>
              <a:t>Research </a:t>
            </a:r>
            <a:r>
              <a:rPr sz="2400" b="1" dirty="0">
                <a:solidFill>
                  <a:srgbClr val="CC0066"/>
                </a:solidFill>
                <a:latin typeface="Perpetua" panose="02020502060401020303" pitchFamily="18" charset="0"/>
                <a:cs typeface="Arial"/>
              </a:rPr>
              <a:t>is </a:t>
            </a:r>
            <a:r>
              <a:rPr sz="2400" b="1" spc="-5" dirty="0">
                <a:solidFill>
                  <a:srgbClr val="CC0066"/>
                </a:solidFill>
                <a:latin typeface="Perpetua" panose="02020502060401020303" pitchFamily="18" charset="0"/>
                <a:cs typeface="Arial"/>
              </a:rPr>
              <a:t>Required </a:t>
            </a:r>
            <a:r>
              <a:rPr sz="2400" b="1" dirty="0">
                <a:solidFill>
                  <a:srgbClr val="CC0066"/>
                </a:solidFill>
                <a:latin typeface="Perpetua" panose="02020502060401020303" pitchFamily="18" charset="0"/>
                <a:cs typeface="Arial"/>
              </a:rPr>
              <a:t>to </a:t>
            </a:r>
            <a:r>
              <a:rPr sz="2400" b="1" spc="-20" dirty="0">
                <a:solidFill>
                  <a:srgbClr val="CC0066"/>
                </a:solidFill>
                <a:latin typeface="Perpetua" panose="02020502060401020303" pitchFamily="18" charset="0"/>
                <a:cs typeface="Arial"/>
              </a:rPr>
              <a:t>Transform </a:t>
            </a:r>
            <a:r>
              <a:rPr sz="2400" b="1" spc="-5" dirty="0">
                <a:solidFill>
                  <a:srgbClr val="CC0066"/>
                </a:solidFill>
                <a:latin typeface="Perpetua" panose="02020502060401020303" pitchFamily="18" charset="0"/>
                <a:cs typeface="Arial"/>
              </a:rPr>
              <a:t>HMPs </a:t>
            </a:r>
            <a:r>
              <a:rPr sz="2400" b="1" dirty="0">
                <a:solidFill>
                  <a:srgbClr val="CC0066"/>
                </a:solidFill>
                <a:latin typeface="Perpetua" panose="02020502060401020303" pitchFamily="18" charset="0"/>
                <a:cs typeface="Arial"/>
              </a:rPr>
              <a:t>into a  </a:t>
            </a:r>
            <a:r>
              <a:rPr sz="2400" b="1" spc="-5" dirty="0">
                <a:solidFill>
                  <a:srgbClr val="CC0066"/>
                </a:solidFill>
                <a:latin typeface="Perpetua" panose="02020502060401020303" pitchFamily="18" charset="0"/>
                <a:cs typeface="Arial"/>
              </a:rPr>
              <a:t>Matured </a:t>
            </a:r>
            <a:r>
              <a:rPr sz="2400" b="1" dirty="0">
                <a:solidFill>
                  <a:srgbClr val="CC0066"/>
                </a:solidFill>
                <a:latin typeface="Perpetua" panose="02020502060401020303" pitchFamily="18" charset="0"/>
                <a:cs typeface="Arial"/>
              </a:rPr>
              <a:t>Manufacturing </a:t>
            </a:r>
            <a:r>
              <a:rPr sz="2400" b="1" spc="-20" dirty="0">
                <a:solidFill>
                  <a:srgbClr val="CC0066"/>
                </a:solidFill>
                <a:latin typeface="Perpetua" panose="02020502060401020303" pitchFamily="18" charset="0"/>
                <a:cs typeface="Arial"/>
              </a:rPr>
              <a:t>Technology </a:t>
            </a:r>
            <a:r>
              <a:rPr sz="2400" b="1" spc="-5" dirty="0">
                <a:solidFill>
                  <a:srgbClr val="CC0066"/>
                </a:solidFill>
                <a:latin typeface="Perpetua" panose="02020502060401020303" pitchFamily="18" charset="0"/>
                <a:cs typeface="Arial"/>
              </a:rPr>
              <a:t>and for Their  Successful </a:t>
            </a:r>
            <a:r>
              <a:rPr sz="2400" b="1" dirty="0">
                <a:solidFill>
                  <a:srgbClr val="CC0066"/>
                </a:solidFill>
                <a:latin typeface="Perpetua" panose="02020502060401020303" pitchFamily="18" charset="0"/>
                <a:cs typeface="Arial"/>
              </a:rPr>
              <a:t>Commercialization </a:t>
            </a:r>
            <a:r>
              <a:rPr sz="2400" b="1" spc="-5" dirty="0">
                <a:solidFill>
                  <a:srgbClr val="CC0066"/>
                </a:solidFill>
                <a:latin typeface="Perpetua" panose="02020502060401020303" pitchFamily="18" charset="0"/>
                <a:cs typeface="Arial"/>
              </a:rPr>
              <a:t>and </a:t>
            </a:r>
            <a:r>
              <a:rPr sz="2400" b="1" dirty="0">
                <a:solidFill>
                  <a:srgbClr val="CC0066"/>
                </a:solidFill>
                <a:latin typeface="Perpetua" panose="02020502060401020303" pitchFamily="18" charset="0"/>
                <a:cs typeface="Arial"/>
              </a:rPr>
              <a:t>Industrial</a:t>
            </a:r>
            <a:r>
              <a:rPr sz="2400" b="1" spc="-110" dirty="0">
                <a:solidFill>
                  <a:srgbClr val="CC0066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400" b="1" spc="-5" dirty="0">
                <a:solidFill>
                  <a:srgbClr val="CC0066"/>
                </a:solidFill>
                <a:latin typeface="Perpetua" panose="02020502060401020303" pitchFamily="18" charset="0"/>
                <a:cs typeface="Arial"/>
              </a:rPr>
              <a:t>Applications</a:t>
            </a:r>
            <a:endParaRPr sz="2400" dirty="0">
              <a:latin typeface="Perpetua" panose="0202050206040102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0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697488"/>
              </p:ext>
            </p:extLst>
          </p:nvPr>
        </p:nvGraphicFramePr>
        <p:xfrm>
          <a:off x="47328" y="37337"/>
          <a:ext cx="9741914" cy="655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1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8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7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7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4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1804">
                <a:tc>
                  <a:txBody>
                    <a:bodyPr/>
                    <a:lstStyle/>
                    <a:p>
                      <a:pPr marL="86360">
                        <a:lnSpc>
                          <a:spcPts val="1710"/>
                        </a:lnSpc>
                      </a:pPr>
                      <a:r>
                        <a:rPr sz="1800" b="1" spc="-5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Process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00"/>
                        </a:lnSpc>
                      </a:pPr>
                      <a:r>
                        <a:rPr sz="1800" b="1" spc="-5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Combining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algn="ctr">
                        <a:lnSpc>
                          <a:spcPts val="1710"/>
                        </a:lnSpc>
                      </a:pPr>
                      <a:r>
                        <a:rPr sz="1800" b="1" spc="-5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Energy</a:t>
                      </a:r>
                      <a:r>
                        <a:rPr sz="1800" b="1" spc="-65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Sources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ts val="1500"/>
                        </a:lnSpc>
                      </a:pPr>
                      <a:r>
                        <a:rPr sz="1800" b="1" spc="-5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Mechanism</a:t>
                      </a:r>
                      <a:r>
                        <a:rPr sz="1800" b="1" spc="-45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of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algn="ctr">
                        <a:lnSpc>
                          <a:spcPts val="1710"/>
                        </a:lnSpc>
                      </a:pPr>
                      <a:r>
                        <a:rPr sz="1800" b="1" spc="-5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Material</a:t>
                      </a:r>
                      <a:r>
                        <a:rPr sz="1800" b="1" spc="-25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Removal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10"/>
                        </a:lnSpc>
                      </a:pPr>
                      <a:r>
                        <a:rPr sz="1800" b="1" spc="-40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Tool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00"/>
                        </a:lnSpc>
                      </a:pPr>
                      <a:r>
                        <a:rPr sz="1800" b="1" spc="-15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Transfer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2540" algn="ctr">
                        <a:lnSpc>
                          <a:spcPts val="1710"/>
                        </a:lnSpc>
                      </a:pPr>
                      <a:r>
                        <a:rPr sz="1800" b="1" spc="-5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Media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62">
                <a:tc gridSpan="6">
                  <a:txBody>
                    <a:bodyPr/>
                    <a:lstStyle/>
                    <a:p>
                      <a:pPr marL="2152015">
                        <a:lnSpc>
                          <a:spcPts val="1895"/>
                        </a:lnSpc>
                      </a:pP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Conventional </a:t>
                      </a:r>
                      <a:r>
                        <a:rPr sz="1800" b="1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Machining + </a:t>
                      </a: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Electrochemical</a:t>
                      </a:r>
                      <a:r>
                        <a:rPr sz="1800" b="1" spc="-7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AMP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pPr marL="86360">
                        <a:lnSpc>
                          <a:spcPts val="1760"/>
                        </a:lnSpc>
                      </a:pP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ECH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 marR="448309">
                        <a:lnSpc>
                          <a:spcPct val="78100"/>
                        </a:lnSpc>
                        <a:spcBef>
                          <a:spcPts val="259"/>
                        </a:spcBef>
                      </a:pP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Electrochemical</a:t>
                      </a:r>
                      <a:r>
                        <a:rPr sz="1800" b="1" spc="-3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+  Mechanical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995" marR="179705">
                        <a:lnSpc>
                          <a:spcPct val="78100"/>
                        </a:lnSpc>
                        <a:spcBef>
                          <a:spcPts val="259"/>
                        </a:spcBef>
                      </a:pP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Electrochemical Dissolution  and</a:t>
                      </a:r>
                      <a:r>
                        <a:rPr sz="1800" b="1" spc="-14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Abrasion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760"/>
                        </a:lnSpc>
                      </a:pPr>
                      <a:r>
                        <a:rPr sz="1800" b="1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Abrasive</a:t>
                      </a:r>
                      <a:r>
                        <a:rPr sz="1800" b="1" spc="-2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Sticks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760"/>
                        </a:lnSpc>
                      </a:pPr>
                      <a:r>
                        <a:rPr sz="1800" b="1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Electrolyte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04">
                <a:tc>
                  <a:txBody>
                    <a:bodyPr/>
                    <a:lstStyle/>
                    <a:p>
                      <a:pPr marL="86360">
                        <a:lnSpc>
                          <a:spcPts val="1760"/>
                        </a:lnSpc>
                      </a:pP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ECG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 marR="448309">
                        <a:lnSpc>
                          <a:spcPct val="78100"/>
                        </a:lnSpc>
                        <a:spcBef>
                          <a:spcPts val="260"/>
                        </a:spcBef>
                      </a:pP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Electrochemical</a:t>
                      </a:r>
                      <a:r>
                        <a:rPr sz="1800" b="1" spc="-3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+  Mechanical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995" marR="179705">
                        <a:lnSpc>
                          <a:spcPct val="78100"/>
                        </a:lnSpc>
                        <a:spcBef>
                          <a:spcPts val="260"/>
                        </a:spcBef>
                      </a:pP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Electrochemical Dissolution  and</a:t>
                      </a:r>
                      <a:r>
                        <a:rPr sz="1800" b="1" spc="-14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Abrasion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760"/>
                        </a:lnSpc>
                      </a:pPr>
                      <a:r>
                        <a:rPr sz="1800" b="1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Abrasive</a:t>
                      </a:r>
                      <a:r>
                        <a:rPr sz="1800" b="1" spc="-3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Wheel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760"/>
                        </a:lnSpc>
                      </a:pPr>
                      <a:r>
                        <a:rPr sz="1800" b="1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Electrolyte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932">
                <a:tc>
                  <a:txBody>
                    <a:bodyPr/>
                    <a:lstStyle/>
                    <a:p>
                      <a:pPr marL="86360">
                        <a:lnSpc>
                          <a:spcPts val="1760"/>
                        </a:lnSpc>
                      </a:pPr>
                      <a:r>
                        <a:rPr sz="1800" b="1" spc="-1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ECAG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 marR="448309">
                        <a:lnSpc>
                          <a:spcPct val="78100"/>
                        </a:lnSpc>
                        <a:spcBef>
                          <a:spcPts val="260"/>
                        </a:spcBef>
                      </a:pP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Electrochemical</a:t>
                      </a:r>
                      <a:r>
                        <a:rPr sz="1800" b="1" spc="-3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+  Mechanical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995" marR="179705">
                        <a:lnSpc>
                          <a:spcPct val="78100"/>
                        </a:lnSpc>
                        <a:spcBef>
                          <a:spcPts val="260"/>
                        </a:spcBef>
                      </a:pP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Electrochemical Dissolution  and</a:t>
                      </a:r>
                      <a:r>
                        <a:rPr sz="1800" b="1" spc="-14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Abrasion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marR="258445">
                        <a:lnSpc>
                          <a:spcPct val="78100"/>
                        </a:lnSpc>
                        <a:spcBef>
                          <a:spcPts val="260"/>
                        </a:spcBef>
                      </a:pP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Metal Bonded  </a:t>
                      </a:r>
                      <a:r>
                        <a:rPr sz="1800" b="1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Abrasive</a:t>
                      </a:r>
                      <a:r>
                        <a:rPr sz="1800" b="1" spc="-3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Wheel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760"/>
                        </a:lnSpc>
                      </a:pPr>
                      <a:r>
                        <a:rPr sz="1800" b="1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Electrolyte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435">
                <a:tc gridSpan="6">
                  <a:txBody>
                    <a:bodyPr/>
                    <a:lstStyle/>
                    <a:p>
                      <a:pPr marL="2583815">
                        <a:lnSpc>
                          <a:spcPts val="1950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Conventional </a:t>
                      </a:r>
                      <a:r>
                        <a:rPr sz="1800" b="1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Machining + </a:t>
                      </a: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Thermal</a:t>
                      </a:r>
                      <a:r>
                        <a:rPr sz="1800" b="1" spc="-9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AMP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804">
                <a:tc>
                  <a:txBody>
                    <a:bodyPr/>
                    <a:lstStyle/>
                    <a:p>
                      <a:pPr marL="86360">
                        <a:lnSpc>
                          <a:spcPts val="1764"/>
                        </a:lnSpc>
                      </a:pPr>
                      <a:r>
                        <a:rPr sz="1800" b="1" spc="-2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AEDM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 marR="911225">
                        <a:lnSpc>
                          <a:spcPct val="781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Mechanical</a:t>
                      </a:r>
                      <a:r>
                        <a:rPr sz="1800" b="1" spc="-5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+  Thermal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995" marR="480059">
                        <a:lnSpc>
                          <a:spcPct val="781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Melting, </a:t>
                      </a:r>
                      <a:r>
                        <a:rPr sz="1800" b="1" spc="-1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Evaporation </a:t>
                      </a: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and  </a:t>
                      </a:r>
                      <a:r>
                        <a:rPr sz="1800" b="1" spc="-1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Abrasion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marR="273685">
                        <a:lnSpc>
                          <a:spcPct val="781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Loose</a:t>
                      </a:r>
                      <a:r>
                        <a:rPr sz="1800" b="1" spc="-14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Abrasive  </a:t>
                      </a: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Particles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764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Dielectric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931">
                <a:tc>
                  <a:txBody>
                    <a:bodyPr/>
                    <a:lstStyle/>
                    <a:p>
                      <a:pPr marL="86360">
                        <a:lnSpc>
                          <a:spcPts val="1764"/>
                        </a:lnSpc>
                      </a:pPr>
                      <a:r>
                        <a:rPr sz="1800" b="1" spc="-1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EDAG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555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Mechanical</a:t>
                      </a:r>
                      <a:r>
                        <a:rPr sz="1800" b="1" spc="-5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+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>
                        <a:lnSpc>
                          <a:spcPts val="1710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Thermal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995">
                        <a:lnSpc>
                          <a:spcPts val="1555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Melting, </a:t>
                      </a:r>
                      <a:r>
                        <a:rPr sz="1800" b="1" spc="-1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Evaporation</a:t>
                      </a:r>
                      <a:r>
                        <a:rPr sz="1800" b="1" spc="6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and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>
                        <a:lnSpc>
                          <a:spcPts val="1710"/>
                        </a:lnSpc>
                      </a:pPr>
                      <a:r>
                        <a:rPr sz="1800" b="1" spc="-1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Abrasion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555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Metal</a:t>
                      </a:r>
                      <a:r>
                        <a:rPr sz="1800" b="1" spc="-6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Bonded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>
                        <a:lnSpc>
                          <a:spcPts val="1710"/>
                        </a:lnSpc>
                      </a:pPr>
                      <a:r>
                        <a:rPr sz="1800" b="1" spc="-1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Abrasive</a:t>
                      </a:r>
                      <a:r>
                        <a:rPr sz="1800" b="1" spc="-3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Wheel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764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Dielectric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pPr marL="86360">
                        <a:lnSpc>
                          <a:spcPts val="1764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EDDG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 marR="911225">
                        <a:lnSpc>
                          <a:spcPct val="781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Mechanical</a:t>
                      </a:r>
                      <a:r>
                        <a:rPr sz="1800" b="1" spc="-5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+  Thermal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995" marR="480059">
                        <a:lnSpc>
                          <a:spcPct val="781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Melting, </a:t>
                      </a:r>
                      <a:r>
                        <a:rPr sz="1800" b="1" spc="-1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Evaporation </a:t>
                      </a: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and  </a:t>
                      </a:r>
                      <a:r>
                        <a:rPr sz="1800" b="1" spc="-1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Abrasion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764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Diamond</a:t>
                      </a:r>
                      <a:r>
                        <a:rPr sz="1800" b="1" spc="-7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wheel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764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Dielectric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pPr marL="86360">
                        <a:lnSpc>
                          <a:spcPts val="1764"/>
                        </a:lnSpc>
                      </a:pPr>
                      <a:r>
                        <a:rPr sz="1800" b="1" spc="-6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LAT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555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Mechanical</a:t>
                      </a:r>
                      <a:r>
                        <a:rPr sz="1800" b="1" spc="-5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+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>
                        <a:lnSpc>
                          <a:spcPts val="1710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Thermal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995">
                        <a:lnSpc>
                          <a:spcPts val="1764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Shearing and</a:t>
                      </a:r>
                      <a:r>
                        <a:rPr sz="1800" b="1" spc="-5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Heating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764"/>
                        </a:lnSpc>
                      </a:pPr>
                      <a:r>
                        <a:rPr sz="1800" b="1" spc="-2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Turning</a:t>
                      </a:r>
                      <a:r>
                        <a:rPr sz="1800" b="1" spc="-4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Tool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764"/>
                        </a:lnSpc>
                      </a:pPr>
                      <a:r>
                        <a:rPr sz="1800" b="1" spc="-2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Air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931">
                <a:tc>
                  <a:txBody>
                    <a:bodyPr/>
                    <a:lstStyle/>
                    <a:p>
                      <a:pPr marL="86360">
                        <a:lnSpc>
                          <a:spcPts val="1770"/>
                        </a:lnSpc>
                      </a:pPr>
                      <a:r>
                        <a:rPr sz="1800" b="1" spc="-10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PAT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 marR="911225">
                        <a:lnSpc>
                          <a:spcPct val="781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Mechanical</a:t>
                      </a:r>
                      <a:r>
                        <a:rPr sz="1800" b="1" spc="-5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+  Thermal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995">
                        <a:lnSpc>
                          <a:spcPts val="1770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Shearing and</a:t>
                      </a:r>
                      <a:r>
                        <a:rPr sz="1800" b="1" spc="-5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Heating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770"/>
                        </a:lnSpc>
                      </a:pPr>
                      <a:r>
                        <a:rPr sz="1800" b="1" spc="-2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Turning</a:t>
                      </a:r>
                      <a:r>
                        <a:rPr sz="1800" b="1" spc="-4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Tool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770"/>
                        </a:lnSpc>
                      </a:pPr>
                      <a:r>
                        <a:rPr sz="1800" b="1" spc="-2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Air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1817">
                <a:tc>
                  <a:txBody>
                    <a:bodyPr/>
                    <a:lstStyle/>
                    <a:p>
                      <a:pPr marL="86360">
                        <a:lnSpc>
                          <a:spcPts val="1764"/>
                        </a:lnSpc>
                      </a:pPr>
                      <a:r>
                        <a:rPr sz="1800" b="1" spc="-2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LAE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 marR="1103630">
                        <a:lnSpc>
                          <a:spcPct val="781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Chemical</a:t>
                      </a:r>
                      <a:r>
                        <a:rPr sz="1800" b="1" spc="-6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+  Thermal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995" marR="413384">
                        <a:lnSpc>
                          <a:spcPct val="781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Chemical Dissolution and  Heating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764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Mask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764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Etchant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460">
                <a:tc gridSpan="6">
                  <a:txBody>
                    <a:bodyPr/>
                    <a:lstStyle/>
                    <a:p>
                      <a:pPr marL="2411095">
                        <a:lnSpc>
                          <a:spcPts val="1955"/>
                        </a:lnSpc>
                      </a:pPr>
                      <a:r>
                        <a:rPr sz="1800" b="1" spc="-5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Conventional </a:t>
                      </a:r>
                      <a:r>
                        <a:rPr sz="1800" b="1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Machining + </a:t>
                      </a:r>
                      <a:r>
                        <a:rPr sz="1800" b="1" spc="-5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Mechanical</a:t>
                      </a:r>
                      <a:r>
                        <a:rPr sz="1800" b="1" spc="-90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AMP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1855">
                <a:tc>
                  <a:txBody>
                    <a:bodyPr/>
                    <a:lstStyle/>
                    <a:p>
                      <a:pPr marL="86360">
                        <a:lnSpc>
                          <a:spcPts val="1770"/>
                        </a:lnSpc>
                      </a:pPr>
                      <a:r>
                        <a:rPr sz="1800" b="1" spc="-10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RUM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 marR="255270">
                        <a:lnSpc>
                          <a:spcPct val="78100"/>
                        </a:lnSpc>
                        <a:spcBef>
                          <a:spcPts val="270"/>
                        </a:spcBef>
                      </a:pPr>
                      <a:r>
                        <a:rPr sz="1800" b="1" spc="-5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Mechanical +  Ultrasonic </a:t>
                      </a:r>
                      <a:r>
                        <a:rPr sz="1800" b="1" spc="-10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Vibration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770"/>
                        </a:lnSpc>
                      </a:pPr>
                      <a:r>
                        <a:rPr sz="1800" b="1" spc="-10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Abrasion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995" marR="224154">
                        <a:lnSpc>
                          <a:spcPct val="78100"/>
                        </a:lnSpc>
                        <a:spcBef>
                          <a:spcPts val="270"/>
                        </a:spcBef>
                      </a:pPr>
                      <a:r>
                        <a:rPr sz="1800" b="1" spc="-5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Sonotrode </a:t>
                      </a:r>
                      <a:r>
                        <a:rPr sz="1800" b="1" spc="-10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having  </a:t>
                      </a:r>
                      <a:r>
                        <a:rPr sz="1800" b="1" spc="-5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Diamond</a:t>
                      </a:r>
                      <a:r>
                        <a:rPr sz="1800" b="1" spc="-120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Abrasives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770"/>
                        </a:lnSpc>
                      </a:pPr>
                      <a:r>
                        <a:rPr sz="1800" b="1" spc="-5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Coolant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6440">
                <a:tc>
                  <a:txBody>
                    <a:bodyPr/>
                    <a:lstStyle/>
                    <a:p>
                      <a:pPr marL="86360">
                        <a:lnSpc>
                          <a:spcPts val="1770"/>
                        </a:lnSpc>
                      </a:pPr>
                      <a:r>
                        <a:rPr sz="1800" b="1" spc="-60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UAT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6360" marR="255270">
                        <a:lnSpc>
                          <a:spcPct val="78100"/>
                        </a:lnSpc>
                        <a:spcBef>
                          <a:spcPts val="270"/>
                        </a:spcBef>
                      </a:pPr>
                      <a:r>
                        <a:rPr sz="1800" b="1" spc="-5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Mechanical +  Ultrasonic </a:t>
                      </a:r>
                      <a:r>
                        <a:rPr sz="1800" b="1" spc="-10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Vibration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770"/>
                        </a:lnSpc>
                      </a:pPr>
                      <a:r>
                        <a:rPr sz="1800" b="1" spc="-5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Shearing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86995">
                        <a:lnSpc>
                          <a:spcPts val="1770"/>
                        </a:lnSpc>
                      </a:pPr>
                      <a:r>
                        <a:rPr sz="1800" b="1" spc="-25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Turning</a:t>
                      </a:r>
                      <a:r>
                        <a:rPr sz="1800" b="1" spc="-45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Tool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770"/>
                        </a:lnSpc>
                      </a:pPr>
                      <a:r>
                        <a:rPr sz="1800" b="1" spc="-20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Air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/>
          </p:cNvSpPr>
          <p:nvPr/>
        </p:nvSpPr>
        <p:spPr>
          <a:xfrm>
            <a:off x="9789242" y="2159770"/>
            <a:ext cx="2543429" cy="23083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MY" sz="3000" spc="-5" dirty="0" smtClean="0">
                <a:solidFill>
                  <a:srgbClr val="003300"/>
                </a:solidFill>
                <a:latin typeface="Perpetua" panose="02020502060401020303" pitchFamily="18" charset="0"/>
              </a:rPr>
              <a:t>Examples of HMPs </a:t>
            </a:r>
            <a:r>
              <a:rPr lang="en-MY" sz="3000" spc="-5" dirty="0" smtClean="0">
                <a:solidFill>
                  <a:srgbClr val="990000"/>
                </a:solidFill>
                <a:latin typeface="Perpetua" panose="02020502060401020303" pitchFamily="18" charset="0"/>
              </a:rPr>
              <a:t>[Conventional </a:t>
            </a:r>
            <a:r>
              <a:rPr lang="en-MY" sz="3000" dirty="0" smtClean="0">
                <a:solidFill>
                  <a:srgbClr val="990000"/>
                </a:solidFill>
                <a:latin typeface="Perpetua" panose="02020502060401020303" pitchFamily="18" charset="0"/>
              </a:rPr>
              <a:t>Machining +</a:t>
            </a:r>
            <a:r>
              <a:rPr lang="en-MY" sz="3000" spc="-100" dirty="0" smtClean="0">
                <a:solidFill>
                  <a:srgbClr val="990000"/>
                </a:solidFill>
                <a:latin typeface="Perpetua" panose="02020502060401020303" pitchFamily="18" charset="0"/>
              </a:rPr>
              <a:t> </a:t>
            </a:r>
            <a:r>
              <a:rPr lang="en-MY" sz="3000" dirty="0" smtClean="0">
                <a:solidFill>
                  <a:srgbClr val="990000"/>
                </a:solidFill>
                <a:latin typeface="Perpetua" panose="02020502060401020303" pitchFamily="18" charset="0"/>
              </a:rPr>
              <a:t>AMP]</a:t>
            </a:r>
            <a:endParaRPr lang="en-MY" sz="3000" dirty="0">
              <a:solidFill>
                <a:srgbClr val="99000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24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923309"/>
              </p:ext>
            </p:extLst>
          </p:nvPr>
        </p:nvGraphicFramePr>
        <p:xfrm>
          <a:off x="0" y="0"/>
          <a:ext cx="9870756" cy="63394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0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8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7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2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8189">
                <a:tc>
                  <a:txBody>
                    <a:bodyPr/>
                    <a:lstStyle/>
                    <a:p>
                      <a:pPr marL="86360">
                        <a:lnSpc>
                          <a:spcPts val="1830"/>
                        </a:lnSpc>
                      </a:pPr>
                      <a:r>
                        <a:rPr sz="1800" b="1" spc="-5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Process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80"/>
                        </a:lnSpc>
                      </a:pPr>
                      <a:r>
                        <a:rPr sz="1800" b="1" spc="-5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Combining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algn="ctr">
                        <a:lnSpc>
                          <a:spcPts val="1770"/>
                        </a:lnSpc>
                      </a:pPr>
                      <a:r>
                        <a:rPr sz="1800" b="1" spc="-5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Energy</a:t>
                      </a:r>
                      <a:r>
                        <a:rPr sz="1800" b="1" spc="-60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Sources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80"/>
                        </a:lnSpc>
                      </a:pPr>
                      <a:r>
                        <a:rPr sz="1800" b="1" spc="-5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Mechanism</a:t>
                      </a:r>
                      <a:r>
                        <a:rPr sz="1800" b="1" spc="-45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of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algn="ctr">
                        <a:lnSpc>
                          <a:spcPts val="1770"/>
                        </a:lnSpc>
                      </a:pPr>
                      <a:r>
                        <a:rPr sz="1800" b="1" spc="-5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Material</a:t>
                      </a:r>
                      <a:r>
                        <a:rPr sz="1800" b="1" spc="-40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Removal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sz="1800" b="1" spc="-35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Tool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80"/>
                        </a:lnSpc>
                      </a:pPr>
                      <a:r>
                        <a:rPr sz="1800" b="1" spc="-15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Transfer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2540" algn="ctr">
                        <a:lnSpc>
                          <a:spcPts val="1770"/>
                        </a:lnSpc>
                      </a:pPr>
                      <a:r>
                        <a:rPr sz="1800" b="1" spc="-5" dirty="0">
                          <a:solidFill>
                            <a:srgbClr val="006699"/>
                          </a:solidFill>
                          <a:latin typeface="Perpetua" panose="02020502060401020303" pitchFamily="18" charset="0"/>
                          <a:cs typeface="Arial"/>
                        </a:rPr>
                        <a:t>Media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624">
                <a:tc gridSpan="5"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Electrochemical </a:t>
                      </a:r>
                      <a:r>
                        <a:rPr sz="1800" b="1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+</a:t>
                      </a:r>
                      <a:r>
                        <a:rPr sz="1800" b="1" spc="-1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Thermal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302">
                <a:tc>
                  <a:txBody>
                    <a:bodyPr/>
                    <a:lstStyle/>
                    <a:p>
                      <a:pPr marL="86360">
                        <a:lnSpc>
                          <a:spcPts val="1880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ECSM</a:t>
                      </a:r>
                      <a:r>
                        <a:rPr sz="1800" b="1" spc="-9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or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800" b="1" spc="-1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ECAM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730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Electrochemical</a:t>
                      </a:r>
                      <a:r>
                        <a:rPr sz="1800" b="1" spc="-3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+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>
                        <a:lnSpc>
                          <a:spcPts val="1770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Thermal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730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Melting</a:t>
                      </a:r>
                      <a:r>
                        <a:rPr sz="1800" b="1" spc="-5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and/Or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>
                        <a:lnSpc>
                          <a:spcPts val="1770"/>
                        </a:lnSpc>
                      </a:pPr>
                      <a:r>
                        <a:rPr sz="1800" b="1" spc="-1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Evaporation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880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Electrode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880"/>
                        </a:lnSpc>
                      </a:pPr>
                      <a:r>
                        <a:rPr sz="1800" b="1" spc="-1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Electrolyte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190">
                <a:tc>
                  <a:txBody>
                    <a:bodyPr/>
                    <a:lstStyle/>
                    <a:p>
                      <a:pPr marL="86360">
                        <a:lnSpc>
                          <a:spcPts val="1885"/>
                        </a:lnSpc>
                      </a:pPr>
                      <a:r>
                        <a:rPr sz="1800" b="1" spc="-1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LAECM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735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Electrochemical</a:t>
                      </a:r>
                      <a:r>
                        <a:rPr sz="1800" b="1" spc="-3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+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>
                        <a:lnSpc>
                          <a:spcPts val="1770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Thermal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735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Electrochemical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>
                        <a:lnSpc>
                          <a:spcPts val="1770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Dissolution and</a:t>
                      </a:r>
                      <a:r>
                        <a:rPr sz="1800" b="1" spc="-2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Heating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885"/>
                        </a:lnSpc>
                      </a:pPr>
                      <a:r>
                        <a:rPr sz="18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Electrode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885"/>
                        </a:lnSpc>
                      </a:pPr>
                      <a:r>
                        <a:rPr sz="1800" b="1" spc="-1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Electrolyte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623">
                <a:tc gridSpan="5">
                  <a:txBody>
                    <a:bodyPr/>
                    <a:lstStyle/>
                    <a:p>
                      <a:pPr marL="3135630">
                        <a:lnSpc>
                          <a:spcPts val="2080"/>
                        </a:lnSpc>
                      </a:pP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Electrochemical </a:t>
                      </a:r>
                      <a:r>
                        <a:rPr sz="1800" b="1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+</a:t>
                      </a:r>
                      <a:r>
                        <a:rPr sz="1800" b="1" spc="-1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Mechanical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190">
                <a:tc>
                  <a:txBody>
                    <a:bodyPr/>
                    <a:lstStyle/>
                    <a:p>
                      <a:pPr marL="86360">
                        <a:lnSpc>
                          <a:spcPts val="1885"/>
                        </a:lnSpc>
                      </a:pP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USECM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735"/>
                        </a:lnSpc>
                      </a:pP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Electrochemical</a:t>
                      </a:r>
                      <a:r>
                        <a:rPr sz="1800" b="1" spc="-3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+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>
                        <a:lnSpc>
                          <a:spcPts val="1770"/>
                        </a:lnSpc>
                      </a:pP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Ultrasonic </a:t>
                      </a:r>
                      <a:r>
                        <a:rPr sz="1800" b="1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Vibration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735"/>
                        </a:lnSpc>
                      </a:pP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Electrochemical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>
                        <a:lnSpc>
                          <a:spcPts val="1770"/>
                        </a:lnSpc>
                      </a:pP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Dissolution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885"/>
                        </a:lnSpc>
                      </a:pP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Sonotrode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885"/>
                        </a:lnSpc>
                      </a:pPr>
                      <a:r>
                        <a:rPr sz="1800" b="1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Electrolyte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189">
                <a:tc>
                  <a:txBody>
                    <a:bodyPr/>
                    <a:lstStyle/>
                    <a:p>
                      <a:pPr marL="86360">
                        <a:lnSpc>
                          <a:spcPts val="1885"/>
                        </a:lnSpc>
                      </a:pPr>
                      <a:r>
                        <a:rPr sz="1800" b="1" spc="-1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ECMAF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 marR="676910">
                        <a:lnSpc>
                          <a:spcPts val="162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Electrochemical</a:t>
                      </a:r>
                      <a:r>
                        <a:rPr sz="1800" b="1" spc="-3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+  Mechanical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marR="281940">
                        <a:lnSpc>
                          <a:spcPts val="162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Electrochemical  Dissolution +</a:t>
                      </a:r>
                      <a:r>
                        <a:rPr sz="1800" b="1" spc="-8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Abrasion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885"/>
                        </a:lnSpc>
                      </a:pPr>
                      <a:r>
                        <a:rPr sz="1800" b="1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Abrasives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885"/>
                        </a:lnSpc>
                      </a:pPr>
                      <a:r>
                        <a:rPr sz="1800" b="1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Electrolyte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501">
                <a:tc gridSpan="5">
                  <a:txBody>
                    <a:bodyPr/>
                    <a:lstStyle/>
                    <a:p>
                      <a:pPr algn="ctr">
                        <a:lnSpc>
                          <a:spcPts val="2080"/>
                        </a:lnSpc>
                      </a:pPr>
                      <a:r>
                        <a:rPr sz="1800" b="1" spc="-5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Mechanical </a:t>
                      </a:r>
                      <a:r>
                        <a:rPr sz="1800" b="1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+</a:t>
                      </a:r>
                      <a:r>
                        <a:rPr sz="1800" b="1" spc="-35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Thermal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314">
                <a:tc>
                  <a:txBody>
                    <a:bodyPr/>
                    <a:lstStyle/>
                    <a:p>
                      <a:pPr marL="86360">
                        <a:lnSpc>
                          <a:spcPts val="1885"/>
                        </a:lnSpc>
                      </a:pPr>
                      <a:r>
                        <a:rPr sz="1800" b="1" spc="-5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USEDM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 marR="483870">
                        <a:lnSpc>
                          <a:spcPts val="1620"/>
                        </a:lnSpc>
                        <a:spcBef>
                          <a:spcPts val="270"/>
                        </a:spcBef>
                      </a:pPr>
                      <a:r>
                        <a:rPr sz="1800" b="1" spc="-5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Thermal +  Ultrasonic </a:t>
                      </a:r>
                      <a:r>
                        <a:rPr sz="1800" b="1" spc="-10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Vibration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885"/>
                        </a:lnSpc>
                      </a:pPr>
                      <a:r>
                        <a:rPr sz="1800" b="1" spc="-5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Melting and </a:t>
                      </a:r>
                      <a:r>
                        <a:rPr sz="1800" b="1" spc="-10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Evaporation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885"/>
                        </a:lnSpc>
                      </a:pPr>
                      <a:r>
                        <a:rPr sz="1800" b="1" spc="-5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Sonotrode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885"/>
                        </a:lnSpc>
                      </a:pPr>
                      <a:r>
                        <a:rPr sz="1800" b="1" spc="-5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Dielectric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8190">
                <a:tc>
                  <a:txBody>
                    <a:bodyPr/>
                    <a:lstStyle/>
                    <a:p>
                      <a:pPr marL="86360">
                        <a:lnSpc>
                          <a:spcPts val="1889"/>
                        </a:lnSpc>
                      </a:pPr>
                      <a:r>
                        <a:rPr sz="1800" b="1" spc="-5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USLBM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 marR="483870">
                        <a:lnSpc>
                          <a:spcPts val="1620"/>
                        </a:lnSpc>
                        <a:spcBef>
                          <a:spcPts val="270"/>
                        </a:spcBef>
                      </a:pPr>
                      <a:r>
                        <a:rPr sz="1800" b="1" spc="-5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Thermal +  Ultrasonic </a:t>
                      </a:r>
                      <a:r>
                        <a:rPr sz="1800" b="1" spc="-10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Vibration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889"/>
                        </a:lnSpc>
                      </a:pPr>
                      <a:r>
                        <a:rPr sz="1800" b="1" spc="-5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Melting and </a:t>
                      </a:r>
                      <a:r>
                        <a:rPr sz="1800" b="1" spc="-10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Evaporation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889"/>
                        </a:lnSpc>
                      </a:pPr>
                      <a:r>
                        <a:rPr sz="1800" b="1" spc="-5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Laser</a:t>
                      </a:r>
                      <a:r>
                        <a:rPr sz="1800" b="1" spc="-70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Beam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889"/>
                        </a:lnSpc>
                      </a:pPr>
                      <a:r>
                        <a:rPr sz="1800" b="1" spc="-20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Air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501">
                <a:tc gridSpan="5">
                  <a:txBody>
                    <a:bodyPr/>
                    <a:lstStyle/>
                    <a:p>
                      <a:pPr marL="635" algn="ctr">
                        <a:lnSpc>
                          <a:spcPts val="2085"/>
                        </a:lnSpc>
                      </a:pPr>
                      <a:r>
                        <a:rPr sz="1800" b="1" spc="-40" dirty="0">
                          <a:solidFill>
                            <a:srgbClr val="663300"/>
                          </a:solidFill>
                          <a:latin typeface="Perpetua" panose="02020502060401020303" pitchFamily="18" charset="0"/>
                          <a:cs typeface="Arial"/>
                        </a:rPr>
                        <a:t>Two </a:t>
                      </a:r>
                      <a:r>
                        <a:rPr sz="1800" b="1" spc="-5" dirty="0">
                          <a:solidFill>
                            <a:srgbClr val="663300"/>
                          </a:solidFill>
                          <a:latin typeface="Perpetua" panose="02020502060401020303" pitchFamily="18" charset="0"/>
                          <a:cs typeface="Arial"/>
                        </a:rPr>
                        <a:t>Mechanical</a:t>
                      </a:r>
                      <a:r>
                        <a:rPr sz="1800" b="1" spc="-110" dirty="0">
                          <a:solidFill>
                            <a:srgbClr val="66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663300"/>
                          </a:solidFill>
                          <a:latin typeface="Perpetua" panose="02020502060401020303" pitchFamily="18" charset="0"/>
                          <a:cs typeface="Arial"/>
                        </a:rPr>
                        <a:t>AMPs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670">
                <a:tc>
                  <a:txBody>
                    <a:bodyPr/>
                    <a:lstStyle/>
                    <a:p>
                      <a:pPr marL="86360">
                        <a:lnSpc>
                          <a:spcPts val="1889"/>
                        </a:lnSpc>
                      </a:pPr>
                      <a:r>
                        <a:rPr sz="1800" b="1" spc="-15" dirty="0">
                          <a:solidFill>
                            <a:srgbClr val="663300"/>
                          </a:solidFill>
                          <a:latin typeface="Perpetua" panose="02020502060401020303" pitchFamily="18" charset="0"/>
                          <a:cs typeface="Arial"/>
                        </a:rPr>
                        <a:t>MRAFF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889"/>
                        </a:lnSpc>
                      </a:pPr>
                      <a:r>
                        <a:rPr sz="1800" b="1" spc="-35" dirty="0">
                          <a:solidFill>
                            <a:srgbClr val="663300"/>
                          </a:solidFill>
                          <a:latin typeface="Perpetua" panose="02020502060401020303" pitchFamily="18" charset="0"/>
                          <a:cs typeface="Arial"/>
                        </a:rPr>
                        <a:t>Two </a:t>
                      </a:r>
                      <a:r>
                        <a:rPr sz="1800" b="1" spc="-5" dirty="0">
                          <a:solidFill>
                            <a:srgbClr val="663300"/>
                          </a:solidFill>
                          <a:latin typeface="Perpetua" panose="02020502060401020303" pitchFamily="18" charset="0"/>
                          <a:cs typeface="Arial"/>
                        </a:rPr>
                        <a:t>Mechanical</a:t>
                      </a:r>
                      <a:r>
                        <a:rPr sz="1800" b="1" spc="-65" dirty="0">
                          <a:solidFill>
                            <a:srgbClr val="66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663300"/>
                          </a:solidFill>
                          <a:latin typeface="Perpetua" panose="02020502060401020303" pitchFamily="18" charset="0"/>
                          <a:cs typeface="Arial"/>
                        </a:rPr>
                        <a:t>AMPs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889"/>
                        </a:lnSpc>
                      </a:pPr>
                      <a:r>
                        <a:rPr sz="1800" b="1" spc="-5" dirty="0">
                          <a:solidFill>
                            <a:srgbClr val="663300"/>
                          </a:solidFill>
                          <a:latin typeface="Perpetua" panose="02020502060401020303" pitchFamily="18" charset="0"/>
                          <a:cs typeface="Arial"/>
                        </a:rPr>
                        <a:t>Shearing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889"/>
                        </a:lnSpc>
                      </a:pPr>
                      <a:r>
                        <a:rPr sz="1800" b="1" spc="-10" dirty="0">
                          <a:solidFill>
                            <a:srgbClr val="663300"/>
                          </a:solidFill>
                          <a:latin typeface="Perpetua" panose="02020502060401020303" pitchFamily="18" charset="0"/>
                          <a:cs typeface="Arial"/>
                        </a:rPr>
                        <a:t>Abrasives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889"/>
                        </a:lnSpc>
                      </a:pPr>
                      <a:r>
                        <a:rPr sz="1800" b="1" spc="-5" dirty="0">
                          <a:solidFill>
                            <a:srgbClr val="663300"/>
                          </a:solidFill>
                          <a:latin typeface="Perpetua" panose="02020502060401020303" pitchFamily="18" charset="0"/>
                          <a:cs typeface="Arial"/>
                        </a:rPr>
                        <a:t>MR</a:t>
                      </a:r>
                      <a:r>
                        <a:rPr sz="1800" b="1" spc="-85" dirty="0">
                          <a:solidFill>
                            <a:srgbClr val="66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663300"/>
                          </a:solidFill>
                          <a:latin typeface="Perpetua" panose="02020502060401020303" pitchFamily="18" charset="0"/>
                          <a:cs typeface="Arial"/>
                        </a:rPr>
                        <a:t>Fluid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645">
                <a:tc gridSpan="5"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800" b="1" spc="-5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More than </a:t>
                      </a:r>
                      <a:r>
                        <a:rPr sz="1800" b="1" spc="-35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Two</a:t>
                      </a:r>
                      <a:r>
                        <a:rPr sz="1800" b="1" spc="-110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0066"/>
                          </a:solidFill>
                          <a:latin typeface="Perpetua" panose="02020502060401020303" pitchFamily="18" charset="0"/>
                          <a:cs typeface="Arial"/>
                        </a:rPr>
                        <a:t>AMPs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1466">
                <a:tc>
                  <a:txBody>
                    <a:bodyPr/>
                    <a:lstStyle/>
                    <a:p>
                      <a:pPr marL="86360">
                        <a:lnSpc>
                          <a:spcPts val="1889"/>
                        </a:lnSpc>
                      </a:pPr>
                      <a:r>
                        <a:rPr sz="1800" b="1" spc="-5" dirty="0">
                          <a:solidFill>
                            <a:srgbClr val="990000"/>
                          </a:solidFill>
                          <a:latin typeface="Perpetua" panose="02020502060401020303" pitchFamily="18" charset="0"/>
                          <a:cs typeface="Arial"/>
                        </a:rPr>
                        <a:t>BEDMM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6360" marR="676910">
                        <a:lnSpc>
                          <a:spcPct val="84100"/>
                        </a:lnSpc>
                        <a:spcBef>
                          <a:spcPts val="275"/>
                        </a:spcBef>
                      </a:pPr>
                      <a:r>
                        <a:rPr sz="1800" b="1" spc="-5" dirty="0">
                          <a:solidFill>
                            <a:srgbClr val="990000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Electrochemical</a:t>
                      </a:r>
                      <a:r>
                        <a:rPr sz="1800" b="1" spc="-35" dirty="0">
                          <a:solidFill>
                            <a:srgbClr val="9900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990000"/>
                          </a:solidFill>
                          <a:latin typeface="Perpetua" panose="02020502060401020303" pitchFamily="18" charset="0"/>
                          <a:cs typeface="Arial"/>
                        </a:rPr>
                        <a:t>+  Mechanical +  Thermal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739"/>
                        </a:lnSpc>
                      </a:pPr>
                      <a:r>
                        <a:rPr sz="1800" b="1" spc="-5" dirty="0">
                          <a:solidFill>
                            <a:srgbClr val="990000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Electrochemical,</a:t>
                      </a:r>
                      <a:r>
                        <a:rPr sz="1800" b="1" dirty="0">
                          <a:solidFill>
                            <a:srgbClr val="9900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990000"/>
                          </a:solidFill>
                          <a:latin typeface="Perpetua" panose="02020502060401020303" pitchFamily="18" charset="0"/>
                          <a:cs typeface="Arial"/>
                        </a:rPr>
                        <a:t>Melting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>
                        <a:lnSpc>
                          <a:spcPts val="1770"/>
                        </a:lnSpc>
                      </a:pPr>
                      <a:r>
                        <a:rPr sz="1800" b="1" spc="-5" dirty="0">
                          <a:solidFill>
                            <a:srgbClr val="990000"/>
                          </a:solidFill>
                          <a:latin typeface="Perpetua" panose="02020502060401020303" pitchFamily="18" charset="0"/>
                          <a:cs typeface="Arial"/>
                        </a:rPr>
                        <a:t>and Mechanical</a:t>
                      </a:r>
                      <a:r>
                        <a:rPr sz="1800" b="1" spc="-35" dirty="0">
                          <a:solidFill>
                            <a:srgbClr val="9900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990000"/>
                          </a:solidFill>
                          <a:latin typeface="Perpetua" panose="02020502060401020303" pitchFamily="18" charset="0"/>
                          <a:cs typeface="Arial"/>
                        </a:rPr>
                        <a:t>Rupture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739"/>
                        </a:lnSpc>
                      </a:pPr>
                      <a:r>
                        <a:rPr sz="1800" b="1" spc="-5" dirty="0">
                          <a:solidFill>
                            <a:srgbClr val="990000"/>
                          </a:solidFill>
                          <a:latin typeface="Perpetua" panose="02020502060401020303" pitchFamily="18" charset="0"/>
                          <a:cs typeface="Arial"/>
                        </a:rPr>
                        <a:t>Rotating</a:t>
                      </a:r>
                      <a:r>
                        <a:rPr sz="1800" b="1" spc="-55" dirty="0">
                          <a:solidFill>
                            <a:srgbClr val="9900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990000"/>
                          </a:solidFill>
                          <a:latin typeface="Perpetua" panose="02020502060401020303" pitchFamily="18" charset="0"/>
                          <a:cs typeface="Arial"/>
                        </a:rPr>
                        <a:t>Metal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>
                        <a:lnSpc>
                          <a:spcPts val="1770"/>
                        </a:lnSpc>
                      </a:pPr>
                      <a:r>
                        <a:rPr sz="1800" b="1" spc="-5" dirty="0">
                          <a:solidFill>
                            <a:srgbClr val="990000"/>
                          </a:solidFill>
                          <a:latin typeface="Perpetua" panose="02020502060401020303" pitchFamily="18" charset="0"/>
                          <a:cs typeface="Arial"/>
                        </a:rPr>
                        <a:t>Brush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7630" marR="100965">
                        <a:lnSpc>
                          <a:spcPct val="84100"/>
                        </a:lnSpc>
                        <a:spcBef>
                          <a:spcPts val="275"/>
                        </a:spcBef>
                      </a:pPr>
                      <a:r>
                        <a:rPr sz="1800" b="1" spc="-15" dirty="0">
                          <a:solidFill>
                            <a:srgbClr val="990000"/>
                          </a:solidFill>
                          <a:latin typeface="Perpetua" panose="02020502060401020303" pitchFamily="18" charset="0"/>
                          <a:cs typeface="Arial"/>
                        </a:rPr>
                        <a:t>Water</a:t>
                      </a:r>
                      <a:r>
                        <a:rPr sz="1800" b="1" spc="-75" dirty="0">
                          <a:solidFill>
                            <a:srgbClr val="9900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990000"/>
                          </a:solidFill>
                          <a:latin typeface="Perpetua" panose="02020502060401020303" pitchFamily="18" charset="0"/>
                          <a:cs typeface="Arial"/>
                        </a:rPr>
                        <a:t>Glass  Solution In  </a:t>
                      </a:r>
                      <a:r>
                        <a:rPr sz="1800" b="1" spc="-15" dirty="0">
                          <a:solidFill>
                            <a:srgbClr val="990000"/>
                          </a:solidFill>
                          <a:latin typeface="Perpetua" panose="02020502060401020303" pitchFamily="18" charset="0"/>
                          <a:cs typeface="Arial"/>
                        </a:rPr>
                        <a:t>Water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/>
          </p:cNvSpPr>
          <p:nvPr/>
        </p:nvSpPr>
        <p:spPr>
          <a:xfrm>
            <a:off x="9870756" y="2420888"/>
            <a:ext cx="2273347" cy="147732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MY" sz="3200" spc="-5" dirty="0" smtClean="0">
                <a:solidFill>
                  <a:srgbClr val="003300"/>
                </a:solidFill>
                <a:latin typeface="Perpetua" panose="02020502060401020303" pitchFamily="18" charset="0"/>
              </a:rPr>
              <a:t>Examples of HMPs </a:t>
            </a:r>
            <a:r>
              <a:rPr lang="en-MY" sz="3200" spc="-40" dirty="0" smtClean="0">
                <a:solidFill>
                  <a:srgbClr val="663300"/>
                </a:solidFill>
                <a:latin typeface="Perpetua" panose="02020502060401020303" pitchFamily="18" charset="0"/>
              </a:rPr>
              <a:t>[Two </a:t>
            </a:r>
            <a:r>
              <a:rPr lang="en-MY" sz="3200" spc="-5" dirty="0" smtClean="0">
                <a:solidFill>
                  <a:srgbClr val="663300"/>
                </a:solidFill>
                <a:latin typeface="Perpetua" panose="02020502060401020303" pitchFamily="18" charset="0"/>
              </a:rPr>
              <a:t>or More</a:t>
            </a:r>
            <a:r>
              <a:rPr lang="en-MY" sz="3200" spc="-70" dirty="0" smtClean="0">
                <a:solidFill>
                  <a:srgbClr val="663300"/>
                </a:solidFill>
                <a:latin typeface="Perpetua" panose="02020502060401020303" pitchFamily="18" charset="0"/>
              </a:rPr>
              <a:t> </a:t>
            </a:r>
            <a:r>
              <a:rPr lang="en-MY" sz="3200" spc="-5" dirty="0" smtClean="0">
                <a:solidFill>
                  <a:srgbClr val="663300"/>
                </a:solidFill>
                <a:latin typeface="Perpetua" panose="02020502060401020303" pitchFamily="18" charset="0"/>
              </a:rPr>
              <a:t>AMPs]</a:t>
            </a:r>
            <a:endParaRPr lang="en-MY" sz="3200" spc="-5" dirty="0">
              <a:solidFill>
                <a:srgbClr val="66330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33339"/>
            <a:ext cx="8458200" cy="5635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Typical Examples of  Parts Developed by AMPs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  <p:pic>
        <p:nvPicPr>
          <p:cNvPr id="3" name="Picture 5" descr="Ch27&amp;user=sschmid&amp;doc=F27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01"/>
            <a:ext cx="65532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5305981"/>
            <a:ext cx="6553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latin typeface="Perpetua" panose="02020502060401020303" pitchFamily="18" charset="0"/>
              </a:rPr>
              <a:t>Figure:1 Typical </a:t>
            </a:r>
            <a:r>
              <a:rPr lang="en-US" altLang="en-US" dirty="0">
                <a:latin typeface="Perpetua" panose="02020502060401020303" pitchFamily="18" charset="0"/>
              </a:rPr>
              <a:t>parts made by electrochemical machining.  (a)  Turbine blade made of nickel alloy of 360 HB.  Note the shape of the electrode on the right.  (b)  Thin slots on a 4340-steel roller-bearing cage.  (c)  Integral airfoils on a compressor disk.</a:t>
            </a:r>
          </a:p>
        </p:txBody>
      </p:sp>
      <p:sp>
        <p:nvSpPr>
          <p:cNvPr id="7" name="object 33"/>
          <p:cNvSpPr/>
          <p:nvPr/>
        </p:nvSpPr>
        <p:spPr>
          <a:xfrm>
            <a:off x="10966162" y="1158876"/>
            <a:ext cx="817880" cy="276225"/>
          </a:xfrm>
          <a:custGeom>
            <a:avLst/>
            <a:gdLst/>
            <a:ahLst/>
            <a:cxnLst/>
            <a:rect l="l" t="t" r="r" b="b"/>
            <a:pathLst>
              <a:path w="817879" h="276225">
                <a:moveTo>
                  <a:pt x="0" y="0"/>
                </a:moveTo>
                <a:lnTo>
                  <a:pt x="817562" y="0"/>
                </a:lnTo>
                <a:lnTo>
                  <a:pt x="817562" y="276225"/>
                </a:lnTo>
                <a:lnTo>
                  <a:pt x="0" y="2762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4"/>
          <p:cNvSpPr/>
          <p:nvPr/>
        </p:nvSpPr>
        <p:spPr>
          <a:xfrm>
            <a:off x="8176924" y="673101"/>
            <a:ext cx="621030" cy="276225"/>
          </a:xfrm>
          <a:custGeom>
            <a:avLst/>
            <a:gdLst/>
            <a:ahLst/>
            <a:cxnLst/>
            <a:rect l="l" t="t" r="r" b="b"/>
            <a:pathLst>
              <a:path w="621030" h="276225">
                <a:moveTo>
                  <a:pt x="0" y="0"/>
                </a:moveTo>
                <a:lnTo>
                  <a:pt x="620712" y="0"/>
                </a:lnTo>
                <a:lnTo>
                  <a:pt x="620712" y="276225"/>
                </a:lnTo>
                <a:lnTo>
                  <a:pt x="0" y="2762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7045037" y="841757"/>
            <a:ext cx="4597311" cy="2587243"/>
            <a:chOff x="7045037" y="596901"/>
            <a:chExt cx="4597311" cy="2587243"/>
          </a:xfrm>
        </p:grpSpPr>
        <p:sp>
          <p:nvSpPr>
            <p:cNvPr id="5" name="object 27"/>
            <p:cNvSpPr/>
            <p:nvPr/>
          </p:nvSpPr>
          <p:spPr>
            <a:xfrm>
              <a:off x="7045037" y="596901"/>
              <a:ext cx="3964216" cy="23402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31"/>
            <p:cNvSpPr/>
            <p:nvPr/>
          </p:nvSpPr>
          <p:spPr>
            <a:xfrm>
              <a:off x="7791073" y="749301"/>
              <a:ext cx="397510" cy="132715"/>
            </a:xfrm>
            <a:custGeom>
              <a:avLst/>
              <a:gdLst/>
              <a:ahLst/>
              <a:cxnLst/>
              <a:rect l="l" t="t" r="r" b="b"/>
              <a:pathLst>
                <a:path w="397509" h="132714">
                  <a:moveTo>
                    <a:pt x="396963" y="0"/>
                  </a:moveTo>
                  <a:lnTo>
                    <a:pt x="0" y="132321"/>
                  </a:lnTo>
                </a:path>
              </a:pathLst>
            </a:custGeom>
            <a:ln w="1270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35"/>
            <p:cNvSpPr txBox="1"/>
            <p:nvPr/>
          </p:nvSpPr>
          <p:spPr>
            <a:xfrm>
              <a:off x="8292723" y="709677"/>
              <a:ext cx="3349625" cy="6889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5" dirty="0">
                  <a:latin typeface="Calibri"/>
                  <a:cs typeface="Calibri"/>
                </a:rPr>
                <a:t>MALE</a:t>
              </a:r>
              <a:endParaRPr sz="1200" dirty="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</a:pPr>
              <a:endParaRPr sz="1200" dirty="0">
                <a:latin typeface="Times New Roman"/>
                <a:cs typeface="Times New Roman"/>
              </a:endParaRPr>
            </a:p>
            <a:p>
              <a:pPr marR="5080" algn="r">
                <a:lnSpc>
                  <a:spcPct val="100000"/>
                </a:lnSpc>
                <a:spcBef>
                  <a:spcPts val="1005"/>
                </a:spcBef>
              </a:pPr>
              <a:r>
                <a:rPr sz="1200" b="1" dirty="0">
                  <a:latin typeface="Calibri"/>
                  <a:cs typeface="Calibri"/>
                </a:rPr>
                <a:t>FE</a:t>
              </a:r>
              <a:r>
                <a:rPr sz="1200" b="1" spc="-5" dirty="0">
                  <a:latin typeface="Calibri"/>
                  <a:cs typeface="Calibri"/>
                </a:rPr>
                <a:t>M</a:t>
              </a:r>
              <a:r>
                <a:rPr sz="1200" b="1" dirty="0">
                  <a:latin typeface="Calibri"/>
                  <a:cs typeface="Calibri"/>
                </a:rPr>
                <a:t>A</a:t>
              </a:r>
              <a:r>
                <a:rPr sz="1200" b="1" spc="-5" dirty="0">
                  <a:latin typeface="Calibri"/>
                  <a:cs typeface="Calibri"/>
                </a:rPr>
                <a:t>L</a:t>
              </a:r>
              <a:r>
                <a:rPr sz="1200" b="1" dirty="0">
                  <a:latin typeface="Calibri"/>
                  <a:cs typeface="Calibri"/>
                </a:rPr>
                <a:t>E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10" name="object 37"/>
            <p:cNvSpPr txBox="1"/>
            <p:nvPr/>
          </p:nvSpPr>
          <p:spPr>
            <a:xfrm>
              <a:off x="7182165" y="2996184"/>
              <a:ext cx="1334135" cy="1879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b="1" dirty="0">
                  <a:latin typeface="Calibri"/>
                  <a:cs typeface="Calibri"/>
                </a:rPr>
                <a:t>PRECISION WIRE</a:t>
              </a:r>
              <a:r>
                <a:rPr sz="1100" b="1" spc="140" dirty="0">
                  <a:latin typeface="Calibri"/>
                  <a:cs typeface="Calibri"/>
                </a:rPr>
                <a:t> </a:t>
              </a:r>
              <a:r>
                <a:rPr sz="1100" b="1" dirty="0">
                  <a:latin typeface="Calibri"/>
                  <a:cs typeface="Calibri"/>
                </a:rPr>
                <a:t>EDM</a:t>
              </a:r>
              <a:endParaRPr sz="1100">
                <a:latin typeface="Calibri"/>
                <a:cs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36263" y="3500666"/>
            <a:ext cx="4181763" cy="3136322"/>
            <a:chOff x="6936263" y="3500666"/>
            <a:chExt cx="4181763" cy="313632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263" y="3500666"/>
              <a:ext cx="4181763" cy="313632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254836" y="5791200"/>
              <a:ext cx="1711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dirty="0" smtClean="0">
                  <a:latin typeface="Perpetua" panose="02020502060401020303" pitchFamily="18" charset="0"/>
                </a:rPr>
                <a:t>Design Made using 3D Printing</a:t>
              </a:r>
              <a:endParaRPr lang="en-MY" dirty="0">
                <a:latin typeface="Perpetua" panose="02020502060401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70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8545" y="124691"/>
            <a:ext cx="12053455" cy="5826310"/>
            <a:chOff x="138545" y="124691"/>
            <a:chExt cx="12053455" cy="5826310"/>
          </a:xfrm>
        </p:grpSpPr>
        <p:sp>
          <p:nvSpPr>
            <p:cNvPr id="3" name="Oval 2"/>
            <p:cNvSpPr/>
            <p:nvPr/>
          </p:nvSpPr>
          <p:spPr>
            <a:xfrm>
              <a:off x="138545" y="124691"/>
              <a:ext cx="3837710" cy="223058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800" b="1" dirty="0" smtClean="0">
                  <a:solidFill>
                    <a:schemeClr val="accent1">
                      <a:lumMod val="75000"/>
                    </a:schemeClr>
                  </a:solidFill>
                  <a:latin typeface="Perpetua" panose="02020502060401020303" pitchFamily="18" charset="0"/>
                </a:rPr>
                <a:t>Important Characteristics </a:t>
              </a:r>
              <a:r>
                <a:rPr lang="en-MY" sz="2800" b="1" dirty="0">
                  <a:solidFill>
                    <a:schemeClr val="accent1">
                      <a:lumMod val="75000"/>
                    </a:schemeClr>
                  </a:solidFill>
                  <a:latin typeface="Perpetua" panose="02020502060401020303" pitchFamily="18" charset="0"/>
                </a:rPr>
                <a:t>of AMPs </a:t>
              </a:r>
            </a:p>
            <a:p>
              <a:pPr algn="ctr"/>
              <a:endParaRPr lang="en-MY" dirty="0"/>
            </a:p>
          </p:txBody>
        </p:sp>
        <p:cxnSp>
          <p:nvCxnSpPr>
            <p:cNvPr id="4" name="Straight Arrow Connector 3"/>
            <p:cNvCxnSpPr>
              <a:stCxn id="3" idx="6"/>
            </p:cNvCxnSpPr>
            <p:nvPr/>
          </p:nvCxnSpPr>
          <p:spPr>
            <a:xfrm flipV="1">
              <a:off x="3976255" y="1052736"/>
              <a:ext cx="2199462" cy="187246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6386732" y="808836"/>
              <a:ext cx="58052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MY" sz="2200" b="1" dirty="0" smtClean="0">
                  <a:solidFill>
                    <a:schemeClr val="accent2">
                      <a:lumMod val="50000"/>
                    </a:schemeClr>
                  </a:solidFill>
                  <a:latin typeface="Perpetua" panose="02020502060401020303" pitchFamily="18" charset="0"/>
                </a:rPr>
                <a:t>Process performance is independent of Workpiece Material properties such as hardness. Toughness, ductility, brittleness etc</a:t>
              </a:r>
              <a:r>
                <a:rPr lang="en-MY" sz="2200" b="1" dirty="0" smtClean="0">
                  <a:latin typeface="Perpetua" panose="02020502060401020303" pitchFamily="18" charset="0"/>
                </a:rPr>
                <a:t>.</a:t>
              </a:r>
              <a:endParaRPr lang="en-MY" sz="2200" b="1" dirty="0">
                <a:latin typeface="Perpetua" panose="02020502060401020303" pitchFamily="18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976255" y="1239982"/>
              <a:ext cx="1847770" cy="996781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035040" y="2176988"/>
              <a:ext cx="604910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MY" sz="2200" b="1" dirty="0" smtClean="0">
                  <a:solidFill>
                    <a:srgbClr val="0070C0"/>
                  </a:solidFill>
                  <a:latin typeface="Perpetua" panose="02020502060401020303" pitchFamily="18" charset="0"/>
                </a:rPr>
                <a:t>Process Performance highly depends upon the thermal, electrical, magnetic and chemical properties of the workpiece material</a:t>
              </a:r>
              <a:endParaRPr lang="en-MY" sz="2200" b="1" dirty="0">
                <a:solidFill>
                  <a:srgbClr val="0070C0"/>
                </a:solidFill>
                <a:latin typeface="Perpetua" panose="02020502060401020303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057400" y="2355273"/>
              <a:ext cx="0" cy="894364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38546" y="3488788"/>
              <a:ext cx="2815670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MY" sz="2200" b="1" dirty="0" smtClean="0">
                  <a:solidFill>
                    <a:srgbClr val="C00000"/>
                  </a:solidFill>
                  <a:latin typeface="Perpetua" panose="02020502060401020303" pitchFamily="18" charset="0"/>
                </a:rPr>
                <a:t>Process utilizes different types of source energy i.e. Mechanical, Thermal, Electrical and Chemical in its direct form</a:t>
              </a:r>
              <a:endParaRPr lang="en-MY" sz="2200" b="1" dirty="0">
                <a:solidFill>
                  <a:srgbClr val="C00000"/>
                </a:solidFill>
                <a:latin typeface="Perpetua" panose="02020502060401020303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371344" y="2096033"/>
              <a:ext cx="2663696" cy="1693007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175716" y="3617148"/>
              <a:ext cx="59084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MY" sz="2200" b="1" dirty="0" smtClean="0">
                  <a:latin typeface="Perpetua" panose="02020502060401020303" pitchFamily="18" charset="0"/>
                </a:rPr>
                <a:t>Usually AMPs Possesses lower material removal rate as compared to conventional processes but in turns AMPs provide high quality parts</a:t>
              </a:r>
              <a:endParaRPr lang="en-MY" sz="2200" b="1" dirty="0">
                <a:latin typeface="Perpetua" panose="02020502060401020303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674355" y="2292370"/>
              <a:ext cx="1820273" cy="2279630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793056" y="4740813"/>
              <a:ext cx="74188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2200" b="1" dirty="0" smtClean="0">
                  <a:solidFill>
                    <a:srgbClr val="FF0000"/>
                  </a:solidFill>
                  <a:latin typeface="Perpetua" panose="02020502060401020303" pitchFamily="18" charset="0"/>
                </a:rPr>
                <a:t>Initial investment cost of setting an AMP is high due to costly machine tools and high operating costs</a:t>
              </a:r>
              <a:endParaRPr lang="en-MY" sz="2200" b="1" dirty="0">
                <a:solidFill>
                  <a:srgbClr val="FF0000"/>
                </a:solidFill>
                <a:latin typeface="Perpetua" panose="02020502060401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34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700809"/>
            <a:ext cx="8229600" cy="4248472"/>
          </a:xfrm>
        </p:spPr>
        <p:txBody>
          <a:bodyPr>
            <a:normAutofit fontScale="70000" lnSpcReduction="20000"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Aims</a:t>
            </a:r>
          </a:p>
          <a:p>
            <a:pPr lvl="1"/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To provide and insight on advanced manufacturing processes</a:t>
            </a:r>
          </a:p>
          <a:p>
            <a:pPr lvl="1"/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To provide details on why we need AMP and its characteristics</a:t>
            </a:r>
          </a:p>
          <a:p>
            <a:pPr marL="457200" lvl="1" indent="0">
              <a:buNone/>
            </a:pP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Expected Outcomes</a:t>
            </a:r>
          </a:p>
          <a:p>
            <a:pPr lvl="1"/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Learner will be able to know about AMPs</a:t>
            </a:r>
          </a:p>
          <a:p>
            <a:pPr lvl="1"/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Learner will be able to identify role of AMPs in todays sceneries</a:t>
            </a:r>
          </a:p>
          <a:p>
            <a:pPr marL="457200" lvl="1" indent="0">
              <a:buNone/>
            </a:pP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Other related Information</a:t>
            </a:r>
          </a:p>
          <a:p>
            <a:pPr lvl="1"/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Student must have some basic idea of  conventional manufacturing and machining</a:t>
            </a:r>
          </a:p>
          <a:p>
            <a:pPr lvl="1"/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Student must have some fundamentals on materials</a:t>
            </a:r>
          </a:p>
          <a:p>
            <a:pPr marL="457200" lvl="1" indent="0">
              <a:buNone/>
            </a:pP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pPr lvl="1"/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References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Prof N K Jain (IIT Indore, Lecture Notes)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Prof. V K Jain (IIT Kanpur, Lecture Notes)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2276872"/>
            <a:ext cx="2128029" cy="214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0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3386807"/>
          </a:xfrm>
        </p:spPr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71664" y="2694634"/>
            <a:ext cx="6910536" cy="17543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  <a:cs typeface="Arial" panose="020B0604020202020204" pitchFamily="34" charset="0"/>
              </a:rPr>
              <a:t>Dr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  <a:cs typeface="Arial" panose="020B0604020202020204" pitchFamily="34" charset="0"/>
              </a:rPr>
              <a:t> Sunil Pathak, PhD - IIT Indore (MP) India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rpetua" panose="02020502060401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  <a:cs typeface="Arial" panose="020B0604020202020204" pitchFamily="34" charset="0"/>
              </a:rPr>
              <a:t>Senior Lecturer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  <a:cs typeface="Arial" panose="020B0604020202020204" pitchFamily="34" charset="0"/>
              </a:rPr>
              <a:t>Faculty of Engineering Technology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  <a:cs typeface="Arial" panose="020B0604020202020204" pitchFamily="34" charset="0"/>
              </a:rPr>
              <a:t>University Malaysia Pahang, Kuantan Malaysia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Perpetua" panose="02020502060401020303" pitchFamily="18" charset="0"/>
                <a:cs typeface="Arial" panose="020B0604020202020204" pitchFamily="34" charset="0"/>
                <a:hlinkClick r:id="rId2"/>
              </a:rPr>
              <a:t>https://www.researchgate.net/profile/Sunil_Pathak4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  <a:cs typeface="Arial" panose="020B0604020202020204" pitchFamily="34" charset="0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  <a:cs typeface="Arial" panose="020B0604020202020204" pitchFamily="34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Perpetua" panose="02020502060401020303" pitchFamily="18" charset="0"/>
                <a:cs typeface="Arial" panose="020B0604020202020204" pitchFamily="34" charset="0"/>
                <a:hlinkClick r:id="rId3"/>
              </a:rPr>
              <a:t>https://scholar.google.co.in/citations?user=9i_j3sMAAAAJ&amp;hl=en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2843327" y="404664"/>
            <a:ext cx="6264319" cy="609600"/>
          </a:xfrm>
          <a:prstGeom prst="rect">
            <a:avLst/>
          </a:prstGeom>
          <a:noFill/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latin typeface="Perpetua" panose="02020502060401020303" pitchFamily="18" charset="0"/>
            </a:endParaRPr>
          </a:p>
        </p:txBody>
      </p:sp>
      <p:sp>
        <p:nvSpPr>
          <p:cNvPr id="3" name="object 4"/>
          <p:cNvSpPr/>
          <p:nvPr/>
        </p:nvSpPr>
        <p:spPr>
          <a:xfrm>
            <a:off x="2843327" y="404664"/>
            <a:ext cx="6264319" cy="609600"/>
          </a:xfrm>
          <a:custGeom>
            <a:avLst/>
            <a:gdLst/>
            <a:ahLst/>
            <a:cxnLst/>
            <a:rect l="l" t="t" r="r" b="b"/>
            <a:pathLst>
              <a:path w="4724400" h="609600">
                <a:moveTo>
                  <a:pt x="0" y="0"/>
                </a:moveTo>
                <a:lnTo>
                  <a:pt x="4724400" y="0"/>
                </a:lnTo>
                <a:lnTo>
                  <a:pt x="47244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206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latin typeface="Perpetua" panose="02020502060401020303" pitchFamily="18" charset="0"/>
            </a:endParaRPr>
          </a:p>
        </p:txBody>
      </p:sp>
      <p:sp>
        <p:nvSpPr>
          <p:cNvPr id="4" name="object 5"/>
          <p:cNvSpPr txBox="1">
            <a:spLocks noGrp="1"/>
          </p:cNvSpPr>
          <p:nvPr/>
        </p:nvSpPr>
        <p:spPr>
          <a:xfrm>
            <a:off x="2817931" y="506772"/>
            <a:ext cx="628971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tabLst>
                <a:tab pos="1915795" algn="l"/>
              </a:tabLst>
            </a:pPr>
            <a:r>
              <a:rPr lang="en-MY" spc="-25" dirty="0">
                <a:latin typeface="Perpetua" panose="02020502060401020303" pitchFamily="18" charset="0"/>
              </a:rPr>
              <a:t>Materials Used In Engineering Applications</a:t>
            </a:r>
            <a:endParaRPr spc="-25" dirty="0">
              <a:latin typeface="Perpetua" panose="02020502060401020303" pitchFamily="18" charset="0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4963531" y="1763823"/>
            <a:ext cx="2674135" cy="30777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MY" sz="2000" b="1" spc="-10" dirty="0">
                <a:solidFill>
                  <a:schemeClr val="accent2">
                    <a:lumMod val="50000"/>
                  </a:schemeClr>
                </a:solidFill>
                <a:latin typeface="Perpetua" panose="02020502060401020303" pitchFamily="18" charset="0"/>
                <a:cs typeface="Calibri"/>
              </a:rPr>
              <a:t>Plastics </a:t>
            </a:r>
            <a:r>
              <a:rPr lang="en-MY" sz="2000" b="1" spc="-5" dirty="0">
                <a:solidFill>
                  <a:schemeClr val="accent2">
                    <a:lumMod val="50000"/>
                  </a:schemeClr>
                </a:solidFill>
                <a:latin typeface="Perpetua" panose="02020502060401020303" pitchFamily="18" charset="0"/>
                <a:cs typeface="Calibri"/>
              </a:rPr>
              <a:t>and</a:t>
            </a:r>
            <a:r>
              <a:rPr lang="en-MY" sz="2000" b="1" dirty="0">
                <a:solidFill>
                  <a:schemeClr val="accent2">
                    <a:lumMod val="50000"/>
                  </a:schemeClr>
                </a:solidFill>
                <a:latin typeface="Perpetua" panose="02020502060401020303" pitchFamily="18" charset="0"/>
                <a:cs typeface="Calibri"/>
              </a:rPr>
              <a:t> </a:t>
            </a:r>
            <a:r>
              <a:rPr lang="en-MY" sz="2000" b="1" spc="-10" dirty="0">
                <a:solidFill>
                  <a:schemeClr val="accent2">
                    <a:lumMod val="50000"/>
                  </a:schemeClr>
                </a:solidFill>
                <a:latin typeface="Perpetua" panose="02020502060401020303" pitchFamily="18" charset="0"/>
                <a:cs typeface="Calibri"/>
              </a:rPr>
              <a:t>Composites</a:t>
            </a:r>
            <a:endParaRPr lang="en-MY" sz="2000" dirty="0">
              <a:solidFill>
                <a:schemeClr val="accent2">
                  <a:lumMod val="50000"/>
                </a:schemeClr>
              </a:solidFill>
              <a:latin typeface="Perpetua" panose="02020502060401020303" pitchFamily="18" charset="0"/>
              <a:cs typeface="Calibri"/>
            </a:endParaRPr>
          </a:p>
        </p:txBody>
      </p:sp>
      <p:sp>
        <p:nvSpPr>
          <p:cNvPr id="6" name="object 8"/>
          <p:cNvSpPr txBox="1"/>
          <p:nvPr/>
        </p:nvSpPr>
        <p:spPr>
          <a:xfrm>
            <a:off x="8329789" y="1809285"/>
            <a:ext cx="18299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MY" sz="2000" b="1" spc="-10" dirty="0">
                <a:solidFill>
                  <a:schemeClr val="accent2">
                    <a:lumMod val="50000"/>
                  </a:schemeClr>
                </a:solidFill>
                <a:latin typeface="Perpetua" panose="02020502060401020303" pitchFamily="18" charset="0"/>
                <a:cs typeface="Calibri"/>
              </a:rPr>
              <a:t>Ceramics</a:t>
            </a:r>
            <a:endParaRPr lang="en-MY" sz="2000" dirty="0">
              <a:solidFill>
                <a:schemeClr val="accent2">
                  <a:lumMod val="50000"/>
                </a:schemeClr>
              </a:solidFill>
              <a:latin typeface="Perpetua" panose="02020502060401020303" pitchFamily="18" charset="0"/>
              <a:cs typeface="Calibri"/>
            </a:endParaRPr>
          </a:p>
        </p:txBody>
      </p:sp>
      <p:sp>
        <p:nvSpPr>
          <p:cNvPr id="7" name="object 15"/>
          <p:cNvSpPr/>
          <p:nvPr/>
        </p:nvSpPr>
        <p:spPr>
          <a:xfrm>
            <a:off x="4894465" y="2096913"/>
            <a:ext cx="4213180" cy="288951"/>
          </a:xfrm>
          <a:custGeom>
            <a:avLst/>
            <a:gdLst/>
            <a:ahLst/>
            <a:cxnLst/>
            <a:rect l="l" t="t" r="r" b="b"/>
            <a:pathLst>
              <a:path w="4991100" h="304800">
                <a:moveTo>
                  <a:pt x="0" y="0"/>
                </a:moveTo>
                <a:lnTo>
                  <a:pt x="21204" y="48168"/>
                </a:lnTo>
                <a:lnTo>
                  <a:pt x="80250" y="90003"/>
                </a:lnTo>
                <a:lnTo>
                  <a:pt x="121823" y="107761"/>
                </a:lnTo>
                <a:lnTo>
                  <a:pt x="170286" y="122994"/>
                </a:lnTo>
                <a:lnTo>
                  <a:pt x="224785" y="135388"/>
                </a:lnTo>
                <a:lnTo>
                  <a:pt x="284462" y="144630"/>
                </a:lnTo>
                <a:lnTo>
                  <a:pt x="348460" y="150405"/>
                </a:lnTo>
                <a:lnTo>
                  <a:pt x="415925" y="152400"/>
                </a:lnTo>
                <a:lnTo>
                  <a:pt x="2079625" y="152400"/>
                </a:lnTo>
                <a:lnTo>
                  <a:pt x="2147089" y="154394"/>
                </a:lnTo>
                <a:lnTo>
                  <a:pt x="2211087" y="160169"/>
                </a:lnTo>
                <a:lnTo>
                  <a:pt x="2270764" y="169411"/>
                </a:lnTo>
                <a:lnTo>
                  <a:pt x="2325263" y="181805"/>
                </a:lnTo>
                <a:lnTo>
                  <a:pt x="2373726" y="197038"/>
                </a:lnTo>
                <a:lnTo>
                  <a:pt x="2415299" y="214796"/>
                </a:lnTo>
                <a:lnTo>
                  <a:pt x="2449124" y="234765"/>
                </a:lnTo>
                <a:lnTo>
                  <a:pt x="2490106" y="280081"/>
                </a:lnTo>
                <a:lnTo>
                  <a:pt x="2495550" y="304800"/>
                </a:lnTo>
                <a:lnTo>
                  <a:pt x="2500993" y="280081"/>
                </a:lnTo>
                <a:lnTo>
                  <a:pt x="2541975" y="234765"/>
                </a:lnTo>
                <a:lnTo>
                  <a:pt x="2575800" y="214796"/>
                </a:lnTo>
                <a:lnTo>
                  <a:pt x="2617373" y="197038"/>
                </a:lnTo>
                <a:lnTo>
                  <a:pt x="2665836" y="181805"/>
                </a:lnTo>
                <a:lnTo>
                  <a:pt x="2720335" y="169411"/>
                </a:lnTo>
                <a:lnTo>
                  <a:pt x="2780012" y="160169"/>
                </a:lnTo>
                <a:lnTo>
                  <a:pt x="2844010" y="154394"/>
                </a:lnTo>
                <a:lnTo>
                  <a:pt x="2911475" y="152400"/>
                </a:lnTo>
                <a:lnTo>
                  <a:pt x="4575175" y="152400"/>
                </a:lnTo>
                <a:lnTo>
                  <a:pt x="4642639" y="150405"/>
                </a:lnTo>
                <a:lnTo>
                  <a:pt x="4706637" y="144630"/>
                </a:lnTo>
                <a:lnTo>
                  <a:pt x="4766314" y="135388"/>
                </a:lnTo>
                <a:lnTo>
                  <a:pt x="4820813" y="122994"/>
                </a:lnTo>
                <a:lnTo>
                  <a:pt x="4869276" y="107761"/>
                </a:lnTo>
                <a:lnTo>
                  <a:pt x="4910849" y="90003"/>
                </a:lnTo>
                <a:lnTo>
                  <a:pt x="4944674" y="70034"/>
                </a:lnTo>
                <a:lnTo>
                  <a:pt x="4985656" y="24718"/>
                </a:lnTo>
                <a:lnTo>
                  <a:pt x="4991100" y="0"/>
                </a:lnTo>
              </a:path>
            </a:pathLst>
          </a:cu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latin typeface="Perpetua" panose="02020502060401020303" pitchFamily="18" charset="0"/>
            </a:endParaRPr>
          </a:p>
        </p:txBody>
      </p:sp>
      <p:sp>
        <p:nvSpPr>
          <p:cNvPr id="8" name="object 17"/>
          <p:cNvSpPr/>
          <p:nvPr/>
        </p:nvSpPr>
        <p:spPr>
          <a:xfrm>
            <a:off x="7069342" y="3259282"/>
            <a:ext cx="2444704" cy="1657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latin typeface="Perpetua" panose="02020502060401020303" pitchFamily="18" charset="0"/>
            </a:endParaRPr>
          </a:p>
        </p:txBody>
      </p:sp>
      <p:sp>
        <p:nvSpPr>
          <p:cNvPr id="9" name="object 18"/>
          <p:cNvSpPr/>
          <p:nvPr/>
        </p:nvSpPr>
        <p:spPr>
          <a:xfrm>
            <a:off x="6247433" y="3577632"/>
            <a:ext cx="288378" cy="176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latin typeface="Perpetua" panose="02020502060401020303" pitchFamily="18" charset="0"/>
            </a:endParaRPr>
          </a:p>
        </p:txBody>
      </p:sp>
      <p:sp>
        <p:nvSpPr>
          <p:cNvPr id="10" name="object 19"/>
          <p:cNvSpPr/>
          <p:nvPr/>
        </p:nvSpPr>
        <p:spPr>
          <a:xfrm>
            <a:off x="5388241" y="3577632"/>
            <a:ext cx="286804" cy="174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latin typeface="Perpetua" panose="02020502060401020303" pitchFamily="18" charset="0"/>
            </a:endParaRPr>
          </a:p>
        </p:txBody>
      </p:sp>
      <p:sp>
        <p:nvSpPr>
          <p:cNvPr id="11" name="object 20"/>
          <p:cNvSpPr/>
          <p:nvPr/>
        </p:nvSpPr>
        <p:spPr>
          <a:xfrm>
            <a:off x="6293510" y="4784741"/>
            <a:ext cx="242303" cy="1583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latin typeface="Perpetua" panose="02020502060401020303" pitchFamily="18" charset="0"/>
            </a:endParaRPr>
          </a:p>
        </p:txBody>
      </p:sp>
      <p:sp>
        <p:nvSpPr>
          <p:cNvPr id="12" name="object 21"/>
          <p:cNvSpPr/>
          <p:nvPr/>
        </p:nvSpPr>
        <p:spPr>
          <a:xfrm>
            <a:off x="5388241" y="4786265"/>
            <a:ext cx="240728" cy="156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latin typeface="Perpetua" panose="02020502060401020303" pitchFamily="18" charset="0"/>
            </a:endParaRPr>
          </a:p>
        </p:txBody>
      </p:sp>
      <p:sp>
        <p:nvSpPr>
          <p:cNvPr id="13" name="object 24"/>
          <p:cNvSpPr txBox="1"/>
          <p:nvPr/>
        </p:nvSpPr>
        <p:spPr>
          <a:xfrm>
            <a:off x="7473533" y="3418796"/>
            <a:ext cx="1478064" cy="1397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-6350" algn="ctr"/>
            <a:r>
              <a:rPr sz="2000" b="1" spc="-15" dirty="0">
                <a:latin typeface="Perpetua" panose="02020502060401020303" pitchFamily="18" charset="0"/>
                <a:cs typeface="Calibri"/>
              </a:rPr>
              <a:t>HOW </a:t>
            </a:r>
            <a:r>
              <a:rPr sz="2000" b="1" spc="-55" dirty="0">
                <a:latin typeface="Perpetua" panose="02020502060401020303" pitchFamily="18" charset="0"/>
                <a:cs typeface="Calibri"/>
              </a:rPr>
              <a:t>TO  </a:t>
            </a:r>
            <a:r>
              <a:rPr sz="2000" b="1" spc="-10" dirty="0">
                <a:latin typeface="Perpetua" panose="02020502060401020303" pitchFamily="18" charset="0"/>
                <a:cs typeface="Calibri"/>
              </a:rPr>
              <a:t>M</a:t>
            </a:r>
            <a:r>
              <a:rPr sz="2000" b="1" spc="-25" dirty="0">
                <a:latin typeface="Perpetua" panose="02020502060401020303" pitchFamily="18" charset="0"/>
                <a:cs typeface="Calibri"/>
              </a:rPr>
              <a:t>A</a:t>
            </a:r>
            <a:r>
              <a:rPr sz="2000" b="1" spc="-15" dirty="0">
                <a:latin typeface="Perpetua" panose="02020502060401020303" pitchFamily="18" charset="0"/>
                <a:cs typeface="Calibri"/>
              </a:rPr>
              <a:t>C</a:t>
            </a:r>
            <a:r>
              <a:rPr sz="2000" b="1" spc="-5" dirty="0">
                <a:latin typeface="Perpetua" panose="02020502060401020303" pitchFamily="18" charset="0"/>
                <a:cs typeface="Calibri"/>
              </a:rPr>
              <a:t>H</a:t>
            </a:r>
            <a:r>
              <a:rPr sz="2000" b="1" spc="-15" dirty="0">
                <a:latin typeface="Perpetua" panose="02020502060401020303" pitchFamily="18" charset="0"/>
                <a:cs typeface="Calibri"/>
              </a:rPr>
              <a:t>I</a:t>
            </a:r>
            <a:r>
              <a:rPr sz="2000" b="1" spc="-5" dirty="0">
                <a:latin typeface="Perpetua" panose="02020502060401020303" pitchFamily="18" charset="0"/>
                <a:cs typeface="Calibri"/>
              </a:rPr>
              <a:t>NE  THEM</a:t>
            </a:r>
            <a:endParaRPr sz="2000" dirty="0">
              <a:latin typeface="Perpetua" panose="02020502060401020303" pitchFamily="18" charset="0"/>
              <a:cs typeface="Calibri"/>
            </a:endParaRPr>
          </a:p>
          <a:p>
            <a:pPr marL="1270" algn="ctr">
              <a:lnSpc>
                <a:spcPts val="3740"/>
              </a:lnSpc>
            </a:pPr>
            <a:r>
              <a:rPr sz="3200" b="1" dirty="0">
                <a:latin typeface="Perpetua" panose="02020502060401020303" pitchFamily="18" charset="0"/>
                <a:cs typeface="Calibri"/>
              </a:rPr>
              <a:t>?</a:t>
            </a:r>
            <a:endParaRPr sz="3200" dirty="0">
              <a:latin typeface="Perpetua" panose="02020502060401020303" pitchFamily="18" charset="0"/>
              <a:cs typeface="Calibri"/>
            </a:endParaRPr>
          </a:p>
        </p:txBody>
      </p:sp>
      <p:sp>
        <p:nvSpPr>
          <p:cNvPr id="14" name="object 26"/>
          <p:cNvSpPr/>
          <p:nvPr/>
        </p:nvSpPr>
        <p:spPr>
          <a:xfrm>
            <a:off x="8704478" y="5519208"/>
            <a:ext cx="88379" cy="542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latin typeface="Perpetua" panose="02020502060401020303" pitchFamily="18" charset="0"/>
            </a:endParaRPr>
          </a:p>
        </p:txBody>
      </p:sp>
      <p:sp>
        <p:nvSpPr>
          <p:cNvPr id="15" name="object 27"/>
          <p:cNvSpPr/>
          <p:nvPr/>
        </p:nvSpPr>
        <p:spPr>
          <a:xfrm>
            <a:off x="3664597" y="5519208"/>
            <a:ext cx="86804" cy="542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latin typeface="Perpetua" panose="02020502060401020303" pitchFamily="18" charset="0"/>
            </a:endParaRPr>
          </a:p>
        </p:txBody>
      </p:sp>
      <p:sp>
        <p:nvSpPr>
          <p:cNvPr id="16" name="object 32"/>
          <p:cNvSpPr txBox="1"/>
          <p:nvPr/>
        </p:nvSpPr>
        <p:spPr>
          <a:xfrm>
            <a:off x="5628969" y="4822687"/>
            <a:ext cx="1724526" cy="42126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619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1925">
              <a:spcBef>
                <a:spcPts val="285"/>
              </a:spcBef>
            </a:pPr>
            <a:r>
              <a:rPr sz="2500" b="1" spc="-5" dirty="0">
                <a:latin typeface="Perpetua" panose="02020502060401020303" pitchFamily="18" charset="0"/>
                <a:cs typeface="Calibri"/>
              </a:rPr>
              <a:t>SOLUTION</a:t>
            </a:r>
            <a:endParaRPr sz="2500" dirty="0">
              <a:latin typeface="Perpetua" panose="02020502060401020303" pitchFamily="18" charset="0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63729" y="245040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28395" indent="-285750">
              <a:spcBef>
                <a:spcPts val="470"/>
              </a:spcBef>
              <a:buFont typeface="Arial" panose="020B0604020202020204" pitchFamily="34" charset="0"/>
              <a:buChar char="•"/>
              <a:tabLst>
                <a:tab pos="958850" algn="l"/>
              </a:tabLst>
            </a:pPr>
            <a:r>
              <a:rPr lang="en-MY" sz="2000" b="1" dirty="0">
                <a:solidFill>
                  <a:schemeClr val="accent2">
                    <a:lumMod val="50000"/>
                  </a:schemeClr>
                </a:solidFill>
                <a:latin typeface="Perpetua" panose="02020502060401020303" pitchFamily="18" charset="0"/>
                <a:cs typeface="Calibri"/>
              </a:rPr>
              <a:t>Getting  </a:t>
            </a:r>
            <a:r>
              <a:rPr lang="en-MY" sz="2000" b="1" spc="-5" dirty="0">
                <a:solidFill>
                  <a:schemeClr val="accent2">
                    <a:lumMod val="50000"/>
                  </a:schemeClr>
                </a:solidFill>
                <a:latin typeface="Perpetua" panose="02020502060401020303" pitchFamily="18" charset="0"/>
                <a:cs typeface="Calibri"/>
              </a:rPr>
              <a:t>More</a:t>
            </a:r>
            <a:r>
              <a:rPr lang="en-MY" sz="2000" b="1" spc="290" dirty="0">
                <a:solidFill>
                  <a:schemeClr val="accent2">
                    <a:lumMod val="50000"/>
                  </a:schemeClr>
                </a:solidFill>
                <a:latin typeface="Perpetua" panose="02020502060401020303" pitchFamily="18" charset="0"/>
                <a:cs typeface="Calibri"/>
              </a:rPr>
              <a:t> </a:t>
            </a:r>
            <a:r>
              <a:rPr lang="en-MY" sz="2000" b="1" spc="-5" dirty="0">
                <a:solidFill>
                  <a:schemeClr val="accent2">
                    <a:lumMod val="50000"/>
                  </a:schemeClr>
                </a:solidFill>
                <a:latin typeface="Perpetua" panose="02020502060401020303" pitchFamily="18" charset="0"/>
                <a:cs typeface="Calibri"/>
              </a:rPr>
              <a:t>Popularity</a:t>
            </a:r>
            <a:endParaRPr lang="en-MY" sz="2000" dirty="0">
              <a:solidFill>
                <a:schemeClr val="accent2">
                  <a:lumMod val="50000"/>
                </a:schemeClr>
              </a:solidFill>
              <a:latin typeface="Perpetua" panose="02020502060401020303" pitchFamily="18" charset="0"/>
              <a:cs typeface="Calibri"/>
            </a:endParaRPr>
          </a:p>
          <a:p>
            <a:pPr marL="1115695" marR="868044" indent="-285750">
              <a:buFont typeface="Arial" panose="020B0604020202020204" pitchFamily="34" charset="0"/>
              <a:buChar char="•"/>
              <a:tabLst>
                <a:tab pos="946785" algn="l"/>
              </a:tabLst>
            </a:pPr>
            <a:r>
              <a:rPr lang="en-MY" sz="2000" b="1" spc="-5" dirty="0">
                <a:solidFill>
                  <a:schemeClr val="accent2">
                    <a:lumMod val="50000"/>
                  </a:schemeClr>
                </a:solidFill>
                <a:latin typeface="Perpetua" panose="02020502060401020303" pitchFamily="18" charset="0"/>
                <a:cs typeface="Calibri"/>
              </a:rPr>
              <a:t>Definite </a:t>
            </a:r>
            <a:r>
              <a:rPr lang="en-MY" sz="2000" b="1" spc="-30" dirty="0">
                <a:solidFill>
                  <a:schemeClr val="accent2">
                    <a:lumMod val="50000"/>
                  </a:schemeClr>
                </a:solidFill>
                <a:latin typeface="Perpetua" panose="02020502060401020303" pitchFamily="18" charset="0"/>
                <a:cs typeface="Calibri"/>
              </a:rPr>
              <a:t>Advantages </a:t>
            </a:r>
            <a:r>
              <a:rPr lang="en-MY" sz="2000" b="1" spc="-10" dirty="0">
                <a:solidFill>
                  <a:schemeClr val="accent2">
                    <a:lumMod val="50000"/>
                  </a:schemeClr>
                </a:solidFill>
                <a:latin typeface="Perpetua" panose="02020502060401020303" pitchFamily="18" charset="0"/>
                <a:cs typeface="Calibri"/>
              </a:rPr>
              <a:t>Over  </a:t>
            </a:r>
            <a:r>
              <a:rPr lang="en-MY" sz="2000" b="1" spc="-15" dirty="0">
                <a:solidFill>
                  <a:schemeClr val="accent2">
                    <a:lumMod val="50000"/>
                  </a:schemeClr>
                </a:solidFill>
                <a:latin typeface="Perpetua" panose="02020502060401020303" pitchFamily="18" charset="0"/>
                <a:cs typeface="Calibri"/>
              </a:rPr>
              <a:t>Others</a:t>
            </a:r>
            <a:endParaRPr lang="en-MY" sz="2000" dirty="0">
              <a:solidFill>
                <a:schemeClr val="accent2">
                  <a:lumMod val="50000"/>
                </a:schemeClr>
              </a:solidFill>
              <a:latin typeface="Perpetua" panose="02020502060401020303" pitchFamily="18" charset="0"/>
              <a:cs typeface="Calibri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260338" y="4853592"/>
            <a:ext cx="23130" cy="665617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2"/>
          <p:cNvSpPr/>
          <p:nvPr/>
        </p:nvSpPr>
        <p:spPr>
          <a:xfrm>
            <a:off x="1806959" y="2344556"/>
            <a:ext cx="2630598" cy="914727"/>
          </a:xfrm>
          <a:custGeom>
            <a:avLst/>
            <a:gdLst/>
            <a:ahLst/>
            <a:cxnLst/>
            <a:rect l="l" t="t" r="r" b="b"/>
            <a:pathLst>
              <a:path w="3257550" h="1062355">
                <a:moveTo>
                  <a:pt x="0" y="0"/>
                </a:moveTo>
                <a:lnTo>
                  <a:pt x="3257550" y="0"/>
                </a:lnTo>
                <a:lnTo>
                  <a:pt x="3257550" y="1062037"/>
                </a:lnTo>
                <a:lnTo>
                  <a:pt x="0" y="1062037"/>
                </a:lnTo>
                <a:lnTo>
                  <a:pt x="0" y="0"/>
                </a:lnTo>
                <a:close/>
              </a:path>
            </a:pathLst>
          </a:custGeom>
          <a:ln w="19050" cmpd="thinThick">
            <a:solidFill>
              <a:srgbClr val="050505"/>
            </a:solidFill>
          </a:ln>
        </p:spPr>
        <p:txBody>
          <a:bodyPr wrap="square" lIns="0" tIns="0" rIns="0" bIns="0" rtlCol="0"/>
          <a:lstStyle/>
          <a:p>
            <a:pPr marL="12700" marR="5080" algn="ctr"/>
            <a:r>
              <a:rPr lang="en-MY" sz="2000" b="1" spc="-5" dirty="0">
                <a:latin typeface="Perpetua" panose="02020502060401020303" pitchFamily="18" charset="0"/>
                <a:cs typeface="Calibri"/>
              </a:rPr>
              <a:t>Engineering </a:t>
            </a:r>
            <a:r>
              <a:rPr lang="en-MY" sz="2000" b="1" spc="-20" dirty="0">
                <a:latin typeface="Perpetua" panose="02020502060401020303" pitchFamily="18" charset="0"/>
                <a:cs typeface="Calibri"/>
              </a:rPr>
              <a:t>Materials Having </a:t>
            </a:r>
            <a:r>
              <a:rPr lang="en-MY" sz="2000" b="1" spc="-10" dirty="0">
                <a:latin typeface="Perpetua" panose="02020502060401020303" pitchFamily="18" charset="0"/>
                <a:cs typeface="Calibri"/>
              </a:rPr>
              <a:t>Much  </a:t>
            </a:r>
            <a:r>
              <a:rPr lang="en-MY" sz="2000" b="1" spc="-5" dirty="0">
                <a:latin typeface="Perpetua" panose="02020502060401020303" pitchFamily="18" charset="0"/>
                <a:cs typeface="Calibri"/>
              </a:rPr>
              <a:t>Superior</a:t>
            </a:r>
            <a:r>
              <a:rPr lang="en-MY" sz="2000" dirty="0">
                <a:latin typeface="Perpetua" panose="02020502060401020303" pitchFamily="18" charset="0"/>
                <a:cs typeface="Calibri"/>
              </a:rPr>
              <a:t> </a:t>
            </a:r>
            <a:r>
              <a:rPr lang="en-MY" sz="2000" b="1" spc="-10" dirty="0">
                <a:latin typeface="Perpetua" panose="02020502060401020303" pitchFamily="18" charset="0"/>
                <a:cs typeface="Calibri"/>
              </a:rPr>
              <a:t>Properties</a:t>
            </a:r>
            <a:endParaRPr lang="en-MY" sz="2000" dirty="0">
              <a:latin typeface="Perpetua" panose="02020502060401020303" pitchFamily="18" charset="0"/>
              <a:cs typeface="Calibri"/>
            </a:endParaRPr>
          </a:p>
          <a:p>
            <a:endParaRPr dirty="0">
              <a:latin typeface="Perpetua" panose="02020502060401020303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635588" y="3880096"/>
            <a:ext cx="3596317" cy="1853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7815" marR="508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737485" algn="l"/>
              </a:tabLst>
            </a:pPr>
            <a:r>
              <a:rPr lang="en-MY" b="1" spc="-25" dirty="0">
                <a:solidFill>
                  <a:srgbClr val="00B050"/>
                </a:solidFill>
                <a:latin typeface="Perpetua" panose="02020502060401020303" pitchFamily="18" charset="0"/>
                <a:cs typeface="Arial Black"/>
              </a:rPr>
              <a:t>Ultra </a:t>
            </a:r>
            <a:r>
              <a:rPr lang="en-MY" b="1" spc="-5" dirty="0">
                <a:solidFill>
                  <a:srgbClr val="00B050"/>
                </a:solidFill>
                <a:latin typeface="Perpetua" panose="02020502060401020303" pitchFamily="18" charset="0"/>
                <a:cs typeface="Arial Black"/>
              </a:rPr>
              <a:t>High </a:t>
            </a:r>
            <a:r>
              <a:rPr lang="en-MY" b="1" spc="-10" dirty="0">
                <a:solidFill>
                  <a:srgbClr val="00B050"/>
                </a:solidFill>
                <a:latin typeface="Perpetua" panose="02020502060401020303" pitchFamily="18" charset="0"/>
                <a:cs typeface="Arial Black"/>
              </a:rPr>
              <a:t>Strength</a:t>
            </a:r>
            <a:r>
              <a:rPr lang="en-MY" b="1" spc="-5" dirty="0">
                <a:solidFill>
                  <a:srgbClr val="00B050"/>
                </a:solidFill>
                <a:latin typeface="Perpetua" panose="02020502060401020303" pitchFamily="18" charset="0"/>
                <a:cs typeface="Arial Black"/>
              </a:rPr>
              <a:t>, </a:t>
            </a:r>
            <a:r>
              <a:rPr lang="en-MY" b="1" spc="-10" dirty="0">
                <a:solidFill>
                  <a:srgbClr val="00B050"/>
                </a:solidFill>
                <a:latin typeface="Perpetua" panose="02020502060401020303" pitchFamily="18" charset="0"/>
                <a:cs typeface="Arial Black"/>
              </a:rPr>
              <a:t>Hardness  </a:t>
            </a:r>
            <a:r>
              <a:rPr lang="en-MY" b="1" spc="-30" dirty="0">
                <a:solidFill>
                  <a:srgbClr val="000066"/>
                </a:solidFill>
                <a:latin typeface="Perpetua" panose="02020502060401020303" pitchFamily="18" charset="0"/>
                <a:cs typeface="Arial Black"/>
              </a:rPr>
              <a:t>Very</a:t>
            </a:r>
            <a:r>
              <a:rPr lang="en-MY" b="1" spc="30" dirty="0">
                <a:solidFill>
                  <a:srgbClr val="000066"/>
                </a:solidFill>
                <a:latin typeface="Perpetua" panose="02020502060401020303" pitchFamily="18" charset="0"/>
                <a:cs typeface="Arial Black"/>
              </a:rPr>
              <a:t> </a:t>
            </a:r>
            <a:r>
              <a:rPr lang="en-MY" b="1" spc="-5" dirty="0">
                <a:solidFill>
                  <a:srgbClr val="000066"/>
                </a:solidFill>
                <a:latin typeface="Perpetua" panose="02020502060401020303" pitchFamily="18" charset="0"/>
                <a:cs typeface="Arial Black"/>
              </a:rPr>
              <a:t>High</a:t>
            </a:r>
            <a:r>
              <a:rPr lang="en-MY" b="1" spc="35" dirty="0">
                <a:solidFill>
                  <a:srgbClr val="000066"/>
                </a:solidFill>
                <a:latin typeface="Perpetua" panose="02020502060401020303" pitchFamily="18" charset="0"/>
                <a:cs typeface="Arial Black"/>
              </a:rPr>
              <a:t> </a:t>
            </a:r>
            <a:r>
              <a:rPr lang="en-MY" b="1" spc="-5" dirty="0">
                <a:solidFill>
                  <a:srgbClr val="000066"/>
                </a:solidFill>
                <a:latin typeface="Perpetua" panose="02020502060401020303" pitchFamily="18" charset="0"/>
                <a:cs typeface="Arial Black"/>
              </a:rPr>
              <a:t>Temperature </a:t>
            </a:r>
            <a:r>
              <a:rPr lang="en-MY" b="1" spc="-20" dirty="0">
                <a:solidFill>
                  <a:srgbClr val="000066"/>
                </a:solidFill>
                <a:latin typeface="Perpetua" panose="02020502060401020303" pitchFamily="18" charset="0"/>
                <a:cs typeface="Arial Black"/>
              </a:rPr>
              <a:t>Resistance</a:t>
            </a:r>
            <a:endParaRPr lang="en-MY" dirty="0">
              <a:latin typeface="Perpetua" panose="02020502060401020303" pitchFamily="18" charset="0"/>
              <a:cs typeface="Arial Black"/>
            </a:endParaRPr>
          </a:p>
          <a:p>
            <a:pPr marL="297815" marR="508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737485" algn="l"/>
              </a:tabLst>
            </a:pPr>
            <a:r>
              <a:rPr lang="en-MY" b="1" spc="-15" dirty="0">
                <a:solidFill>
                  <a:srgbClr val="00B050"/>
                </a:solidFill>
                <a:latin typeface="Perpetua" panose="02020502060401020303" pitchFamily="18" charset="0"/>
                <a:cs typeface="Arial Black"/>
              </a:rPr>
              <a:t>Difficult </a:t>
            </a:r>
            <a:r>
              <a:rPr lang="en-MY" b="1" spc="-40" dirty="0">
                <a:solidFill>
                  <a:srgbClr val="00B050"/>
                </a:solidFill>
                <a:latin typeface="Perpetua" panose="02020502060401020303" pitchFamily="18" charset="0"/>
                <a:cs typeface="Arial Black"/>
              </a:rPr>
              <a:t>To </a:t>
            </a:r>
            <a:r>
              <a:rPr lang="en-MY" b="1" spc="-10" dirty="0">
                <a:solidFill>
                  <a:srgbClr val="00B050"/>
                </a:solidFill>
                <a:latin typeface="Perpetua" panose="02020502060401020303" pitchFamily="18" charset="0"/>
                <a:cs typeface="Arial Black"/>
              </a:rPr>
              <a:t>Machine By  </a:t>
            </a:r>
            <a:r>
              <a:rPr lang="en-MY" b="1" spc="-15" dirty="0">
                <a:solidFill>
                  <a:srgbClr val="00B050"/>
                </a:solidFill>
                <a:latin typeface="Perpetua" panose="02020502060401020303" pitchFamily="18" charset="0"/>
                <a:cs typeface="Arial Black"/>
              </a:rPr>
              <a:t>Conventional</a:t>
            </a:r>
            <a:r>
              <a:rPr lang="en-MY" b="1" dirty="0">
                <a:solidFill>
                  <a:srgbClr val="00B050"/>
                </a:solidFill>
                <a:latin typeface="Perpetua" panose="02020502060401020303" pitchFamily="18" charset="0"/>
                <a:cs typeface="Arial Black"/>
              </a:rPr>
              <a:t> M</a:t>
            </a:r>
            <a:r>
              <a:rPr lang="en-MY" b="1" spc="-35" dirty="0">
                <a:solidFill>
                  <a:srgbClr val="00B050"/>
                </a:solidFill>
                <a:latin typeface="Perpetua" panose="02020502060401020303" pitchFamily="18" charset="0"/>
                <a:cs typeface="Arial Black"/>
              </a:rPr>
              <a:t>a</a:t>
            </a:r>
            <a:r>
              <a:rPr lang="en-MY" b="1" spc="-15" dirty="0">
                <a:solidFill>
                  <a:srgbClr val="00B050"/>
                </a:solidFill>
                <a:latin typeface="Perpetua" panose="02020502060401020303" pitchFamily="18" charset="0"/>
                <a:cs typeface="Arial Black"/>
              </a:rPr>
              <a:t>c</a:t>
            </a:r>
            <a:r>
              <a:rPr lang="en-MY" b="1" spc="-5" dirty="0">
                <a:solidFill>
                  <a:srgbClr val="00B050"/>
                </a:solidFill>
                <a:latin typeface="Perpetua" panose="02020502060401020303" pitchFamily="18" charset="0"/>
                <a:cs typeface="Arial Black"/>
              </a:rPr>
              <a:t>hining  Methods</a:t>
            </a:r>
            <a:endParaRPr lang="en-MY" dirty="0">
              <a:latin typeface="Perpetua" panose="02020502060401020303" pitchFamily="18" charset="0"/>
              <a:cs typeface="Arial Black"/>
            </a:endParaRPr>
          </a:p>
          <a:p>
            <a:pPr algn="ctr"/>
            <a:endParaRPr lang="en-MY" dirty="0">
              <a:latin typeface="Perpetua" panose="020205020604010203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06960" y="1765071"/>
            <a:ext cx="2358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1" dirty="0">
                <a:latin typeface="Perpetua" panose="02020502060401020303" pitchFamily="18" charset="0"/>
              </a:rPr>
              <a:t>Metal and its Alloys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701560" y="5539122"/>
            <a:ext cx="4966440" cy="8422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MY" sz="2200" b="1" spc="-25" dirty="0">
                <a:solidFill>
                  <a:srgbClr val="7030A0"/>
                </a:solidFill>
                <a:latin typeface="Perpetua" panose="02020502060401020303" pitchFamily="18" charset="0"/>
                <a:cs typeface="Calibri"/>
              </a:rPr>
              <a:t>Advanced Manufacturing/</a:t>
            </a:r>
            <a:r>
              <a:rPr lang="en-MY" sz="2200" b="1" spc="-5" dirty="0">
                <a:solidFill>
                  <a:srgbClr val="7030A0"/>
                </a:solidFill>
                <a:latin typeface="Perpetua" panose="02020502060401020303" pitchFamily="18" charset="0"/>
                <a:cs typeface="Calibri"/>
              </a:rPr>
              <a:t>Machining </a:t>
            </a:r>
            <a:r>
              <a:rPr lang="en-MY" sz="2200" b="1" spc="-10" dirty="0">
                <a:solidFill>
                  <a:srgbClr val="7030A0"/>
                </a:solidFill>
                <a:latin typeface="Perpetua" panose="02020502060401020303" pitchFamily="18" charset="0"/>
                <a:cs typeface="Calibri"/>
              </a:rPr>
              <a:t>Processes</a:t>
            </a:r>
            <a:endParaRPr lang="en-MY" sz="2200" dirty="0">
              <a:solidFill>
                <a:srgbClr val="7030A0"/>
              </a:solidFill>
              <a:latin typeface="Perpetua" panose="02020502060401020303" pitchFamily="18" charset="0"/>
              <a:cs typeface="Calibri"/>
            </a:endParaRPr>
          </a:p>
          <a:p>
            <a:pPr algn="ctr"/>
            <a:endParaRPr lang="en-MY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171303" y="1014264"/>
            <a:ext cx="892426" cy="61468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74160" y="1014264"/>
            <a:ext cx="0" cy="61468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851821" y="1051242"/>
            <a:ext cx="852657" cy="69350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1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1504" y="-27384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b="1" dirty="0">
                <a:solidFill>
                  <a:srgbClr val="7030A0"/>
                </a:solidFill>
                <a:latin typeface="Perpetua" panose="02020502060401020303" pitchFamily="18" charset="0"/>
              </a:rPr>
              <a:t>Need of Advanced Manufacturing/Machining Processes</a:t>
            </a:r>
          </a:p>
        </p:txBody>
      </p:sp>
      <p:sp>
        <p:nvSpPr>
          <p:cNvPr id="3" name="object 4"/>
          <p:cNvSpPr txBox="1"/>
          <p:nvPr/>
        </p:nvSpPr>
        <p:spPr>
          <a:xfrm>
            <a:off x="47329" y="892608"/>
            <a:ext cx="12025336" cy="538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0" marR="28829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647700" algn="l"/>
                <a:tab pos="648335" algn="l"/>
              </a:tabLst>
            </a:pPr>
            <a:r>
              <a:rPr lang="en-MY" sz="2000" b="1" spc="-30" dirty="0">
                <a:solidFill>
                  <a:srgbClr val="C00000"/>
                </a:solidFill>
                <a:latin typeface="Perpetua" panose="02020502060401020303" pitchFamily="18" charset="0"/>
                <a:cs typeface="Calibri"/>
              </a:rPr>
              <a:t>L</a:t>
            </a:r>
            <a:r>
              <a:rPr lang="en-MY" sz="2000" b="1" spc="-30" dirty="0" smtClean="0">
                <a:solidFill>
                  <a:srgbClr val="C00000"/>
                </a:solidFill>
                <a:latin typeface="Perpetua" panose="02020502060401020303" pitchFamily="18" charset="0"/>
                <a:cs typeface="Calibri"/>
              </a:rPr>
              <a:t>imitations </a:t>
            </a:r>
            <a:r>
              <a:rPr lang="en-MY" sz="2000" b="1" spc="-5" dirty="0" smtClean="0">
                <a:solidFill>
                  <a:srgbClr val="C00000"/>
                </a:solidFill>
                <a:latin typeface="Perpetua" panose="02020502060401020303" pitchFamily="18" charset="0"/>
                <a:cs typeface="Calibri"/>
              </a:rPr>
              <a:t>of conventional </a:t>
            </a:r>
            <a:r>
              <a:rPr lang="en-MY" sz="2000" b="1" spc="-10" dirty="0" smtClean="0">
                <a:solidFill>
                  <a:srgbClr val="C00000"/>
                </a:solidFill>
                <a:latin typeface="Perpetua" panose="02020502060401020303" pitchFamily="18" charset="0"/>
                <a:cs typeface="Calibri"/>
              </a:rPr>
              <a:t>machining </a:t>
            </a:r>
            <a:r>
              <a:rPr lang="en-MY" sz="2000" b="1" spc="-5" dirty="0" smtClean="0">
                <a:solidFill>
                  <a:srgbClr val="C00000"/>
                </a:solidFill>
                <a:latin typeface="Perpetua" panose="02020502060401020303" pitchFamily="18" charset="0"/>
                <a:cs typeface="Calibri"/>
              </a:rPr>
              <a:t>methods  </a:t>
            </a:r>
            <a:r>
              <a:rPr lang="en-MY" sz="2000" b="1" spc="-10" dirty="0" smtClean="0">
                <a:latin typeface="Perpetua" panose="02020502060401020303" pitchFamily="18" charset="0"/>
                <a:cs typeface="Calibri"/>
              </a:rPr>
              <a:t>(workpiece </a:t>
            </a:r>
            <a:r>
              <a:rPr lang="en-MY" sz="2000" b="1" spc="-5" dirty="0" smtClean="0">
                <a:latin typeface="Perpetua" panose="02020502060401020303" pitchFamily="18" charset="0"/>
                <a:cs typeface="Calibri"/>
              </a:rPr>
              <a:t>hardness,  </a:t>
            </a:r>
            <a:r>
              <a:rPr lang="en-MY" sz="2000" b="1" spc="-20" dirty="0" smtClean="0">
                <a:latin typeface="Perpetua" panose="02020502060401020303" pitchFamily="18" charset="0"/>
                <a:cs typeface="Calibri"/>
              </a:rPr>
              <a:t>surface </a:t>
            </a:r>
            <a:r>
              <a:rPr lang="en-MY" sz="2000" b="1" spc="-10" dirty="0" smtClean="0">
                <a:latin typeface="Perpetua" panose="02020502060401020303" pitchFamily="18" charset="0"/>
                <a:cs typeface="Calibri"/>
              </a:rPr>
              <a:t>roughness,  3-d</a:t>
            </a:r>
            <a:r>
              <a:rPr lang="en-MY" sz="2000" b="1" spc="160" dirty="0" smtClean="0">
                <a:latin typeface="Perpetua" panose="02020502060401020303" pitchFamily="18" charset="0"/>
                <a:cs typeface="Calibri"/>
              </a:rPr>
              <a:t> </a:t>
            </a:r>
            <a:r>
              <a:rPr lang="en-MY" sz="2000" b="1" spc="-30" dirty="0" smtClean="0">
                <a:latin typeface="Perpetua" panose="02020502060401020303" pitchFamily="18" charset="0"/>
                <a:cs typeface="Calibri"/>
              </a:rPr>
              <a:t>parts and </a:t>
            </a:r>
            <a:r>
              <a:rPr lang="en-MY" sz="2000" b="1" spc="-10" dirty="0" smtClean="0">
                <a:latin typeface="Perpetua" panose="02020502060401020303" pitchFamily="18" charset="0"/>
                <a:cs typeface="Calibri"/>
              </a:rPr>
              <a:t>complex</a:t>
            </a:r>
            <a:r>
              <a:rPr lang="en-MY" sz="2000" b="1" spc="330" dirty="0" smtClean="0">
                <a:latin typeface="Perpetua" panose="02020502060401020303" pitchFamily="18" charset="0"/>
                <a:cs typeface="Calibri"/>
              </a:rPr>
              <a:t> </a:t>
            </a:r>
            <a:r>
              <a:rPr lang="en-MY" sz="2000" b="1" spc="-10" dirty="0" smtClean="0">
                <a:latin typeface="Perpetua" panose="02020502060401020303" pitchFamily="18" charset="0"/>
                <a:cs typeface="Calibri"/>
              </a:rPr>
              <a:t>geometries)</a:t>
            </a:r>
            <a:endParaRPr lang="en-MY" sz="2000" dirty="0" smtClean="0">
              <a:latin typeface="Perpetua" panose="02020502060401020303" pitchFamily="18" charset="0"/>
              <a:cs typeface="Calibri"/>
            </a:endParaRPr>
          </a:p>
          <a:p>
            <a:pPr marL="12700" marR="5080" algn="just">
              <a:lnSpc>
                <a:spcPct val="150000"/>
              </a:lnSpc>
              <a:spcBef>
                <a:spcPts val="969"/>
              </a:spcBef>
              <a:tabLst>
                <a:tab pos="240665" algn="l"/>
                <a:tab pos="241300" algn="l"/>
                <a:tab pos="2654935" algn="l"/>
                <a:tab pos="3488690" algn="l"/>
                <a:tab pos="3843654" algn="l"/>
              </a:tabLst>
            </a:pPr>
            <a:r>
              <a:rPr lang="en-MY" sz="2000" b="1" spc="-10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                                                         Increased </a:t>
            </a:r>
            <a:r>
              <a:rPr lang="en-MY" sz="2000" b="1" spc="30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 </a:t>
            </a:r>
            <a:r>
              <a:rPr lang="en-MY" sz="2000" b="1" spc="-10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Workpiece </a:t>
            </a:r>
            <a:r>
              <a:rPr lang="en-MY" sz="2000" b="1" spc="30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 </a:t>
            </a:r>
            <a:r>
              <a:rPr lang="en-MY" sz="2000" b="1" spc="-5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Hardness  </a:t>
            </a:r>
          </a:p>
          <a:p>
            <a:pPr marL="12700" marR="5080" algn="just">
              <a:lnSpc>
                <a:spcPct val="150000"/>
              </a:lnSpc>
              <a:spcBef>
                <a:spcPts val="969"/>
              </a:spcBef>
              <a:tabLst>
                <a:tab pos="240665" algn="l"/>
                <a:tab pos="241300" algn="l"/>
                <a:tab pos="2654935" algn="l"/>
                <a:tab pos="3488690" algn="l"/>
                <a:tab pos="3843654" algn="l"/>
              </a:tabLst>
            </a:pPr>
            <a:r>
              <a:rPr lang="en-MY" sz="2000" b="1" spc="-5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                                                     </a:t>
            </a:r>
            <a:r>
              <a:rPr lang="en-MY" sz="2000" b="1" spc="-10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Decreased</a:t>
            </a:r>
            <a:r>
              <a:rPr lang="en-MY" sz="2000" b="1" spc="-60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 </a:t>
            </a:r>
            <a:r>
              <a:rPr lang="en-MY" sz="2000" b="1" spc="-10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Economic </a:t>
            </a:r>
            <a:r>
              <a:rPr lang="en-MY" sz="2000" b="1" spc="-5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 Cutting </a:t>
            </a:r>
            <a:r>
              <a:rPr lang="en-MY" sz="2000" b="1" spc="20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 </a:t>
            </a:r>
            <a:r>
              <a:rPr lang="en-MY" sz="2000" b="1" spc="-5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Speed </a:t>
            </a:r>
          </a:p>
          <a:p>
            <a:pPr marL="12700" marR="5080" algn="just">
              <a:lnSpc>
                <a:spcPct val="150000"/>
              </a:lnSpc>
              <a:spcBef>
                <a:spcPts val="969"/>
              </a:spcBef>
              <a:tabLst>
                <a:tab pos="240665" algn="l"/>
                <a:tab pos="241300" algn="l"/>
                <a:tab pos="2654935" algn="l"/>
                <a:tab pos="3488690" algn="l"/>
                <a:tab pos="3843654" algn="l"/>
              </a:tabLst>
            </a:pPr>
            <a:r>
              <a:rPr lang="en-MY" sz="2000" spc="-5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                                                                   </a:t>
            </a:r>
            <a:r>
              <a:rPr lang="en-MY" sz="2000" spc="-5" dirty="0" smtClean="0">
                <a:solidFill>
                  <a:srgbClr val="000099"/>
                </a:solidFill>
                <a:latin typeface="Perpetua" panose="02020502060401020303" pitchFamily="18" charset="0"/>
                <a:cs typeface="Times New Roman"/>
              </a:rPr>
              <a:t> </a:t>
            </a:r>
            <a:r>
              <a:rPr lang="en-MY" sz="2000" b="1" spc="-15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Lower</a:t>
            </a:r>
            <a:r>
              <a:rPr lang="en-MY" sz="2000" b="1" spc="225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 </a:t>
            </a:r>
            <a:r>
              <a:rPr lang="en-MY" sz="2000" b="1" spc="-5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Productivity</a:t>
            </a:r>
          </a:p>
          <a:p>
            <a:pPr marL="298450" marR="5080" indent="-285750" algn="just">
              <a:lnSpc>
                <a:spcPct val="150000"/>
              </a:lnSpc>
              <a:spcBef>
                <a:spcPts val="969"/>
              </a:spcBef>
              <a:buFont typeface="Arial" panose="020B0604020202020204" pitchFamily="34" charset="0"/>
              <a:buChar char="•"/>
              <a:tabLst>
                <a:tab pos="240665" algn="l"/>
                <a:tab pos="241300" algn="l"/>
                <a:tab pos="2654935" algn="l"/>
                <a:tab pos="3488690" algn="l"/>
                <a:tab pos="3843654" algn="l"/>
              </a:tabLst>
            </a:pPr>
            <a:r>
              <a:rPr lang="en-MY" sz="2000" b="1" spc="-5" dirty="0" smtClean="0">
                <a:latin typeface="Perpetua" panose="02020502060401020303" pitchFamily="18" charset="0"/>
                <a:cs typeface="Calibri"/>
              </a:rPr>
              <a:t>Rapid </a:t>
            </a:r>
            <a:r>
              <a:rPr lang="en-MY" sz="2000" b="1" spc="-10" dirty="0" smtClean="0">
                <a:latin typeface="Perpetua" panose="02020502060401020303" pitchFamily="18" charset="0"/>
                <a:cs typeface="Calibri"/>
              </a:rPr>
              <a:t>Improvements In </a:t>
            </a:r>
            <a:r>
              <a:rPr lang="en-MY" sz="2000" b="1" spc="-5" dirty="0" smtClean="0">
                <a:latin typeface="Perpetua" panose="02020502060401020303" pitchFamily="18" charset="0"/>
                <a:cs typeface="Calibri"/>
              </a:rPr>
              <a:t>The </a:t>
            </a:r>
            <a:r>
              <a:rPr lang="en-MY" sz="2000" b="1" spc="-10" dirty="0" smtClean="0">
                <a:latin typeface="Perpetua" panose="02020502060401020303" pitchFamily="18" charset="0"/>
                <a:cs typeface="Calibri"/>
              </a:rPr>
              <a:t>Properties </a:t>
            </a:r>
            <a:r>
              <a:rPr lang="en-MY" sz="2000" b="1" spc="-5" dirty="0" smtClean="0">
                <a:latin typeface="Perpetua" panose="02020502060401020303" pitchFamily="18" charset="0"/>
                <a:cs typeface="Calibri"/>
              </a:rPr>
              <a:t>Of </a:t>
            </a:r>
            <a:r>
              <a:rPr lang="en-MY" sz="2000" b="1" spc="-20" dirty="0" smtClean="0">
                <a:latin typeface="Perpetua" panose="02020502060401020303" pitchFamily="18" charset="0"/>
                <a:cs typeface="Calibri"/>
              </a:rPr>
              <a:t>Materials  </a:t>
            </a:r>
            <a:r>
              <a:rPr lang="en-MY" sz="2000" b="1" spc="-10" dirty="0" smtClean="0">
                <a:latin typeface="Perpetua" panose="02020502060401020303" pitchFamily="18" charset="0"/>
                <a:cs typeface="Calibri"/>
              </a:rPr>
              <a:t>(Workpiece</a:t>
            </a:r>
            <a:r>
              <a:rPr lang="en-MY" sz="2000" spc="-10" dirty="0" smtClean="0">
                <a:latin typeface="Perpetua" panose="02020502060401020303" pitchFamily="18" charset="0"/>
                <a:cs typeface="Calibri"/>
              </a:rPr>
              <a:t> </a:t>
            </a:r>
            <a:r>
              <a:rPr lang="en-MY" sz="2000" b="1" spc="-10" dirty="0" smtClean="0">
                <a:latin typeface="Perpetua" panose="02020502060401020303" pitchFamily="18" charset="0"/>
                <a:cs typeface="Calibri"/>
              </a:rPr>
              <a:t>Hardness, </a:t>
            </a:r>
            <a:r>
              <a:rPr lang="en-MY" sz="2000" b="1" spc="-5" dirty="0" smtClean="0">
                <a:latin typeface="Perpetua" panose="02020502060401020303" pitchFamily="18" charset="0"/>
                <a:cs typeface="Calibri"/>
              </a:rPr>
              <a:t>Strength,</a:t>
            </a:r>
            <a:r>
              <a:rPr lang="en-MY" sz="2000" b="1" dirty="0" smtClean="0">
                <a:latin typeface="Perpetua" panose="02020502060401020303" pitchFamily="18" charset="0"/>
                <a:cs typeface="Calibri"/>
              </a:rPr>
              <a:t> </a:t>
            </a:r>
            <a:r>
              <a:rPr lang="en-MY" sz="2000" b="1" spc="-10" dirty="0" smtClean="0">
                <a:latin typeface="Perpetua" panose="02020502060401020303" pitchFamily="18" charset="0"/>
                <a:cs typeface="Calibri"/>
              </a:rPr>
              <a:t>Etc.)</a:t>
            </a:r>
          </a:p>
          <a:p>
            <a:pPr marL="298450" marR="5080" indent="-285750" algn="just">
              <a:lnSpc>
                <a:spcPct val="150000"/>
              </a:lnSpc>
              <a:spcBef>
                <a:spcPts val="969"/>
              </a:spcBef>
              <a:buFont typeface="Arial" panose="020B0604020202020204" pitchFamily="34" charset="0"/>
              <a:buChar char="•"/>
              <a:tabLst>
                <a:tab pos="240665" algn="l"/>
                <a:tab pos="241300" algn="l"/>
                <a:tab pos="2654935" algn="l"/>
                <a:tab pos="3488690" algn="l"/>
                <a:tab pos="3843654" algn="l"/>
              </a:tabLst>
            </a:pPr>
            <a:r>
              <a:rPr lang="en-MY" sz="2000" b="1" spc="-25" dirty="0" smtClean="0">
                <a:solidFill>
                  <a:srgbClr val="C00000"/>
                </a:solidFill>
                <a:latin typeface="Perpetua" panose="02020502060401020303" pitchFamily="18" charset="0"/>
                <a:cs typeface="Calibri"/>
              </a:rPr>
              <a:t>Metals </a:t>
            </a:r>
            <a:r>
              <a:rPr lang="en-MY" sz="2000" b="1" spc="-5" dirty="0" smtClean="0">
                <a:solidFill>
                  <a:srgbClr val="C00000"/>
                </a:solidFill>
                <a:latin typeface="Perpetua" panose="02020502060401020303" pitchFamily="18" charset="0"/>
                <a:cs typeface="Calibri"/>
              </a:rPr>
              <a:t>&amp; Non – </a:t>
            </a:r>
            <a:r>
              <a:rPr lang="en-MY" sz="2000" b="1" spc="-25" dirty="0" smtClean="0">
                <a:solidFill>
                  <a:srgbClr val="C00000"/>
                </a:solidFill>
                <a:latin typeface="Perpetua" panose="02020502060401020303" pitchFamily="18" charset="0"/>
                <a:cs typeface="Calibri"/>
              </a:rPr>
              <a:t>Metals </a:t>
            </a:r>
            <a:r>
              <a:rPr lang="en-MY" sz="2000" b="1" spc="-5" dirty="0" smtClean="0">
                <a:solidFill>
                  <a:srgbClr val="C00000"/>
                </a:solidFill>
                <a:latin typeface="Perpetua" panose="02020502060401020303" pitchFamily="18" charset="0"/>
                <a:cs typeface="Calibri"/>
              </a:rPr>
              <a:t>: </a:t>
            </a:r>
            <a:r>
              <a:rPr lang="en-MY" sz="2000" b="1" spc="-25" dirty="0" smtClean="0">
                <a:solidFill>
                  <a:srgbClr val="C00000"/>
                </a:solidFill>
                <a:latin typeface="Perpetua" panose="02020502060401020303" pitchFamily="18" charset="0"/>
                <a:cs typeface="Calibri"/>
              </a:rPr>
              <a:t>Stainless </a:t>
            </a:r>
            <a:r>
              <a:rPr lang="en-MY" sz="2000" b="1" spc="-5" dirty="0" smtClean="0">
                <a:solidFill>
                  <a:srgbClr val="C00000"/>
                </a:solidFill>
                <a:latin typeface="Perpetua" panose="02020502060401020303" pitchFamily="18" charset="0"/>
                <a:cs typeface="Calibri"/>
              </a:rPr>
              <a:t>Steel , High Strength  </a:t>
            </a:r>
            <a:r>
              <a:rPr lang="en-MY" sz="2000" b="1" spc="-15" dirty="0" smtClean="0">
                <a:solidFill>
                  <a:srgbClr val="C00000"/>
                </a:solidFill>
                <a:latin typeface="Perpetua" panose="02020502060401020303" pitchFamily="18" charset="0"/>
                <a:cs typeface="Calibri"/>
              </a:rPr>
              <a:t>Temperature	</a:t>
            </a:r>
            <a:r>
              <a:rPr lang="en-MY" sz="2000" b="1" spc="-20" dirty="0" smtClean="0">
                <a:solidFill>
                  <a:srgbClr val="C00000"/>
                </a:solidFill>
                <a:latin typeface="Perpetua" panose="02020502060401020303" pitchFamily="18" charset="0"/>
                <a:cs typeface="Calibri"/>
              </a:rPr>
              <a:t>Resistant</a:t>
            </a:r>
            <a:r>
              <a:rPr lang="en-MY" sz="2000" b="1" spc="-10" dirty="0" smtClean="0">
                <a:solidFill>
                  <a:srgbClr val="C00000"/>
                </a:solidFill>
                <a:latin typeface="Perpetua" panose="02020502060401020303" pitchFamily="18" charset="0"/>
                <a:cs typeface="Calibri"/>
              </a:rPr>
              <a:t>(</a:t>
            </a:r>
            <a:r>
              <a:rPr lang="en-MY" sz="2000" b="1" spc="-10" dirty="0" err="1" smtClean="0">
                <a:solidFill>
                  <a:srgbClr val="C00000"/>
                </a:solidFill>
                <a:latin typeface="Perpetua" panose="02020502060401020303" pitchFamily="18" charset="0"/>
                <a:cs typeface="Calibri"/>
              </a:rPr>
              <a:t>hsrt</a:t>
            </a:r>
            <a:r>
              <a:rPr lang="en-MY" sz="2000" b="1" spc="-10" dirty="0" smtClean="0">
                <a:solidFill>
                  <a:srgbClr val="C00000"/>
                </a:solidFill>
                <a:latin typeface="Perpetua" panose="02020502060401020303" pitchFamily="18" charset="0"/>
                <a:cs typeface="Calibri"/>
              </a:rPr>
              <a:t>)  </a:t>
            </a:r>
            <a:r>
              <a:rPr lang="en-MY" sz="2000" b="1" spc="-5" dirty="0" smtClean="0">
                <a:solidFill>
                  <a:srgbClr val="C00000"/>
                </a:solidFill>
                <a:latin typeface="Perpetua" panose="02020502060401020303" pitchFamily="18" charset="0"/>
                <a:cs typeface="Calibri"/>
              </a:rPr>
              <a:t>Super </a:t>
            </a:r>
            <a:r>
              <a:rPr lang="en-MY" sz="2000" b="1" spc="-20" dirty="0" smtClean="0">
                <a:solidFill>
                  <a:srgbClr val="C00000"/>
                </a:solidFill>
                <a:latin typeface="Perpetua" panose="02020502060401020303" pitchFamily="18" charset="0"/>
                <a:cs typeface="Calibri"/>
              </a:rPr>
              <a:t>Alloys: </a:t>
            </a:r>
            <a:r>
              <a:rPr lang="en-MY" sz="2000" b="1" spc="-10" dirty="0" smtClean="0">
                <a:solidFill>
                  <a:srgbClr val="C00000"/>
                </a:solidFill>
                <a:latin typeface="Perpetua" panose="02020502060401020303" pitchFamily="18" charset="0"/>
                <a:cs typeface="Calibri"/>
              </a:rPr>
              <a:t>Stellite,</a:t>
            </a:r>
            <a:r>
              <a:rPr lang="en-MY" sz="2000" b="1" spc="95" dirty="0" smtClean="0">
                <a:solidFill>
                  <a:srgbClr val="C00000"/>
                </a:solidFill>
                <a:latin typeface="Perpetua" panose="02020502060401020303" pitchFamily="18" charset="0"/>
                <a:cs typeface="Calibri"/>
              </a:rPr>
              <a:t> </a:t>
            </a:r>
            <a:r>
              <a:rPr lang="en-MY" sz="2000" b="1" spc="95" dirty="0" err="1" smtClean="0">
                <a:solidFill>
                  <a:srgbClr val="C00000"/>
                </a:solidFill>
                <a:latin typeface="Perpetua" panose="02020502060401020303" pitchFamily="18" charset="0"/>
                <a:cs typeface="Calibri"/>
              </a:rPr>
              <a:t>Incoloys</a:t>
            </a:r>
            <a:r>
              <a:rPr lang="en-MY" sz="2000" b="1" spc="95" dirty="0" smtClean="0">
                <a:solidFill>
                  <a:srgbClr val="C00000"/>
                </a:solidFill>
                <a:latin typeface="Perpetua" panose="02020502060401020303" pitchFamily="18" charset="0"/>
                <a:cs typeface="Calibri"/>
              </a:rPr>
              <a:t> </a:t>
            </a:r>
            <a:r>
              <a:rPr lang="en-MY" sz="2000" b="1" spc="-15" dirty="0" smtClean="0">
                <a:solidFill>
                  <a:srgbClr val="C00000"/>
                </a:solidFill>
                <a:latin typeface="Perpetua" panose="02020502060401020303" pitchFamily="18" charset="0"/>
                <a:cs typeface="Calibri"/>
              </a:rPr>
              <a:t>Etc.</a:t>
            </a:r>
            <a:endParaRPr lang="en-MY" sz="2000" dirty="0" smtClean="0">
              <a:latin typeface="Perpetua" panose="02020502060401020303" pitchFamily="18" charset="0"/>
              <a:cs typeface="Calibri"/>
            </a:endParaRPr>
          </a:p>
          <a:p>
            <a:pPr marL="298450" marR="5080" indent="-285750" algn="just">
              <a:lnSpc>
                <a:spcPct val="150000"/>
              </a:lnSpc>
              <a:spcBef>
                <a:spcPts val="969"/>
              </a:spcBef>
              <a:buFont typeface="Arial" panose="020B0604020202020204" pitchFamily="34" charset="0"/>
              <a:buChar char="•"/>
              <a:tabLst>
                <a:tab pos="240665" algn="l"/>
                <a:tab pos="241300" algn="l"/>
                <a:tab pos="2654935" algn="l"/>
                <a:tab pos="3488690" algn="l"/>
                <a:tab pos="3843654" algn="l"/>
              </a:tabLst>
            </a:pPr>
            <a:r>
              <a:rPr lang="en-MY" sz="2000" b="1" spc="-15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Tool  </a:t>
            </a:r>
            <a:r>
              <a:rPr lang="en-MY" sz="2000" b="1" spc="-20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Material  </a:t>
            </a:r>
            <a:r>
              <a:rPr lang="en-MY" sz="2000" b="1" spc="-5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Hardness &gt;&gt; </a:t>
            </a:r>
            <a:r>
              <a:rPr lang="en-MY" sz="2000" b="1" spc="-10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Workpiece</a:t>
            </a:r>
            <a:r>
              <a:rPr lang="en-MY" sz="2000" b="1" spc="65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 </a:t>
            </a:r>
            <a:r>
              <a:rPr lang="en-MY" sz="2000" b="1" spc="-5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Hardness</a:t>
            </a:r>
            <a:endParaRPr lang="en-MY" sz="2000" dirty="0" smtClean="0">
              <a:latin typeface="Perpetua" panose="02020502060401020303" pitchFamily="18" charset="0"/>
              <a:cs typeface="Calibri"/>
            </a:endParaRPr>
          </a:p>
          <a:p>
            <a:pPr marL="240665" indent="-227965">
              <a:lnSpc>
                <a:spcPct val="150000"/>
              </a:lnSpc>
              <a:buFont typeface="Wingdings"/>
              <a:buChar char=""/>
              <a:tabLst>
                <a:tab pos="240665" algn="l"/>
                <a:tab pos="241300" algn="l"/>
                <a:tab pos="1550035" algn="l"/>
                <a:tab pos="2378075" algn="l"/>
                <a:tab pos="3689985" algn="l"/>
                <a:tab pos="4836160" algn="l"/>
                <a:tab pos="5278120" algn="l"/>
              </a:tabLst>
            </a:pPr>
            <a:r>
              <a:rPr lang="en-MY" sz="2000" b="1" spc="-15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R</a:t>
            </a:r>
            <a:r>
              <a:rPr lang="en-MY" sz="2000" b="1" spc="-10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e</a:t>
            </a:r>
            <a:r>
              <a:rPr lang="en-MY" sz="2000" b="1" spc="-5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qui</a:t>
            </a:r>
            <a:r>
              <a:rPr lang="en-MY" sz="2000" b="1" spc="-15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r</a:t>
            </a:r>
            <a:r>
              <a:rPr lang="en-MY" sz="2000" b="1" spc="-10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e</a:t>
            </a:r>
            <a:r>
              <a:rPr lang="en-MY" sz="2000" b="1" spc="-5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s</a:t>
            </a:r>
            <a:r>
              <a:rPr lang="en-MY" sz="2000" b="1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	M</a:t>
            </a:r>
            <a:r>
              <a:rPr lang="en-MY" sz="2000" b="1" spc="-5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u</a:t>
            </a:r>
            <a:r>
              <a:rPr lang="en-MY" sz="2000" b="1" spc="-15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c</a:t>
            </a:r>
            <a:r>
              <a:rPr lang="en-MY" sz="2000" b="1" spc="-5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h</a:t>
            </a:r>
            <a:r>
              <a:rPr lang="en-MY" sz="2000" b="1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	</a:t>
            </a:r>
            <a:r>
              <a:rPr lang="en-MY" sz="2000" b="1" spc="-10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S</a:t>
            </a:r>
            <a:r>
              <a:rPr lang="en-MY" sz="2000" b="1" spc="-5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u</a:t>
            </a:r>
            <a:r>
              <a:rPr lang="en-MY" sz="2000" b="1" spc="-10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pe</a:t>
            </a:r>
            <a:r>
              <a:rPr lang="en-MY" sz="2000" b="1" spc="-15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r</a:t>
            </a:r>
            <a:r>
              <a:rPr lang="en-MY" sz="2000" b="1" spc="-5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ior</a:t>
            </a:r>
            <a:r>
              <a:rPr lang="en-MY" sz="2000" b="1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	</a:t>
            </a:r>
            <a:r>
              <a:rPr lang="en-MY" sz="2000" b="1" spc="-5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Q</a:t>
            </a:r>
            <a:r>
              <a:rPr lang="en-MY" sz="2000" b="1" spc="-65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u</a:t>
            </a:r>
            <a:r>
              <a:rPr lang="en-MY" sz="2000" b="1" spc="-15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a</a:t>
            </a:r>
            <a:r>
              <a:rPr lang="en-MY" sz="2000" b="1" spc="-5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li</a:t>
            </a:r>
            <a:r>
              <a:rPr lang="en-MY" sz="2000" b="1" spc="-10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t</a:t>
            </a:r>
            <a:r>
              <a:rPr lang="en-MY" sz="2000" b="1" spc="-5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y</a:t>
            </a:r>
            <a:r>
              <a:rPr lang="en-MY" sz="2000" b="1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	</a:t>
            </a:r>
            <a:r>
              <a:rPr lang="en-MY" sz="2000" b="1" spc="-5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Of</a:t>
            </a:r>
            <a:r>
              <a:rPr lang="en-MY" sz="2000" b="1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	</a:t>
            </a:r>
            <a:r>
              <a:rPr lang="en-MY" sz="2000" b="1" spc="-70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T</a:t>
            </a:r>
            <a:r>
              <a:rPr lang="en-MY" sz="2000" b="1" spc="-5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ool</a:t>
            </a:r>
            <a:r>
              <a:rPr lang="en-MY" sz="2000" dirty="0" smtClean="0">
                <a:solidFill>
                  <a:prstClr val="black"/>
                </a:solidFill>
                <a:latin typeface="Perpetua" panose="02020502060401020303" pitchFamily="18" charset="0"/>
                <a:cs typeface="Arial Black"/>
              </a:rPr>
              <a:t> </a:t>
            </a:r>
            <a:r>
              <a:rPr lang="en-MY" sz="2000" b="1" spc="-20" dirty="0" smtClean="0">
                <a:solidFill>
                  <a:srgbClr val="FF00FF"/>
                </a:solidFill>
                <a:latin typeface="Perpetua" panose="02020502060401020303" pitchFamily="18" charset="0"/>
                <a:cs typeface="Arial Black"/>
              </a:rPr>
              <a:t>Materials</a:t>
            </a:r>
            <a:endParaRPr lang="en-MY" sz="2000" dirty="0" smtClean="0">
              <a:solidFill>
                <a:prstClr val="black"/>
              </a:solidFill>
              <a:latin typeface="Perpetua" panose="02020502060401020303" pitchFamily="18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4464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3632" y="260889"/>
            <a:ext cx="3938587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0000"/>
              </a:lnSpc>
            </a:pPr>
            <a:r>
              <a:rPr lang="en-MY" sz="1600" b="1" u="heavy" spc="-5" dirty="0" smtClean="0">
                <a:solidFill>
                  <a:srgbClr val="000099"/>
                </a:solidFill>
                <a:latin typeface="Perpetua" panose="02020502060401020303" pitchFamily="18" charset="0"/>
                <a:cs typeface="Arial"/>
              </a:rPr>
              <a:t>Product</a:t>
            </a:r>
            <a:r>
              <a:rPr lang="en-MY" sz="1600" b="1" u="heavy" spc="-90" dirty="0" smtClean="0">
                <a:solidFill>
                  <a:srgbClr val="000099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lang="en-MY" sz="1600" b="1" u="heavy" spc="-5" dirty="0" smtClean="0">
                <a:solidFill>
                  <a:srgbClr val="000099"/>
                </a:solidFill>
                <a:latin typeface="Perpetua" panose="02020502060401020303" pitchFamily="18" charset="0"/>
                <a:cs typeface="Arial"/>
              </a:rPr>
              <a:t>Requirements </a:t>
            </a:r>
            <a:endParaRPr lang="en-MY" sz="1600" dirty="0" smtClean="0">
              <a:latin typeface="Perpetua" panose="02020502060401020303" pitchFamily="18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n-MY" sz="1350" dirty="0" smtClean="0">
              <a:latin typeface="Perpetua" panose="02020502060401020303" pitchFamily="18" charset="0"/>
              <a:cs typeface="Times New Roman"/>
            </a:endParaRPr>
          </a:p>
          <a:p>
            <a:pPr marL="1254760" indent="-283845">
              <a:lnSpc>
                <a:spcPct val="100000"/>
              </a:lnSpc>
              <a:buFont typeface="Wingdings"/>
              <a:buChar char=""/>
              <a:tabLst>
                <a:tab pos="1254125" algn="l"/>
                <a:tab pos="1254760" algn="l"/>
              </a:tabLst>
            </a:pPr>
            <a:r>
              <a:rPr lang="en-MY" sz="1600" b="1" spc="-10" dirty="0" smtClean="0">
                <a:latin typeface="Perpetua" panose="02020502060401020303" pitchFamily="18" charset="0"/>
                <a:cs typeface="Arial"/>
              </a:rPr>
              <a:t>Complex</a:t>
            </a:r>
            <a:r>
              <a:rPr lang="en-MY" sz="1600" b="1" spc="-40" dirty="0" smtClean="0">
                <a:latin typeface="Perpetua" panose="02020502060401020303" pitchFamily="18" charset="0"/>
                <a:cs typeface="Arial"/>
              </a:rPr>
              <a:t> </a:t>
            </a:r>
            <a:r>
              <a:rPr lang="en-MY" sz="1600" b="1" spc="-15" dirty="0" smtClean="0">
                <a:latin typeface="Perpetua" panose="02020502060401020303" pitchFamily="18" charset="0"/>
                <a:cs typeface="Arial"/>
              </a:rPr>
              <a:t>Shapes</a:t>
            </a:r>
            <a:endParaRPr lang="en-MY" sz="1600" dirty="0" smtClean="0">
              <a:latin typeface="Perpetua" panose="02020502060401020303" pitchFamily="18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MY" sz="1650" dirty="0" smtClean="0">
              <a:latin typeface="Perpetua" panose="02020502060401020303" pitchFamily="18" charset="0"/>
              <a:cs typeface="Times New Roman"/>
            </a:endParaRPr>
          </a:p>
          <a:p>
            <a:pPr marL="295910" indent="-283210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295910" algn="l"/>
                <a:tab pos="296545" algn="l"/>
              </a:tabLst>
            </a:pPr>
            <a:r>
              <a:rPr lang="en-MY" sz="1600" b="1" spc="-10" dirty="0" smtClean="0">
                <a:solidFill>
                  <a:srgbClr val="C00000"/>
                </a:solidFill>
                <a:latin typeface="Perpetua" panose="02020502060401020303" pitchFamily="18" charset="0"/>
                <a:cs typeface="Arial"/>
              </a:rPr>
              <a:t>Machining </a:t>
            </a:r>
            <a:r>
              <a:rPr lang="en-MY" sz="1600" b="1" spc="-5" dirty="0" smtClean="0">
                <a:solidFill>
                  <a:srgbClr val="C00000"/>
                </a:solidFill>
                <a:latin typeface="Perpetua" panose="02020502060401020303" pitchFamily="18" charset="0"/>
                <a:cs typeface="Arial"/>
              </a:rPr>
              <a:t>In </a:t>
            </a:r>
            <a:r>
              <a:rPr lang="en-MY" sz="1600" b="1" spc="-10" dirty="0" smtClean="0">
                <a:solidFill>
                  <a:srgbClr val="C00000"/>
                </a:solidFill>
                <a:latin typeface="Perpetua" panose="02020502060401020303" pitchFamily="18" charset="0"/>
                <a:cs typeface="Arial"/>
              </a:rPr>
              <a:t>Inaccessible </a:t>
            </a:r>
            <a:r>
              <a:rPr lang="en-MY" sz="1600" b="1" spc="35" dirty="0" smtClean="0">
                <a:solidFill>
                  <a:srgbClr val="C0000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lang="en-MY" sz="1600" b="1" spc="-15" dirty="0" smtClean="0">
                <a:solidFill>
                  <a:srgbClr val="C00000"/>
                </a:solidFill>
                <a:latin typeface="Perpetua" panose="02020502060401020303" pitchFamily="18" charset="0"/>
                <a:cs typeface="Arial"/>
              </a:rPr>
              <a:t>Areas</a:t>
            </a:r>
            <a:endParaRPr lang="en-MY" sz="1600" dirty="0" smtClean="0">
              <a:latin typeface="Perpetua" panose="02020502060401020303" pitchFamily="18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0000"/>
              </a:buClr>
              <a:buFont typeface="Wingdings"/>
              <a:buChar char=""/>
            </a:pPr>
            <a:endParaRPr lang="en-MY" sz="1650" dirty="0" smtClean="0">
              <a:latin typeface="Perpetua" panose="02020502060401020303" pitchFamily="18" charset="0"/>
              <a:cs typeface="Times New Roman"/>
            </a:endParaRPr>
          </a:p>
          <a:p>
            <a:pPr marL="577850" lvl="1" indent="-283210">
              <a:lnSpc>
                <a:spcPct val="100000"/>
              </a:lnSpc>
              <a:buFont typeface="Wingdings"/>
              <a:buChar char=""/>
              <a:tabLst>
                <a:tab pos="577850" algn="l"/>
                <a:tab pos="578485" algn="l"/>
              </a:tabLst>
            </a:pPr>
            <a:r>
              <a:rPr lang="en-MY" sz="1600" b="1" spc="-10" dirty="0" smtClean="0">
                <a:latin typeface="Perpetua" panose="02020502060401020303" pitchFamily="18" charset="0"/>
                <a:cs typeface="Arial"/>
              </a:rPr>
              <a:t>Low </a:t>
            </a:r>
            <a:r>
              <a:rPr lang="en-MY" sz="1600" b="1" spc="-15" dirty="0" smtClean="0">
                <a:latin typeface="Perpetua" panose="02020502060401020303" pitchFamily="18" charset="0"/>
                <a:cs typeface="Arial"/>
              </a:rPr>
              <a:t>Tolerances  </a:t>
            </a:r>
            <a:r>
              <a:rPr lang="en-MY" sz="1600" b="1" spc="-80" dirty="0" smtClean="0">
                <a:latin typeface="Perpetua" panose="02020502060401020303" pitchFamily="18" charset="0"/>
                <a:cs typeface="Arial"/>
              </a:rPr>
              <a:t>(Say, </a:t>
            </a:r>
            <a:r>
              <a:rPr lang="en-MY" sz="1600" b="1" spc="-5" dirty="0" smtClean="0">
                <a:latin typeface="Perpetua" panose="02020502060401020303" pitchFamily="18" charset="0"/>
                <a:cs typeface="Arial"/>
              </a:rPr>
              <a:t>10</a:t>
            </a:r>
            <a:r>
              <a:rPr lang="en-MY" sz="1600" b="1" spc="210" dirty="0" smtClean="0">
                <a:latin typeface="Perpetua" panose="02020502060401020303" pitchFamily="18" charset="0"/>
                <a:cs typeface="Arial"/>
              </a:rPr>
              <a:t> </a:t>
            </a:r>
            <a:r>
              <a:rPr lang="en-MY" sz="1600" b="1" spc="-5" dirty="0" smtClean="0">
                <a:latin typeface="Perpetua" panose="02020502060401020303" pitchFamily="18" charset="0"/>
                <a:cs typeface="Arial"/>
              </a:rPr>
              <a:t>µm)</a:t>
            </a:r>
            <a:endParaRPr lang="en-MY" sz="1600" dirty="0">
              <a:latin typeface="Perpetua" panose="02020502060401020303" pitchFamily="18" charset="0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45603"/>
            <a:ext cx="6096000" cy="25801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0840" indent="-283845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370205" algn="l"/>
                <a:tab pos="370840" algn="l"/>
              </a:tabLst>
            </a:pPr>
            <a:r>
              <a:rPr lang="en-MY" sz="1600" b="1" spc="-5" dirty="0" smtClean="0">
                <a:solidFill>
                  <a:srgbClr val="C00000"/>
                </a:solidFill>
                <a:latin typeface="Perpetua" panose="02020502060401020303" pitchFamily="18" charset="0"/>
                <a:cs typeface="Arial"/>
              </a:rPr>
              <a:t>Better </a:t>
            </a:r>
            <a:r>
              <a:rPr lang="en-MY" sz="1600" b="1" spc="-25" dirty="0" smtClean="0">
                <a:solidFill>
                  <a:srgbClr val="C00000"/>
                </a:solidFill>
                <a:latin typeface="Perpetua" panose="02020502060401020303" pitchFamily="18" charset="0"/>
                <a:cs typeface="Arial"/>
              </a:rPr>
              <a:t>Surface  </a:t>
            </a:r>
            <a:r>
              <a:rPr lang="en-MY" sz="1600" b="1" spc="-5" dirty="0" smtClean="0">
                <a:solidFill>
                  <a:srgbClr val="C00000"/>
                </a:solidFill>
                <a:latin typeface="Perpetua" panose="02020502060401020303" pitchFamily="18" charset="0"/>
                <a:cs typeface="Arial"/>
              </a:rPr>
              <a:t>Integrity (No </a:t>
            </a:r>
            <a:r>
              <a:rPr lang="en-MY" sz="1600" b="1" spc="-25" dirty="0" smtClean="0">
                <a:solidFill>
                  <a:srgbClr val="C00000"/>
                </a:solidFill>
                <a:latin typeface="Perpetua" panose="02020502060401020303" pitchFamily="18" charset="0"/>
                <a:cs typeface="Arial"/>
              </a:rPr>
              <a:t>Surface </a:t>
            </a:r>
            <a:r>
              <a:rPr lang="en-MY" sz="1600" b="1" spc="140" dirty="0" smtClean="0">
                <a:solidFill>
                  <a:srgbClr val="C0000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lang="en-MY" sz="1600" b="1" spc="-5" dirty="0" smtClean="0">
                <a:solidFill>
                  <a:srgbClr val="C00000"/>
                </a:solidFill>
                <a:latin typeface="Perpetua" panose="02020502060401020303" pitchFamily="18" charset="0"/>
                <a:cs typeface="Arial"/>
              </a:rPr>
              <a:t>Defects,</a:t>
            </a:r>
            <a:endParaRPr lang="en-MY" sz="1600" dirty="0" smtClean="0">
              <a:latin typeface="Perpetua" panose="02020502060401020303" pitchFamily="18" charset="0"/>
              <a:cs typeface="Arial"/>
            </a:endParaRPr>
          </a:p>
          <a:p>
            <a:pPr marL="229235" algn="ctr">
              <a:lnSpc>
                <a:spcPct val="100000"/>
              </a:lnSpc>
              <a:spcBef>
                <a:spcPts val="960"/>
              </a:spcBef>
            </a:pPr>
            <a:r>
              <a:rPr lang="en-MY" sz="1600" b="1" spc="-5" dirty="0" smtClean="0">
                <a:solidFill>
                  <a:srgbClr val="C00000"/>
                </a:solidFill>
                <a:latin typeface="Perpetua" panose="02020502060401020303" pitchFamily="18" charset="0"/>
                <a:cs typeface="Arial"/>
              </a:rPr>
              <a:t>Etc.)</a:t>
            </a:r>
            <a:endParaRPr lang="en-MY" sz="1600" dirty="0" smtClean="0">
              <a:latin typeface="Perpetua" panose="02020502060401020303" pitchFamily="18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MY" sz="1650" dirty="0" smtClean="0">
              <a:latin typeface="Perpetua" panose="02020502060401020303" pitchFamily="18" charset="0"/>
              <a:cs typeface="Times New Roman"/>
            </a:endParaRPr>
          </a:p>
          <a:p>
            <a:pPr marL="417830" indent="-283210">
              <a:lnSpc>
                <a:spcPct val="100000"/>
              </a:lnSpc>
              <a:buClr>
                <a:srgbClr val="C00000"/>
              </a:buClr>
              <a:buFont typeface="Wingdings"/>
              <a:buChar char=""/>
              <a:tabLst>
                <a:tab pos="417830" algn="l"/>
                <a:tab pos="418465" algn="l"/>
              </a:tabLst>
            </a:pPr>
            <a:r>
              <a:rPr lang="en-MY" sz="1600" b="1" spc="-5" dirty="0" smtClean="0">
                <a:latin typeface="Perpetua" panose="02020502060401020303" pitchFamily="18" charset="0"/>
                <a:cs typeface="Arial"/>
              </a:rPr>
              <a:t>High </a:t>
            </a:r>
            <a:r>
              <a:rPr lang="en-MY" sz="1600" b="1" spc="-25" dirty="0" smtClean="0">
                <a:latin typeface="Perpetua" panose="02020502060401020303" pitchFamily="18" charset="0"/>
                <a:cs typeface="Arial"/>
              </a:rPr>
              <a:t>Surface  </a:t>
            </a:r>
            <a:r>
              <a:rPr lang="en-MY" sz="1600" b="1" spc="-5" dirty="0" smtClean="0">
                <a:latin typeface="Perpetua" panose="02020502060401020303" pitchFamily="18" charset="0"/>
                <a:cs typeface="Arial"/>
              </a:rPr>
              <a:t>Finish </a:t>
            </a:r>
            <a:r>
              <a:rPr lang="en-MY" sz="1600" b="1" spc="-15" dirty="0" smtClean="0">
                <a:latin typeface="Perpetua" panose="02020502060401020303" pitchFamily="18" charset="0"/>
                <a:cs typeface="Arial"/>
              </a:rPr>
              <a:t>(Nano  </a:t>
            </a:r>
            <a:r>
              <a:rPr lang="en-MY" sz="1600" b="1" spc="-5" dirty="0" smtClean="0">
                <a:latin typeface="Perpetua" panose="02020502060401020303" pitchFamily="18" charset="0"/>
                <a:cs typeface="Arial"/>
              </a:rPr>
              <a:t>Level Ra </a:t>
            </a:r>
            <a:r>
              <a:rPr lang="en-MY" sz="1600" b="1" spc="-40" dirty="0" smtClean="0">
                <a:latin typeface="Perpetua" panose="02020502060401020303" pitchFamily="18" charset="0"/>
                <a:cs typeface="Arial"/>
              </a:rPr>
              <a:t>Value</a:t>
            </a:r>
            <a:r>
              <a:rPr lang="en-MY" sz="1600" b="1" spc="204" dirty="0" smtClean="0">
                <a:latin typeface="Perpetua" panose="02020502060401020303" pitchFamily="18" charset="0"/>
                <a:cs typeface="Arial"/>
              </a:rPr>
              <a:t> </a:t>
            </a:r>
            <a:r>
              <a:rPr lang="en-MY" sz="1600" b="1" spc="-5" dirty="0" smtClean="0">
                <a:latin typeface="Perpetua" panose="02020502060401020303" pitchFamily="18" charset="0"/>
                <a:cs typeface="Arial"/>
              </a:rPr>
              <a:t>=&gt;Nm)</a:t>
            </a:r>
            <a:endParaRPr lang="en-MY" sz="1600" dirty="0" smtClean="0">
              <a:latin typeface="Perpetua" panose="02020502060401020303" pitchFamily="18" charset="0"/>
              <a:cs typeface="Arial"/>
            </a:endParaRPr>
          </a:p>
          <a:p>
            <a:pPr marL="436245" marR="5080" indent="-423545">
              <a:lnSpc>
                <a:spcPct val="150000"/>
              </a:lnSpc>
              <a:spcBef>
                <a:spcPts val="960"/>
              </a:spcBef>
              <a:buClr>
                <a:srgbClr val="C00000"/>
              </a:buClr>
              <a:buFont typeface="Wingdings"/>
              <a:buChar char=""/>
              <a:tabLst>
                <a:tab pos="295910" algn="l"/>
                <a:tab pos="296545" algn="l"/>
              </a:tabLst>
            </a:pPr>
            <a:r>
              <a:rPr lang="en-MY" sz="1600" b="1" spc="-25" dirty="0" smtClean="0">
                <a:solidFill>
                  <a:srgbClr val="FF0000"/>
                </a:solidFill>
                <a:latin typeface="Perpetua" panose="02020502060401020303" pitchFamily="18" charset="0"/>
                <a:cs typeface="Arial"/>
              </a:rPr>
              <a:t>Miniaturization </a:t>
            </a:r>
            <a:r>
              <a:rPr lang="en-MY" sz="1600" b="1" spc="-10" dirty="0" smtClean="0">
                <a:solidFill>
                  <a:srgbClr val="FF0000"/>
                </a:solidFill>
                <a:latin typeface="Perpetua" panose="02020502060401020303" pitchFamily="18" charset="0"/>
                <a:cs typeface="Arial"/>
              </a:rPr>
              <a:t>Of </a:t>
            </a:r>
            <a:r>
              <a:rPr lang="en-MY" sz="1600" b="1" spc="-5" dirty="0" smtClean="0">
                <a:solidFill>
                  <a:srgbClr val="FF0000"/>
                </a:solidFill>
                <a:latin typeface="Perpetua" panose="02020502060401020303" pitchFamily="18" charset="0"/>
                <a:cs typeface="Arial"/>
              </a:rPr>
              <a:t>Products </a:t>
            </a:r>
            <a:r>
              <a:rPr lang="en-MY" sz="1600" b="1" spc="-10" dirty="0" smtClean="0">
                <a:solidFill>
                  <a:srgbClr val="C00000"/>
                </a:solidFill>
                <a:latin typeface="Perpetua" panose="02020502060401020303" pitchFamily="18" charset="0"/>
                <a:cs typeface="Arial"/>
              </a:rPr>
              <a:t>(Examples: </a:t>
            </a:r>
            <a:r>
              <a:rPr lang="en-MY" sz="1600" b="1" spc="-15" dirty="0" smtClean="0">
                <a:solidFill>
                  <a:srgbClr val="C00000"/>
                </a:solidFill>
                <a:latin typeface="Perpetua" panose="02020502060401020303" pitchFamily="18" charset="0"/>
                <a:cs typeface="Arial"/>
              </a:rPr>
              <a:t>Landline  </a:t>
            </a:r>
            <a:r>
              <a:rPr lang="en-MY" sz="1600" b="1" spc="-5" dirty="0" smtClean="0">
                <a:solidFill>
                  <a:srgbClr val="C00000"/>
                </a:solidFill>
                <a:latin typeface="Perpetua" panose="02020502060401020303" pitchFamily="18" charset="0"/>
                <a:cs typeface="Arial"/>
              </a:rPr>
              <a:t>Phone &amp; Mobile, </a:t>
            </a:r>
            <a:r>
              <a:rPr lang="en-MY" sz="1600" b="1" spc="-10" dirty="0" smtClean="0">
                <a:solidFill>
                  <a:srgbClr val="C00000"/>
                </a:solidFill>
                <a:latin typeface="Perpetua" panose="02020502060401020303" pitchFamily="18" charset="0"/>
                <a:cs typeface="Arial"/>
              </a:rPr>
              <a:t>Old </a:t>
            </a:r>
            <a:r>
              <a:rPr lang="en-MY" sz="1600" b="1" spc="-5" dirty="0" smtClean="0">
                <a:solidFill>
                  <a:srgbClr val="C00000"/>
                </a:solidFill>
                <a:latin typeface="Perpetua" panose="02020502060401020303" pitchFamily="18" charset="0"/>
                <a:cs typeface="Arial"/>
              </a:rPr>
              <a:t>Computers &amp; </a:t>
            </a:r>
            <a:r>
              <a:rPr lang="en-MY" sz="1600" b="1" spc="-25" dirty="0" smtClean="0">
                <a:solidFill>
                  <a:srgbClr val="C00000"/>
                </a:solidFill>
                <a:latin typeface="Perpetua" panose="02020502060401020303" pitchFamily="18" charset="0"/>
                <a:cs typeface="Arial"/>
              </a:rPr>
              <a:t>Lap </a:t>
            </a:r>
            <a:r>
              <a:rPr lang="en-MY" sz="1600" b="1" spc="-65" dirty="0" smtClean="0">
                <a:solidFill>
                  <a:srgbClr val="C00000"/>
                </a:solidFill>
                <a:latin typeface="Perpetua" panose="02020502060401020303" pitchFamily="18" charset="0"/>
                <a:cs typeface="Arial"/>
              </a:rPr>
              <a:t>Top,</a:t>
            </a:r>
            <a:r>
              <a:rPr lang="en-MY" sz="1600" b="1" spc="95" dirty="0" smtClean="0">
                <a:solidFill>
                  <a:srgbClr val="C0000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lang="en-MY" sz="1600" b="1" spc="-5" dirty="0" smtClean="0">
                <a:solidFill>
                  <a:srgbClr val="C00000"/>
                </a:solidFill>
                <a:latin typeface="Perpetua" panose="02020502060401020303" pitchFamily="18" charset="0"/>
                <a:cs typeface="Arial"/>
              </a:rPr>
              <a:t>Etc.)</a:t>
            </a:r>
            <a:endParaRPr lang="en-MY" sz="1600" dirty="0" smtClean="0">
              <a:latin typeface="Perpetua" panose="02020502060401020303" pitchFamily="18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C00000"/>
              </a:buClr>
              <a:buFont typeface="Wingdings"/>
              <a:buChar char=""/>
            </a:pPr>
            <a:endParaRPr lang="en-MY" sz="1650" dirty="0" smtClean="0">
              <a:latin typeface="Perpetua" panose="02020502060401020303" pitchFamily="18" charset="0"/>
              <a:cs typeface="Times New Roman"/>
            </a:endParaRPr>
          </a:p>
          <a:p>
            <a:pPr marL="2656840" lvl="1" indent="-283845">
              <a:lnSpc>
                <a:spcPct val="100000"/>
              </a:lnSpc>
              <a:buFont typeface="Wingdings"/>
              <a:buChar char=""/>
              <a:tabLst>
                <a:tab pos="2656205" algn="l"/>
                <a:tab pos="2656840" algn="l"/>
              </a:tabLst>
            </a:pPr>
            <a:r>
              <a:rPr lang="en-MY" sz="1600" b="1" spc="-5" dirty="0" smtClean="0">
                <a:latin typeface="Perpetua" panose="02020502060401020303" pitchFamily="18" charset="0"/>
                <a:cs typeface="Arial"/>
              </a:rPr>
              <a:t>High</a:t>
            </a:r>
            <a:r>
              <a:rPr lang="en-MY" sz="1600" b="1" spc="-75" dirty="0" smtClean="0">
                <a:latin typeface="Perpetua" panose="02020502060401020303" pitchFamily="18" charset="0"/>
                <a:cs typeface="Arial"/>
              </a:rPr>
              <a:t> </a:t>
            </a:r>
            <a:r>
              <a:rPr lang="en-MY" sz="1600" b="1" spc="-5" dirty="0" err="1" smtClean="0">
                <a:latin typeface="Perpetua" panose="02020502060401020303" pitchFamily="18" charset="0"/>
                <a:cs typeface="Arial"/>
              </a:rPr>
              <a:t>Mrr</a:t>
            </a:r>
            <a:endParaRPr lang="en-MY" sz="1600" dirty="0">
              <a:latin typeface="Perpetua" panose="02020502060401020303" pitchFamily="18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42" y="14514"/>
            <a:ext cx="2700769" cy="2677656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MY" sz="2800" b="1" dirty="0" smtClean="0">
                <a:solidFill>
                  <a:srgbClr val="7030A0"/>
                </a:solidFill>
                <a:latin typeface="Perpetua" panose="02020502060401020303" pitchFamily="18" charset="0"/>
              </a:rPr>
              <a:t>Need Of Advanced Manufacturing/Machining Processes</a:t>
            </a:r>
          </a:p>
          <a:p>
            <a:pPr algn="ctr"/>
            <a:r>
              <a:rPr lang="en-MY" sz="2800" b="1" dirty="0" smtClean="0">
                <a:solidFill>
                  <a:srgbClr val="7030A0"/>
                </a:solidFill>
                <a:latin typeface="Perpetua" panose="02020502060401020303" pitchFamily="18" charset="0"/>
              </a:rPr>
              <a:t>??</a:t>
            </a:r>
            <a:endParaRPr lang="en-MY" sz="2800" b="1" dirty="0">
              <a:solidFill>
                <a:srgbClr val="7030A0"/>
              </a:solidFill>
              <a:latin typeface="Perpetua" panose="02020502060401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8712" y="1052736"/>
            <a:ext cx="595198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en-MY" b="1" spc="-5" dirty="0" smtClean="0">
                <a:latin typeface="Perpetua" panose="02020502060401020303" pitchFamily="18" charset="0"/>
                <a:cs typeface="Calibri"/>
              </a:rPr>
              <a:t>High Production </a:t>
            </a:r>
            <a:r>
              <a:rPr lang="en-MY" b="1" spc="-35" dirty="0" smtClean="0">
                <a:latin typeface="Perpetua" panose="02020502060401020303" pitchFamily="18" charset="0"/>
                <a:cs typeface="Calibri"/>
              </a:rPr>
              <a:t>Rate </a:t>
            </a:r>
            <a:r>
              <a:rPr lang="en-MY" b="1" spc="-5" dirty="0" smtClean="0">
                <a:latin typeface="Perpetua" panose="02020502060401020303" pitchFamily="18" charset="0"/>
                <a:cs typeface="Calibri"/>
              </a:rPr>
              <a:t>While </a:t>
            </a:r>
            <a:r>
              <a:rPr lang="en-MY" b="1" spc="-10" dirty="0" smtClean="0">
                <a:latin typeface="Perpetua" panose="02020502060401020303" pitchFamily="18" charset="0"/>
                <a:cs typeface="Calibri"/>
              </a:rPr>
              <a:t>Processing </a:t>
            </a:r>
            <a:r>
              <a:rPr lang="en-MY" b="1" spc="-20" dirty="0" smtClean="0">
                <a:latin typeface="Perpetua" panose="02020502060401020303" pitchFamily="18" charset="0"/>
                <a:cs typeface="Calibri"/>
              </a:rPr>
              <a:t>Difficult –To-  </a:t>
            </a:r>
            <a:r>
              <a:rPr lang="en-MY" b="1" spc="-10" dirty="0" smtClean="0">
                <a:latin typeface="Perpetua" panose="02020502060401020303" pitchFamily="18" charset="0"/>
                <a:cs typeface="Calibri"/>
              </a:rPr>
              <a:t>Machine</a:t>
            </a:r>
            <a:r>
              <a:rPr lang="en-MY" b="1" spc="310" dirty="0" smtClean="0">
                <a:latin typeface="Perpetua" panose="02020502060401020303" pitchFamily="18" charset="0"/>
                <a:cs typeface="Calibri"/>
              </a:rPr>
              <a:t> </a:t>
            </a:r>
            <a:r>
              <a:rPr lang="en-MY" b="1" spc="-20" dirty="0" smtClean="0">
                <a:latin typeface="Perpetua" panose="02020502060401020303" pitchFamily="18" charset="0"/>
                <a:cs typeface="Calibri"/>
              </a:rPr>
              <a:t>Materials</a:t>
            </a:r>
            <a:endParaRPr lang="en-MY" dirty="0" smtClean="0">
              <a:latin typeface="Perpetua" panose="02020502060401020303" pitchFamily="18" charset="0"/>
              <a:cs typeface="Calibri"/>
            </a:endParaRPr>
          </a:p>
          <a:p>
            <a:pPr marL="702945" marR="694055" indent="816610">
              <a:lnSpc>
                <a:spcPct val="150000"/>
              </a:lnSpc>
            </a:pPr>
            <a:r>
              <a:rPr lang="en-MY" b="1" spc="-25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Low </a:t>
            </a:r>
            <a:r>
              <a:rPr lang="en-MY" b="1" spc="-15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Cost </a:t>
            </a:r>
            <a:r>
              <a:rPr lang="en-MY" b="1" spc="-5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Of Production  </a:t>
            </a:r>
            <a:r>
              <a:rPr lang="en-MY" b="1" spc="-10" dirty="0" smtClean="0">
                <a:latin typeface="Perpetua" panose="02020502060401020303" pitchFamily="18" charset="0"/>
                <a:cs typeface="Calibri"/>
              </a:rPr>
              <a:t>Precision  </a:t>
            </a:r>
            <a:r>
              <a:rPr lang="en-MY" b="1" spc="-5" dirty="0" smtClean="0">
                <a:latin typeface="Perpetua" panose="02020502060401020303" pitchFamily="18" charset="0"/>
                <a:cs typeface="Calibri"/>
              </a:rPr>
              <a:t>And </a:t>
            </a:r>
            <a:r>
              <a:rPr lang="en-MY" b="1" spc="-15" dirty="0" smtClean="0">
                <a:latin typeface="Perpetua" panose="02020502060401020303" pitchFamily="18" charset="0"/>
                <a:cs typeface="Calibri"/>
              </a:rPr>
              <a:t>Ultra precision </a:t>
            </a:r>
            <a:r>
              <a:rPr lang="en-MY" b="1" spc="40" dirty="0" smtClean="0">
                <a:latin typeface="Perpetua" panose="02020502060401020303" pitchFamily="18" charset="0"/>
                <a:cs typeface="Calibri"/>
              </a:rPr>
              <a:t> </a:t>
            </a:r>
            <a:r>
              <a:rPr lang="en-MY" b="1" spc="-10" dirty="0" smtClean="0">
                <a:latin typeface="Perpetua" panose="02020502060401020303" pitchFamily="18" charset="0"/>
                <a:cs typeface="Calibri"/>
              </a:rPr>
              <a:t>Machining</a:t>
            </a:r>
            <a:r>
              <a:rPr lang="en-MY" dirty="0" smtClean="0">
                <a:latin typeface="Perpetua" panose="02020502060401020303" pitchFamily="18" charset="0"/>
                <a:cs typeface="Calibri"/>
              </a:rPr>
              <a:t> </a:t>
            </a:r>
            <a:r>
              <a:rPr lang="en-MY" b="1" spc="-5" dirty="0" smtClean="0">
                <a:latin typeface="Perpetua" panose="02020502060401020303" pitchFamily="18" charset="0"/>
                <a:cs typeface="Calibri"/>
              </a:rPr>
              <a:t>(Nano-meter</a:t>
            </a:r>
            <a:r>
              <a:rPr lang="en-MY" b="1" spc="295" dirty="0" smtClean="0">
                <a:latin typeface="Perpetua" panose="02020502060401020303" pitchFamily="18" charset="0"/>
                <a:cs typeface="Calibri"/>
              </a:rPr>
              <a:t> </a:t>
            </a:r>
            <a:r>
              <a:rPr lang="en-MY" b="1" spc="-10" dirty="0" smtClean="0">
                <a:latin typeface="Perpetua" panose="02020502060401020303" pitchFamily="18" charset="0"/>
                <a:cs typeface="Calibri"/>
              </a:rPr>
              <a:t>Machining)</a:t>
            </a:r>
            <a:endParaRPr lang="en-MY" dirty="0">
              <a:latin typeface="Perpetua" panose="02020502060401020303" pitchFamily="18" charset="0"/>
              <a:cs typeface="Calibri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358716" y="2951212"/>
            <a:ext cx="0" cy="742950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264696" y="37505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38070" marR="5080" indent="-2326005">
              <a:lnSpc>
                <a:spcPct val="100000"/>
              </a:lnSpc>
            </a:pPr>
            <a:r>
              <a:rPr lang="en-MY" b="1" spc="-10" dirty="0" smtClean="0">
                <a:latin typeface="Perpetua" panose="02020502060401020303" pitchFamily="18" charset="0"/>
                <a:cs typeface="Calibri"/>
              </a:rPr>
              <a:t>Requires </a:t>
            </a:r>
            <a:r>
              <a:rPr lang="en-MY" b="1" spc="-20" dirty="0" smtClean="0">
                <a:latin typeface="Perpetua" panose="02020502060401020303" pitchFamily="18" charset="0"/>
                <a:cs typeface="Calibri"/>
              </a:rPr>
              <a:t>Material Removal </a:t>
            </a:r>
            <a:r>
              <a:rPr lang="en-MY" b="1" spc="-10" dirty="0" smtClean="0">
                <a:latin typeface="Perpetua" panose="02020502060401020303" pitchFamily="18" charset="0"/>
                <a:cs typeface="Calibri"/>
              </a:rPr>
              <a:t>In </a:t>
            </a:r>
            <a:r>
              <a:rPr lang="en-MY" b="1" spc="-5" dirty="0" smtClean="0">
                <a:latin typeface="Perpetua" panose="02020502060401020303" pitchFamily="18" charset="0"/>
                <a:cs typeface="Calibri"/>
              </a:rPr>
              <a:t>The </a:t>
            </a:r>
            <a:r>
              <a:rPr lang="en-MY" b="1" spc="-10" dirty="0" smtClean="0">
                <a:latin typeface="Perpetua" panose="02020502060401020303" pitchFamily="18" charset="0"/>
                <a:cs typeface="Calibri"/>
              </a:rPr>
              <a:t>Form </a:t>
            </a:r>
            <a:r>
              <a:rPr lang="en-MY" b="1" spc="-5" dirty="0" smtClean="0">
                <a:latin typeface="Perpetua" panose="02020502060401020303" pitchFamily="18" charset="0"/>
                <a:cs typeface="Calibri"/>
              </a:rPr>
              <a:t>Of </a:t>
            </a:r>
            <a:r>
              <a:rPr lang="en-MY" b="1" spc="-40" dirty="0" smtClean="0">
                <a:latin typeface="Perpetua" panose="02020502060401020303" pitchFamily="18" charset="0"/>
                <a:cs typeface="Calibri"/>
              </a:rPr>
              <a:t>Atoms </a:t>
            </a:r>
            <a:r>
              <a:rPr lang="en-MY" b="1" spc="-5" dirty="0" smtClean="0">
                <a:latin typeface="Perpetua" panose="02020502060401020303" pitchFamily="18" charset="0"/>
                <a:cs typeface="Calibri"/>
              </a:rPr>
              <a:t>And / Or  </a:t>
            </a:r>
            <a:r>
              <a:rPr lang="en-MY" b="1" spc="-10" dirty="0" smtClean="0">
                <a:latin typeface="Perpetua" panose="02020502060401020303" pitchFamily="18" charset="0"/>
                <a:cs typeface="Calibri"/>
              </a:rPr>
              <a:t>Molecules</a:t>
            </a:r>
            <a:endParaRPr lang="en-MY" dirty="0">
              <a:latin typeface="Perpetua" panose="02020502060401020303" pitchFamily="18" charset="0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04112" y="52812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MY" b="1" spc="-25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ADVANCED </a:t>
            </a:r>
            <a:r>
              <a:rPr lang="en-MY" b="1" spc="-5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MACHINING</a:t>
            </a:r>
            <a:r>
              <a:rPr lang="en-MY" b="1" spc="-80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 </a:t>
            </a:r>
            <a:r>
              <a:rPr lang="en-MY" b="1" spc="-10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PROCESSES</a:t>
            </a:r>
            <a:r>
              <a:rPr lang="en-MY" dirty="0" smtClean="0">
                <a:latin typeface="Perpetua" panose="02020502060401020303" pitchFamily="18" charset="0"/>
                <a:cs typeface="Calibri"/>
              </a:rPr>
              <a:t> </a:t>
            </a:r>
            <a:r>
              <a:rPr lang="en-MY" b="1" spc="-10" dirty="0" smtClean="0">
                <a:solidFill>
                  <a:srgbClr val="000099"/>
                </a:solidFill>
                <a:latin typeface="Perpetua" panose="02020502060401020303" pitchFamily="18" charset="0"/>
                <a:cs typeface="Calibri"/>
              </a:rPr>
              <a:t>(Amps)</a:t>
            </a:r>
            <a:endParaRPr lang="en-MY" dirty="0">
              <a:latin typeface="Perpetua" panose="02020502060401020303" pitchFamily="18" charset="0"/>
              <a:cs typeface="Calibri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458858" y="4509120"/>
            <a:ext cx="0" cy="742950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7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2133600" y="76200"/>
            <a:ext cx="7772400" cy="768800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algn="ctr">
              <a:spcBef>
                <a:spcPts val="235"/>
              </a:spcBef>
            </a:pPr>
            <a:r>
              <a:rPr sz="2400" b="1" spc="-5" dirty="0">
                <a:solidFill>
                  <a:srgbClr val="A40020"/>
                </a:solidFill>
                <a:latin typeface="Perpetua" panose="02020502060401020303" pitchFamily="18" charset="0"/>
                <a:cs typeface="Arial"/>
              </a:rPr>
              <a:t>Behaviour and Manufacturing Properties</a:t>
            </a:r>
            <a:r>
              <a:rPr sz="2400" b="1" spc="25" dirty="0">
                <a:solidFill>
                  <a:srgbClr val="A4002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400" b="1" dirty="0">
                <a:solidFill>
                  <a:srgbClr val="A40020"/>
                </a:solidFill>
                <a:latin typeface="Perpetua" panose="02020502060401020303" pitchFamily="18" charset="0"/>
                <a:cs typeface="Arial"/>
              </a:rPr>
              <a:t>of</a:t>
            </a:r>
            <a:endParaRPr sz="2400">
              <a:latin typeface="Perpetua" panose="02020502060401020303" pitchFamily="18" charset="0"/>
              <a:cs typeface="Arial"/>
            </a:endParaRPr>
          </a:p>
          <a:p>
            <a:pPr marL="635" algn="ctr"/>
            <a:r>
              <a:rPr sz="2400" b="1" spc="-5" dirty="0">
                <a:solidFill>
                  <a:srgbClr val="A40020"/>
                </a:solidFill>
                <a:latin typeface="Perpetua" panose="02020502060401020303" pitchFamily="18" charset="0"/>
                <a:cs typeface="Arial"/>
              </a:rPr>
              <a:t>Engineering</a:t>
            </a:r>
            <a:r>
              <a:rPr sz="2400" b="1" spc="-70" dirty="0">
                <a:solidFill>
                  <a:srgbClr val="A4002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z="2400" b="1" dirty="0">
                <a:solidFill>
                  <a:srgbClr val="A40020"/>
                </a:solidFill>
                <a:latin typeface="Perpetua" panose="02020502060401020303" pitchFamily="18" charset="0"/>
                <a:cs typeface="Arial"/>
              </a:rPr>
              <a:t>Materials</a:t>
            </a:r>
            <a:endParaRPr sz="2400">
              <a:latin typeface="Perpetua" panose="02020502060401020303" pitchFamily="18" charset="0"/>
              <a:cs typeface="Arial"/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1371600" y="1524064"/>
            <a:ext cx="1828800" cy="1027333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228600" marR="221615" algn="ctr">
              <a:lnSpc>
                <a:spcPct val="90100"/>
              </a:lnSpc>
              <a:spcBef>
                <a:spcPts val="235"/>
              </a:spcBef>
            </a:pPr>
            <a:r>
              <a:rPr sz="2400" b="1" spc="-5" dirty="0">
                <a:solidFill>
                  <a:srgbClr val="FF0000"/>
                </a:solidFill>
                <a:latin typeface="Perpetua" panose="02020502060401020303" pitchFamily="18" charset="0"/>
                <a:cs typeface="Arial"/>
              </a:rPr>
              <a:t>Structure  of     Material</a:t>
            </a:r>
            <a:endParaRPr sz="2400" dirty="0">
              <a:solidFill>
                <a:srgbClr val="FF0000"/>
              </a:solidFill>
              <a:latin typeface="Perpetua" panose="02020502060401020303" pitchFamily="18" charset="0"/>
              <a:cs typeface="Arial"/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3657600" y="1524064"/>
            <a:ext cx="2362200" cy="1027333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241300" marR="233679" algn="ctr">
              <a:lnSpc>
                <a:spcPct val="90100"/>
              </a:lnSpc>
              <a:spcBef>
                <a:spcPts val="235"/>
              </a:spcBef>
            </a:pPr>
            <a:r>
              <a:rPr sz="2400" b="1" spc="-5" dirty="0">
                <a:solidFill>
                  <a:srgbClr val="CC6600"/>
                </a:solidFill>
                <a:latin typeface="Perpetua" panose="02020502060401020303" pitchFamily="18" charset="0"/>
                <a:cs typeface="Arial"/>
              </a:rPr>
              <a:t>Physical </a:t>
            </a:r>
            <a:r>
              <a:rPr sz="2400" b="1" dirty="0">
                <a:solidFill>
                  <a:srgbClr val="CC6600"/>
                </a:solidFill>
                <a:latin typeface="Perpetua" panose="02020502060401020303" pitchFamily="18" charset="0"/>
                <a:cs typeface="Arial"/>
              </a:rPr>
              <a:t>and  </a:t>
            </a:r>
            <a:r>
              <a:rPr sz="2400" b="1" spc="-5" dirty="0">
                <a:solidFill>
                  <a:srgbClr val="CC6600"/>
                </a:solidFill>
                <a:latin typeface="Perpetua" panose="02020502060401020303" pitchFamily="18" charset="0"/>
                <a:cs typeface="Arial"/>
              </a:rPr>
              <a:t>Chemical  Properties</a:t>
            </a:r>
            <a:endParaRPr sz="2400" dirty="0">
              <a:latin typeface="Perpetua" panose="02020502060401020303" pitchFamily="18" charset="0"/>
              <a:cs typeface="Arial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6327776" y="1554226"/>
            <a:ext cx="2130425" cy="765175"/>
          </a:xfrm>
          <a:custGeom>
            <a:avLst/>
            <a:gdLst/>
            <a:ahLst/>
            <a:cxnLst/>
            <a:rect l="l" t="t" r="r" b="b"/>
            <a:pathLst>
              <a:path w="2130425" h="765175">
                <a:moveTo>
                  <a:pt x="0" y="765175"/>
                </a:moveTo>
                <a:lnTo>
                  <a:pt x="2130425" y="765175"/>
                </a:lnTo>
                <a:lnTo>
                  <a:pt x="2130425" y="0"/>
                </a:lnTo>
                <a:lnTo>
                  <a:pt x="0" y="0"/>
                </a:lnTo>
                <a:lnTo>
                  <a:pt x="0" y="765175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erpetua" panose="02020502060401020303" pitchFamily="18" charset="0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6558789" y="1597660"/>
            <a:ext cx="1668145" cy="675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" marR="5080" indent="-68580">
              <a:lnSpc>
                <a:spcPts val="2590"/>
              </a:lnSpc>
            </a:pPr>
            <a:r>
              <a:rPr sz="2400" b="1" spc="-5" dirty="0">
                <a:solidFill>
                  <a:schemeClr val="accent3">
                    <a:lumMod val="50000"/>
                  </a:schemeClr>
                </a:solidFill>
                <a:latin typeface="Perpetua" panose="02020502060401020303" pitchFamily="18" charset="0"/>
                <a:cs typeface="Arial"/>
              </a:rPr>
              <a:t>Mecha</a:t>
            </a:r>
            <a:r>
              <a:rPr sz="2400" b="1" spc="-15" dirty="0">
                <a:solidFill>
                  <a:schemeClr val="accent3">
                    <a:lumMod val="50000"/>
                  </a:schemeClr>
                </a:solidFill>
                <a:latin typeface="Perpetua" panose="02020502060401020303" pitchFamily="18" charset="0"/>
                <a:cs typeface="Arial"/>
              </a:rPr>
              <a:t>n</a:t>
            </a:r>
            <a:r>
              <a:rPr sz="2400" b="1" spc="-5" dirty="0">
                <a:solidFill>
                  <a:schemeClr val="accent3">
                    <a:lumMod val="50000"/>
                  </a:schemeClr>
                </a:solidFill>
                <a:latin typeface="Perpetua" panose="02020502060401020303" pitchFamily="18" charset="0"/>
                <a:cs typeface="Arial"/>
              </a:rPr>
              <a:t>ical  Properties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Perpetua" panose="02020502060401020303" pitchFamily="18" charset="0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8810625" y="1554162"/>
            <a:ext cx="1993900" cy="702756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805" marR="81915" indent="274320">
              <a:lnSpc>
                <a:spcPts val="2590"/>
              </a:lnSpc>
              <a:spcBef>
                <a:spcPts val="280"/>
              </a:spcBef>
            </a:pPr>
            <a:r>
              <a:rPr sz="2400" b="1" spc="-5" dirty="0">
                <a:solidFill>
                  <a:srgbClr val="9900CC"/>
                </a:solidFill>
                <a:latin typeface="Perpetua" panose="02020502060401020303" pitchFamily="18" charset="0"/>
                <a:cs typeface="Arial"/>
              </a:rPr>
              <a:t>Property  </a:t>
            </a:r>
            <a:r>
              <a:rPr sz="2400" b="1" dirty="0">
                <a:solidFill>
                  <a:srgbClr val="9900CC"/>
                </a:solidFill>
                <a:latin typeface="Perpetua" panose="02020502060401020303" pitchFamily="18" charset="0"/>
                <a:cs typeface="Arial"/>
              </a:rPr>
              <a:t>Modification</a:t>
            </a:r>
            <a:endParaRPr sz="2400" dirty="0">
              <a:latin typeface="Perpetua" panose="02020502060401020303" pitchFamily="18" charset="0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1295400" y="2989199"/>
            <a:ext cx="2209800" cy="2211705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311785" marR="516255" indent="-228600">
              <a:lnSpc>
                <a:spcPts val="1839"/>
              </a:lnSpc>
              <a:spcBef>
                <a:spcPts val="260"/>
              </a:spcBef>
              <a:buFont typeface="Wingdings"/>
              <a:buChar char=""/>
              <a:tabLst>
                <a:tab pos="312420" algn="l"/>
              </a:tabLst>
            </a:pPr>
            <a:r>
              <a:rPr dirty="0">
                <a:solidFill>
                  <a:srgbClr val="FF0000"/>
                </a:solidFill>
                <a:latin typeface="Perpetua" panose="02020502060401020303" pitchFamily="18" charset="0"/>
                <a:cs typeface="Arial"/>
              </a:rPr>
              <a:t>Atomic </a:t>
            </a:r>
            <a:r>
              <a:rPr spc="-5" dirty="0">
                <a:solidFill>
                  <a:srgbClr val="FF0000"/>
                </a:solidFill>
                <a:latin typeface="Perpetua" panose="02020502060401020303" pitchFamily="18" charset="0"/>
                <a:cs typeface="Arial"/>
              </a:rPr>
              <a:t>Bond:  Metallic,</a:t>
            </a:r>
            <a:endParaRPr dirty="0">
              <a:solidFill>
                <a:srgbClr val="FF0000"/>
              </a:solidFill>
              <a:latin typeface="Perpetua" panose="02020502060401020303" pitchFamily="18" charset="0"/>
              <a:cs typeface="Arial"/>
            </a:endParaRPr>
          </a:p>
          <a:p>
            <a:pPr marL="311785">
              <a:lnSpc>
                <a:spcPts val="1664"/>
              </a:lnSpc>
            </a:pPr>
            <a:r>
              <a:rPr spc="-5" dirty="0">
                <a:solidFill>
                  <a:srgbClr val="FF0000"/>
                </a:solidFill>
                <a:latin typeface="Perpetua" panose="02020502060401020303" pitchFamily="18" charset="0"/>
                <a:cs typeface="Arial"/>
              </a:rPr>
              <a:t>Ionic,</a:t>
            </a:r>
            <a:r>
              <a:rPr spc="-65" dirty="0">
                <a:solidFill>
                  <a:srgbClr val="FF000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pc="-5" dirty="0">
                <a:solidFill>
                  <a:srgbClr val="FF0000"/>
                </a:solidFill>
                <a:latin typeface="Perpetua" panose="02020502060401020303" pitchFamily="18" charset="0"/>
                <a:cs typeface="Arial"/>
              </a:rPr>
              <a:t>Covalent</a:t>
            </a:r>
            <a:endParaRPr dirty="0">
              <a:solidFill>
                <a:srgbClr val="FF0000"/>
              </a:solidFill>
              <a:latin typeface="Perpetua" panose="02020502060401020303" pitchFamily="18" charset="0"/>
              <a:cs typeface="Arial"/>
            </a:endParaRPr>
          </a:p>
          <a:p>
            <a:pPr marL="311785" indent="-228600">
              <a:lnSpc>
                <a:spcPts val="1835"/>
              </a:lnSpc>
              <a:buFont typeface="Wingdings"/>
              <a:buChar char=""/>
              <a:tabLst>
                <a:tab pos="312420" algn="l"/>
              </a:tabLst>
            </a:pPr>
            <a:r>
              <a:rPr spc="-5" dirty="0">
                <a:solidFill>
                  <a:srgbClr val="FF0000"/>
                </a:solidFill>
                <a:latin typeface="Perpetua" panose="02020502060401020303" pitchFamily="18" charset="0"/>
                <a:cs typeface="Arial"/>
              </a:rPr>
              <a:t>Crystalline</a:t>
            </a:r>
            <a:endParaRPr dirty="0">
              <a:solidFill>
                <a:srgbClr val="FF0000"/>
              </a:solidFill>
              <a:latin typeface="Perpetua" panose="02020502060401020303" pitchFamily="18" charset="0"/>
              <a:cs typeface="Arial"/>
            </a:endParaRPr>
          </a:p>
          <a:p>
            <a:pPr marL="311785" indent="-228600">
              <a:lnSpc>
                <a:spcPts val="1835"/>
              </a:lnSpc>
              <a:buFont typeface="Wingdings"/>
              <a:buChar char=""/>
              <a:tabLst>
                <a:tab pos="312420" algn="l"/>
              </a:tabLst>
            </a:pPr>
            <a:r>
              <a:rPr spc="-5" dirty="0">
                <a:solidFill>
                  <a:srgbClr val="FF0000"/>
                </a:solidFill>
                <a:latin typeface="Perpetua" panose="02020502060401020303" pitchFamily="18" charset="0"/>
                <a:cs typeface="Arial"/>
              </a:rPr>
              <a:t>Amorphous</a:t>
            </a:r>
            <a:endParaRPr dirty="0">
              <a:solidFill>
                <a:srgbClr val="FF0000"/>
              </a:solidFill>
              <a:latin typeface="Perpetua" panose="02020502060401020303" pitchFamily="18" charset="0"/>
              <a:cs typeface="Arial"/>
            </a:endParaRPr>
          </a:p>
          <a:p>
            <a:pPr marL="83185" marR="547370" indent="911225">
              <a:lnSpc>
                <a:spcPts val="1839"/>
              </a:lnSpc>
              <a:spcBef>
                <a:spcPts val="165"/>
              </a:spcBef>
            </a:pPr>
            <a:r>
              <a:rPr spc="-5" dirty="0">
                <a:solidFill>
                  <a:srgbClr val="FF0000"/>
                </a:solidFill>
                <a:latin typeface="Perpetua" panose="02020502060401020303" pitchFamily="18" charset="0"/>
                <a:cs typeface="Arial"/>
              </a:rPr>
              <a:t>or  Non-Crystalline</a:t>
            </a:r>
            <a:endParaRPr dirty="0">
              <a:solidFill>
                <a:srgbClr val="FF0000"/>
              </a:solidFill>
              <a:latin typeface="Perpetua" panose="02020502060401020303" pitchFamily="18" charset="0"/>
              <a:cs typeface="Arial"/>
            </a:endParaRPr>
          </a:p>
          <a:p>
            <a:pPr marL="311785" indent="-228600">
              <a:lnSpc>
                <a:spcPts val="1664"/>
              </a:lnSpc>
              <a:buFont typeface="Wingdings"/>
              <a:buChar char=""/>
              <a:tabLst>
                <a:tab pos="312420" algn="l"/>
              </a:tabLst>
            </a:pPr>
            <a:r>
              <a:rPr spc="-5" dirty="0">
                <a:solidFill>
                  <a:srgbClr val="FF0000"/>
                </a:solidFill>
                <a:latin typeface="Perpetua" panose="02020502060401020303" pitchFamily="18" charset="0"/>
                <a:cs typeface="Arial"/>
              </a:rPr>
              <a:t>Partly</a:t>
            </a:r>
            <a:r>
              <a:rPr spc="-80" dirty="0">
                <a:solidFill>
                  <a:srgbClr val="FF000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pc="-5" dirty="0">
                <a:solidFill>
                  <a:srgbClr val="FF0000"/>
                </a:solidFill>
                <a:latin typeface="Perpetua" panose="02020502060401020303" pitchFamily="18" charset="0"/>
                <a:cs typeface="Arial"/>
              </a:rPr>
              <a:t>Crystalline</a:t>
            </a:r>
            <a:endParaRPr dirty="0">
              <a:solidFill>
                <a:srgbClr val="FF0000"/>
              </a:solidFill>
              <a:latin typeface="Perpetua" panose="02020502060401020303" pitchFamily="18" charset="0"/>
              <a:cs typeface="Arial"/>
            </a:endParaRPr>
          </a:p>
          <a:p>
            <a:pPr marL="311785" indent="-228600">
              <a:lnSpc>
                <a:spcPts val="2000"/>
              </a:lnSpc>
              <a:buFont typeface="Wingdings"/>
              <a:buChar char=""/>
              <a:tabLst>
                <a:tab pos="312420" algn="l"/>
              </a:tabLst>
            </a:pPr>
            <a:r>
              <a:rPr spc="-10" dirty="0">
                <a:solidFill>
                  <a:srgbClr val="FF0000"/>
                </a:solidFill>
                <a:latin typeface="Perpetua" panose="02020502060401020303" pitchFamily="18" charset="0"/>
                <a:cs typeface="Arial"/>
              </a:rPr>
              <a:t>Polymer</a:t>
            </a:r>
            <a:r>
              <a:rPr spc="-35" dirty="0">
                <a:solidFill>
                  <a:srgbClr val="FF000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pc="-5" dirty="0">
                <a:solidFill>
                  <a:srgbClr val="FF0000"/>
                </a:solidFill>
                <a:latin typeface="Perpetua" panose="02020502060401020303" pitchFamily="18" charset="0"/>
                <a:cs typeface="Arial"/>
              </a:rPr>
              <a:t>Chains</a:t>
            </a:r>
            <a:endParaRPr dirty="0">
              <a:solidFill>
                <a:srgbClr val="FF0000"/>
              </a:solidFill>
              <a:latin typeface="Perpetua" panose="02020502060401020303" pitchFamily="18" charset="0"/>
              <a:cs typeface="Arial"/>
            </a:endParaRPr>
          </a:p>
        </p:txBody>
      </p:sp>
      <p:sp>
        <p:nvSpPr>
          <p:cNvPr id="9" name="object 10"/>
          <p:cNvSpPr/>
          <p:nvPr/>
        </p:nvSpPr>
        <p:spPr>
          <a:xfrm>
            <a:off x="2362200" y="1143000"/>
            <a:ext cx="7467600" cy="0"/>
          </a:xfrm>
          <a:custGeom>
            <a:avLst/>
            <a:gdLst/>
            <a:ahLst/>
            <a:cxnLst/>
            <a:rect l="l" t="t" r="r" b="b"/>
            <a:pathLst>
              <a:path w="7467600">
                <a:moveTo>
                  <a:pt x="0" y="0"/>
                </a:moveTo>
                <a:lnTo>
                  <a:pt x="746760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erpetua" panose="02020502060401020303" pitchFamily="18" charset="0"/>
            </a:endParaRPr>
          </a:p>
        </p:txBody>
      </p:sp>
      <p:sp>
        <p:nvSpPr>
          <p:cNvPr id="10" name="object 11"/>
          <p:cNvSpPr/>
          <p:nvPr/>
        </p:nvSpPr>
        <p:spPr>
          <a:xfrm>
            <a:off x="5905500" y="91440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30099" y="152400"/>
                </a:moveTo>
                <a:lnTo>
                  <a:pt x="0" y="152400"/>
                </a:lnTo>
                <a:lnTo>
                  <a:pt x="38100" y="228600"/>
                </a:lnTo>
                <a:lnTo>
                  <a:pt x="69850" y="165100"/>
                </a:lnTo>
                <a:lnTo>
                  <a:pt x="30099" y="165100"/>
                </a:lnTo>
                <a:lnTo>
                  <a:pt x="30099" y="152400"/>
                </a:lnTo>
                <a:close/>
              </a:path>
              <a:path w="76200" h="228600">
                <a:moveTo>
                  <a:pt x="45974" y="0"/>
                </a:moveTo>
                <a:lnTo>
                  <a:pt x="30099" y="0"/>
                </a:lnTo>
                <a:lnTo>
                  <a:pt x="30099" y="165100"/>
                </a:lnTo>
                <a:lnTo>
                  <a:pt x="45974" y="165100"/>
                </a:lnTo>
                <a:lnTo>
                  <a:pt x="45974" y="0"/>
                </a:lnTo>
                <a:close/>
              </a:path>
              <a:path w="76200" h="228600">
                <a:moveTo>
                  <a:pt x="76200" y="152400"/>
                </a:moveTo>
                <a:lnTo>
                  <a:pt x="45974" y="152400"/>
                </a:lnTo>
                <a:lnTo>
                  <a:pt x="45974" y="165100"/>
                </a:lnTo>
                <a:lnTo>
                  <a:pt x="69850" y="165100"/>
                </a:lnTo>
                <a:lnTo>
                  <a:pt x="76200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erpetua" panose="02020502060401020303" pitchFamily="18" charset="0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2324100" y="11430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0162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30162" y="317500"/>
                </a:lnTo>
                <a:lnTo>
                  <a:pt x="30162" y="304800"/>
                </a:lnTo>
                <a:close/>
              </a:path>
              <a:path w="76200" h="381000">
                <a:moveTo>
                  <a:pt x="46037" y="0"/>
                </a:moveTo>
                <a:lnTo>
                  <a:pt x="30162" y="0"/>
                </a:lnTo>
                <a:lnTo>
                  <a:pt x="30162" y="317500"/>
                </a:lnTo>
                <a:lnTo>
                  <a:pt x="46037" y="317500"/>
                </a:lnTo>
                <a:lnTo>
                  <a:pt x="46037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6037" y="304800"/>
                </a:lnTo>
                <a:lnTo>
                  <a:pt x="46037" y="3175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erpetua" panose="02020502060401020303" pitchFamily="18" charset="0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4762500" y="11430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0099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30099" y="317500"/>
                </a:lnTo>
                <a:lnTo>
                  <a:pt x="30099" y="304800"/>
                </a:lnTo>
                <a:close/>
              </a:path>
              <a:path w="76200" h="381000">
                <a:moveTo>
                  <a:pt x="45974" y="0"/>
                </a:moveTo>
                <a:lnTo>
                  <a:pt x="30099" y="0"/>
                </a:lnTo>
                <a:lnTo>
                  <a:pt x="30099" y="317500"/>
                </a:lnTo>
                <a:lnTo>
                  <a:pt x="45974" y="317500"/>
                </a:lnTo>
                <a:lnTo>
                  <a:pt x="45974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5974" y="304800"/>
                </a:lnTo>
                <a:lnTo>
                  <a:pt x="45974" y="3175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erpetua" panose="02020502060401020303" pitchFamily="18" charset="0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7353300" y="11430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0099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30099" y="317500"/>
                </a:lnTo>
                <a:lnTo>
                  <a:pt x="30099" y="304800"/>
                </a:lnTo>
                <a:close/>
              </a:path>
              <a:path w="76200" h="381000">
                <a:moveTo>
                  <a:pt x="45974" y="0"/>
                </a:moveTo>
                <a:lnTo>
                  <a:pt x="30099" y="0"/>
                </a:lnTo>
                <a:lnTo>
                  <a:pt x="30099" y="317500"/>
                </a:lnTo>
                <a:lnTo>
                  <a:pt x="45974" y="317500"/>
                </a:lnTo>
                <a:lnTo>
                  <a:pt x="45974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5974" y="304800"/>
                </a:lnTo>
                <a:lnTo>
                  <a:pt x="45974" y="3175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erpetua" panose="02020502060401020303" pitchFamily="18" charset="0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9791700" y="11430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0099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30099" y="317500"/>
                </a:lnTo>
                <a:lnTo>
                  <a:pt x="30099" y="304800"/>
                </a:lnTo>
                <a:close/>
              </a:path>
              <a:path w="76200" h="381000">
                <a:moveTo>
                  <a:pt x="45974" y="0"/>
                </a:moveTo>
                <a:lnTo>
                  <a:pt x="30099" y="0"/>
                </a:lnTo>
                <a:lnTo>
                  <a:pt x="30099" y="317500"/>
                </a:lnTo>
                <a:lnTo>
                  <a:pt x="45974" y="317500"/>
                </a:lnTo>
                <a:lnTo>
                  <a:pt x="45974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5974" y="304800"/>
                </a:lnTo>
                <a:lnTo>
                  <a:pt x="45974" y="3175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erpetua" panose="02020502060401020303" pitchFamily="18" charset="0"/>
            </a:endParaRPr>
          </a:p>
        </p:txBody>
      </p:sp>
      <p:sp>
        <p:nvSpPr>
          <p:cNvPr id="15" name="object 16"/>
          <p:cNvSpPr txBox="1"/>
          <p:nvPr/>
        </p:nvSpPr>
        <p:spPr>
          <a:xfrm>
            <a:off x="3810000" y="2928938"/>
            <a:ext cx="2209800" cy="3152775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70205" indent="-287020">
              <a:lnSpc>
                <a:spcPts val="1930"/>
              </a:lnSpc>
              <a:buFont typeface="Wingdings"/>
              <a:buChar char=""/>
              <a:tabLst>
                <a:tab pos="370840" algn="l"/>
              </a:tabLst>
            </a:pPr>
            <a:r>
              <a:rPr spc="-5" dirty="0">
                <a:solidFill>
                  <a:srgbClr val="CC6600"/>
                </a:solidFill>
                <a:latin typeface="Perpetua" panose="02020502060401020303" pitchFamily="18" charset="0"/>
                <a:cs typeface="Arial"/>
              </a:rPr>
              <a:t>Melting</a:t>
            </a:r>
            <a:r>
              <a:rPr spc="-70" dirty="0">
                <a:solidFill>
                  <a:srgbClr val="CC660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pc="-5" dirty="0">
                <a:solidFill>
                  <a:srgbClr val="CC6600"/>
                </a:solidFill>
                <a:latin typeface="Perpetua" panose="02020502060401020303" pitchFamily="18" charset="0"/>
                <a:cs typeface="Arial"/>
              </a:rPr>
              <a:t>Point</a:t>
            </a:r>
            <a:endParaRPr>
              <a:latin typeface="Perpetua" panose="02020502060401020303" pitchFamily="18" charset="0"/>
              <a:cs typeface="Arial"/>
            </a:endParaRPr>
          </a:p>
          <a:p>
            <a:pPr marL="370205" indent="-287020">
              <a:lnSpc>
                <a:spcPts val="1835"/>
              </a:lnSpc>
              <a:buFont typeface="Wingdings"/>
              <a:buChar char=""/>
              <a:tabLst>
                <a:tab pos="370840" algn="l"/>
              </a:tabLst>
            </a:pPr>
            <a:r>
              <a:rPr spc="-5" dirty="0">
                <a:solidFill>
                  <a:srgbClr val="CC6600"/>
                </a:solidFill>
                <a:latin typeface="Perpetua" panose="02020502060401020303" pitchFamily="18" charset="0"/>
                <a:cs typeface="Arial"/>
              </a:rPr>
              <a:t>Density</a:t>
            </a:r>
            <a:endParaRPr>
              <a:latin typeface="Perpetua" panose="02020502060401020303" pitchFamily="18" charset="0"/>
              <a:cs typeface="Arial"/>
            </a:endParaRPr>
          </a:p>
          <a:p>
            <a:pPr marL="370205" indent="-287020">
              <a:lnSpc>
                <a:spcPts val="1835"/>
              </a:lnSpc>
              <a:buFont typeface="Wingdings"/>
              <a:buChar char=""/>
              <a:tabLst>
                <a:tab pos="370840" algn="l"/>
              </a:tabLst>
            </a:pPr>
            <a:r>
              <a:rPr spc="-5" dirty="0">
                <a:solidFill>
                  <a:srgbClr val="CC6600"/>
                </a:solidFill>
                <a:latin typeface="Perpetua" panose="02020502060401020303" pitchFamily="18" charset="0"/>
                <a:cs typeface="Arial"/>
              </a:rPr>
              <a:t>Specific</a:t>
            </a:r>
            <a:r>
              <a:rPr spc="-65" dirty="0">
                <a:solidFill>
                  <a:srgbClr val="CC6600"/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pc="-5" dirty="0">
                <a:solidFill>
                  <a:srgbClr val="CC6600"/>
                </a:solidFill>
                <a:latin typeface="Perpetua" panose="02020502060401020303" pitchFamily="18" charset="0"/>
                <a:cs typeface="Arial"/>
              </a:rPr>
              <a:t>Heat</a:t>
            </a:r>
            <a:endParaRPr>
              <a:latin typeface="Perpetua" panose="02020502060401020303" pitchFamily="18" charset="0"/>
              <a:cs typeface="Arial"/>
            </a:endParaRPr>
          </a:p>
          <a:p>
            <a:pPr marL="370205" marR="574040" indent="-287020">
              <a:lnSpc>
                <a:spcPts val="1839"/>
              </a:lnSpc>
              <a:spcBef>
                <a:spcPts val="165"/>
              </a:spcBef>
              <a:buFont typeface="Wingdings"/>
              <a:buChar char=""/>
              <a:tabLst>
                <a:tab pos="370840" algn="l"/>
              </a:tabLst>
            </a:pPr>
            <a:r>
              <a:rPr spc="-5" dirty="0">
                <a:solidFill>
                  <a:srgbClr val="CC6600"/>
                </a:solidFill>
                <a:latin typeface="Perpetua" panose="02020502060401020303" pitchFamily="18" charset="0"/>
                <a:cs typeface="Arial"/>
              </a:rPr>
              <a:t>Thermal  Conductivity</a:t>
            </a:r>
            <a:endParaRPr>
              <a:latin typeface="Perpetua" panose="02020502060401020303" pitchFamily="18" charset="0"/>
              <a:cs typeface="Arial"/>
            </a:endParaRPr>
          </a:p>
          <a:p>
            <a:pPr marL="370205" indent="-287020">
              <a:lnSpc>
                <a:spcPts val="1664"/>
              </a:lnSpc>
              <a:buFont typeface="Wingdings"/>
              <a:buChar char=""/>
              <a:tabLst>
                <a:tab pos="370840" algn="l"/>
              </a:tabLst>
            </a:pPr>
            <a:r>
              <a:rPr spc="-5" dirty="0">
                <a:solidFill>
                  <a:srgbClr val="CC6600"/>
                </a:solidFill>
                <a:latin typeface="Perpetua" panose="02020502060401020303" pitchFamily="18" charset="0"/>
                <a:cs typeface="Arial"/>
              </a:rPr>
              <a:t>Thermal</a:t>
            </a:r>
            <a:endParaRPr>
              <a:latin typeface="Perpetua" panose="02020502060401020303" pitchFamily="18" charset="0"/>
              <a:cs typeface="Arial"/>
            </a:endParaRPr>
          </a:p>
          <a:p>
            <a:pPr marL="370205">
              <a:lnSpc>
                <a:spcPts val="1835"/>
              </a:lnSpc>
            </a:pPr>
            <a:r>
              <a:rPr spc="-5" dirty="0">
                <a:solidFill>
                  <a:srgbClr val="CC6600"/>
                </a:solidFill>
                <a:latin typeface="Perpetua" panose="02020502060401020303" pitchFamily="18" charset="0"/>
                <a:cs typeface="Arial"/>
              </a:rPr>
              <a:t>Expansion</a:t>
            </a:r>
            <a:endParaRPr>
              <a:latin typeface="Perpetua" panose="02020502060401020303" pitchFamily="18" charset="0"/>
              <a:cs typeface="Arial"/>
            </a:endParaRPr>
          </a:p>
          <a:p>
            <a:pPr marL="370205" marR="574040" indent="-287020">
              <a:lnSpc>
                <a:spcPts val="1839"/>
              </a:lnSpc>
              <a:spcBef>
                <a:spcPts val="165"/>
              </a:spcBef>
              <a:buFont typeface="Wingdings"/>
              <a:buChar char=""/>
              <a:tabLst>
                <a:tab pos="370840" algn="l"/>
              </a:tabLst>
            </a:pPr>
            <a:r>
              <a:rPr spc="-5" dirty="0">
                <a:solidFill>
                  <a:srgbClr val="CC6600"/>
                </a:solidFill>
                <a:latin typeface="Perpetua" panose="02020502060401020303" pitchFamily="18" charset="0"/>
                <a:cs typeface="Arial"/>
              </a:rPr>
              <a:t>Electrical  Conductivity</a:t>
            </a:r>
            <a:endParaRPr>
              <a:latin typeface="Perpetua" panose="02020502060401020303" pitchFamily="18" charset="0"/>
              <a:cs typeface="Arial"/>
            </a:endParaRPr>
          </a:p>
          <a:p>
            <a:pPr marL="370205" indent="-287020">
              <a:lnSpc>
                <a:spcPts val="1670"/>
              </a:lnSpc>
              <a:buFont typeface="Wingdings"/>
              <a:buChar char=""/>
              <a:tabLst>
                <a:tab pos="370840" algn="l"/>
              </a:tabLst>
            </a:pPr>
            <a:r>
              <a:rPr spc="-5" dirty="0">
                <a:solidFill>
                  <a:srgbClr val="CC6600"/>
                </a:solidFill>
                <a:latin typeface="Perpetua" panose="02020502060401020303" pitchFamily="18" charset="0"/>
                <a:cs typeface="Arial"/>
              </a:rPr>
              <a:t>Magnetic</a:t>
            </a:r>
            <a:endParaRPr>
              <a:latin typeface="Perpetua" panose="02020502060401020303" pitchFamily="18" charset="0"/>
              <a:cs typeface="Arial"/>
            </a:endParaRPr>
          </a:p>
          <a:p>
            <a:pPr marL="370205">
              <a:lnSpc>
                <a:spcPts val="1835"/>
              </a:lnSpc>
            </a:pPr>
            <a:r>
              <a:rPr spc="-5" dirty="0">
                <a:solidFill>
                  <a:srgbClr val="CC6600"/>
                </a:solidFill>
                <a:latin typeface="Perpetua" panose="02020502060401020303" pitchFamily="18" charset="0"/>
                <a:cs typeface="Arial"/>
              </a:rPr>
              <a:t>Properties</a:t>
            </a:r>
            <a:endParaRPr>
              <a:latin typeface="Perpetua" panose="02020502060401020303" pitchFamily="18" charset="0"/>
              <a:cs typeface="Arial"/>
            </a:endParaRPr>
          </a:p>
          <a:p>
            <a:pPr marL="370205" indent="-287020">
              <a:lnSpc>
                <a:spcPts val="1835"/>
              </a:lnSpc>
              <a:buFont typeface="Wingdings"/>
              <a:buChar char=""/>
              <a:tabLst>
                <a:tab pos="370840" algn="l"/>
              </a:tabLst>
            </a:pPr>
            <a:r>
              <a:rPr spc="-5" dirty="0">
                <a:solidFill>
                  <a:srgbClr val="CC6600"/>
                </a:solidFill>
                <a:latin typeface="Perpetua" panose="02020502060401020303" pitchFamily="18" charset="0"/>
                <a:cs typeface="Arial"/>
              </a:rPr>
              <a:t>Oxidation</a:t>
            </a:r>
            <a:endParaRPr>
              <a:latin typeface="Perpetua" panose="02020502060401020303" pitchFamily="18" charset="0"/>
              <a:cs typeface="Arial"/>
            </a:endParaRPr>
          </a:p>
          <a:p>
            <a:pPr marL="370205" indent="-287020">
              <a:lnSpc>
                <a:spcPts val="2000"/>
              </a:lnSpc>
              <a:buFont typeface="Wingdings"/>
              <a:buChar char=""/>
              <a:tabLst>
                <a:tab pos="370840" algn="l"/>
              </a:tabLst>
            </a:pPr>
            <a:r>
              <a:rPr spc="-5" dirty="0">
                <a:solidFill>
                  <a:srgbClr val="CC6600"/>
                </a:solidFill>
                <a:latin typeface="Perpetua" panose="02020502060401020303" pitchFamily="18" charset="0"/>
                <a:cs typeface="Arial"/>
              </a:rPr>
              <a:t>Corrosion</a:t>
            </a:r>
            <a:endParaRPr>
              <a:latin typeface="Perpetua" panose="02020502060401020303" pitchFamily="18" charset="0"/>
              <a:cs typeface="Arial"/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2324100" y="25908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0162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30162" y="317500"/>
                </a:lnTo>
                <a:lnTo>
                  <a:pt x="30162" y="304800"/>
                </a:lnTo>
                <a:close/>
              </a:path>
              <a:path w="76200" h="381000">
                <a:moveTo>
                  <a:pt x="46037" y="0"/>
                </a:moveTo>
                <a:lnTo>
                  <a:pt x="30162" y="0"/>
                </a:lnTo>
                <a:lnTo>
                  <a:pt x="30162" y="317500"/>
                </a:lnTo>
                <a:lnTo>
                  <a:pt x="46037" y="317500"/>
                </a:lnTo>
                <a:lnTo>
                  <a:pt x="46037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6037" y="304800"/>
                </a:lnTo>
                <a:lnTo>
                  <a:pt x="46037" y="3175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erpetua" panose="02020502060401020303" pitchFamily="18" charset="0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4914900" y="25908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0099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0099" y="241300"/>
                </a:lnTo>
                <a:lnTo>
                  <a:pt x="30099" y="228600"/>
                </a:lnTo>
                <a:close/>
              </a:path>
              <a:path w="76200" h="304800">
                <a:moveTo>
                  <a:pt x="45974" y="0"/>
                </a:moveTo>
                <a:lnTo>
                  <a:pt x="30099" y="0"/>
                </a:lnTo>
                <a:lnTo>
                  <a:pt x="30099" y="241300"/>
                </a:lnTo>
                <a:lnTo>
                  <a:pt x="45974" y="241300"/>
                </a:lnTo>
                <a:lnTo>
                  <a:pt x="45974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5974" y="228600"/>
                </a:lnTo>
                <a:lnTo>
                  <a:pt x="45974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erpetua" panose="02020502060401020303" pitchFamily="18" charset="0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6324600" y="2667000"/>
            <a:ext cx="2209800" cy="3194050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ts val="1770"/>
              </a:lnSpc>
              <a:buFont typeface="Wingdings"/>
              <a:buChar char=""/>
              <a:tabLst>
                <a:tab pos="313055" algn="l"/>
              </a:tabLst>
            </a:pPr>
            <a:r>
              <a:rPr spc="-5" dirty="0">
                <a:solidFill>
                  <a:schemeClr val="accent3">
                    <a:lumMod val="50000"/>
                  </a:schemeClr>
                </a:solidFill>
                <a:latin typeface="Perpetua" panose="02020502060401020303" pitchFamily="18" charset="0"/>
                <a:cs typeface="Arial"/>
              </a:rPr>
              <a:t>Strength</a:t>
            </a:r>
            <a:endParaRPr dirty="0">
              <a:solidFill>
                <a:schemeClr val="accent3">
                  <a:lumMod val="50000"/>
                </a:schemeClr>
              </a:solidFill>
              <a:latin typeface="Perpetua" panose="02020502060401020303" pitchFamily="18" charset="0"/>
              <a:cs typeface="Arial"/>
            </a:endParaRPr>
          </a:p>
          <a:p>
            <a:pPr marL="312420" indent="-228600">
              <a:lnSpc>
                <a:spcPts val="1730"/>
              </a:lnSpc>
              <a:buFont typeface="Wingdings"/>
              <a:buChar char=""/>
              <a:tabLst>
                <a:tab pos="313055" algn="l"/>
              </a:tabLst>
            </a:pPr>
            <a:r>
              <a:rPr spc="-5" dirty="0">
                <a:solidFill>
                  <a:schemeClr val="accent3">
                    <a:lumMod val="50000"/>
                  </a:schemeClr>
                </a:solidFill>
                <a:latin typeface="Perpetua" panose="02020502060401020303" pitchFamily="18" charset="0"/>
                <a:cs typeface="Arial"/>
              </a:rPr>
              <a:t>Ductility</a:t>
            </a:r>
            <a:endParaRPr dirty="0">
              <a:solidFill>
                <a:schemeClr val="accent3">
                  <a:lumMod val="50000"/>
                </a:schemeClr>
              </a:solidFill>
              <a:latin typeface="Perpetua" panose="02020502060401020303" pitchFamily="18" charset="0"/>
              <a:cs typeface="Arial"/>
            </a:endParaRPr>
          </a:p>
          <a:p>
            <a:pPr marL="312420" indent="-228600">
              <a:lnSpc>
                <a:spcPts val="1730"/>
              </a:lnSpc>
              <a:buFont typeface="Wingdings"/>
              <a:buChar char=""/>
              <a:tabLst>
                <a:tab pos="313055" algn="l"/>
              </a:tabLst>
            </a:pPr>
            <a:r>
              <a:rPr spc="-5" dirty="0">
                <a:solidFill>
                  <a:schemeClr val="accent3">
                    <a:lumMod val="50000"/>
                  </a:schemeClr>
                </a:solidFill>
                <a:latin typeface="Perpetua" panose="02020502060401020303" pitchFamily="18" charset="0"/>
                <a:cs typeface="Arial"/>
              </a:rPr>
              <a:t>Elasticity</a:t>
            </a:r>
            <a:endParaRPr dirty="0">
              <a:solidFill>
                <a:schemeClr val="accent3">
                  <a:lumMod val="50000"/>
                </a:schemeClr>
              </a:solidFill>
              <a:latin typeface="Perpetua" panose="02020502060401020303" pitchFamily="18" charset="0"/>
              <a:cs typeface="Arial"/>
            </a:endParaRPr>
          </a:p>
          <a:p>
            <a:pPr marL="312420" indent="-228600">
              <a:lnSpc>
                <a:spcPts val="1730"/>
              </a:lnSpc>
              <a:buFont typeface="Wingdings"/>
              <a:buChar char=""/>
              <a:tabLst>
                <a:tab pos="313055" algn="l"/>
              </a:tabLst>
            </a:pPr>
            <a:r>
              <a:rPr spc="-5" dirty="0">
                <a:solidFill>
                  <a:schemeClr val="accent3">
                    <a:lumMod val="50000"/>
                  </a:schemeClr>
                </a:solidFill>
                <a:latin typeface="Perpetua" panose="02020502060401020303" pitchFamily="18" charset="0"/>
                <a:cs typeface="Arial"/>
              </a:rPr>
              <a:t>Stiffness</a:t>
            </a:r>
            <a:endParaRPr dirty="0">
              <a:solidFill>
                <a:schemeClr val="accent3">
                  <a:lumMod val="50000"/>
                </a:schemeClr>
              </a:solidFill>
              <a:latin typeface="Perpetua" panose="02020502060401020303" pitchFamily="18" charset="0"/>
              <a:cs typeface="Arial"/>
            </a:endParaRPr>
          </a:p>
          <a:p>
            <a:pPr marL="312420" indent="-228600">
              <a:lnSpc>
                <a:spcPts val="1730"/>
              </a:lnSpc>
              <a:buFont typeface="Wingdings"/>
              <a:buChar char=""/>
              <a:tabLst>
                <a:tab pos="313055" algn="l"/>
              </a:tabLst>
            </a:pPr>
            <a:r>
              <a:rPr spc="-5" dirty="0">
                <a:solidFill>
                  <a:schemeClr val="accent3">
                    <a:lumMod val="50000"/>
                  </a:schemeClr>
                </a:solidFill>
                <a:latin typeface="Perpetua" panose="02020502060401020303" pitchFamily="18" charset="0"/>
                <a:cs typeface="Arial"/>
              </a:rPr>
              <a:t>Hardness</a:t>
            </a:r>
            <a:endParaRPr dirty="0">
              <a:solidFill>
                <a:schemeClr val="accent3">
                  <a:lumMod val="50000"/>
                </a:schemeClr>
              </a:solidFill>
              <a:latin typeface="Perpetua" panose="02020502060401020303" pitchFamily="18" charset="0"/>
              <a:cs typeface="Arial"/>
            </a:endParaRPr>
          </a:p>
          <a:p>
            <a:pPr marL="312420" indent="-228600">
              <a:lnSpc>
                <a:spcPts val="1730"/>
              </a:lnSpc>
              <a:buFont typeface="Wingdings"/>
              <a:buChar char=""/>
              <a:tabLst>
                <a:tab pos="313055" algn="l"/>
              </a:tabLst>
            </a:pPr>
            <a:r>
              <a:rPr spc="-25" dirty="0">
                <a:solidFill>
                  <a:schemeClr val="accent3">
                    <a:lumMod val="50000"/>
                  </a:schemeClr>
                </a:solidFill>
                <a:latin typeface="Perpetua" panose="02020502060401020303" pitchFamily="18" charset="0"/>
                <a:cs typeface="Arial"/>
              </a:rPr>
              <a:t>Toughness</a:t>
            </a:r>
            <a:endParaRPr dirty="0">
              <a:solidFill>
                <a:schemeClr val="accent3">
                  <a:lumMod val="50000"/>
                </a:schemeClr>
              </a:solidFill>
              <a:latin typeface="Perpetua" panose="02020502060401020303" pitchFamily="18" charset="0"/>
              <a:cs typeface="Arial"/>
            </a:endParaRPr>
          </a:p>
          <a:p>
            <a:pPr marL="312420" indent="-228600">
              <a:lnSpc>
                <a:spcPts val="1730"/>
              </a:lnSpc>
              <a:buFont typeface="Wingdings"/>
              <a:buChar char=""/>
              <a:tabLst>
                <a:tab pos="313055" algn="l"/>
              </a:tabLst>
            </a:pPr>
            <a:r>
              <a:rPr spc="-5" dirty="0">
                <a:solidFill>
                  <a:schemeClr val="accent3">
                    <a:lumMod val="50000"/>
                  </a:schemeClr>
                </a:solidFill>
                <a:latin typeface="Perpetua" panose="02020502060401020303" pitchFamily="18" charset="0"/>
                <a:cs typeface="Arial"/>
              </a:rPr>
              <a:t>Fatigue</a:t>
            </a:r>
            <a:endParaRPr dirty="0">
              <a:solidFill>
                <a:schemeClr val="accent3">
                  <a:lumMod val="50000"/>
                </a:schemeClr>
              </a:solidFill>
              <a:latin typeface="Perpetua" panose="02020502060401020303" pitchFamily="18" charset="0"/>
              <a:cs typeface="Arial"/>
            </a:endParaRPr>
          </a:p>
          <a:p>
            <a:pPr marL="312420" indent="-228600">
              <a:lnSpc>
                <a:spcPts val="1730"/>
              </a:lnSpc>
              <a:buFont typeface="Wingdings"/>
              <a:buChar char=""/>
              <a:tabLst>
                <a:tab pos="313055" algn="l"/>
              </a:tabLst>
            </a:pPr>
            <a:r>
              <a:rPr spc="-5" dirty="0">
                <a:solidFill>
                  <a:schemeClr val="accent3">
                    <a:lumMod val="50000"/>
                  </a:schemeClr>
                </a:solidFill>
                <a:latin typeface="Perpetua" panose="02020502060401020303" pitchFamily="18" charset="0"/>
                <a:cs typeface="Arial"/>
              </a:rPr>
              <a:t>Creep</a:t>
            </a:r>
            <a:endParaRPr dirty="0">
              <a:solidFill>
                <a:schemeClr val="accent3">
                  <a:lumMod val="50000"/>
                </a:schemeClr>
              </a:solidFill>
              <a:latin typeface="Perpetua" panose="02020502060401020303" pitchFamily="18" charset="0"/>
              <a:cs typeface="Arial"/>
            </a:endParaRPr>
          </a:p>
          <a:p>
            <a:pPr marL="83820" marR="744855">
              <a:lnSpc>
                <a:spcPct val="80000"/>
              </a:lnSpc>
              <a:spcBef>
                <a:spcPts val="215"/>
              </a:spcBef>
              <a:buFont typeface="Wingdings"/>
              <a:buChar char=""/>
              <a:tabLst>
                <a:tab pos="313055" algn="l"/>
              </a:tabLst>
            </a:pPr>
            <a:r>
              <a:rPr spc="-5" dirty="0">
                <a:solidFill>
                  <a:schemeClr val="accent3">
                    <a:lumMod val="50000"/>
                  </a:schemeClr>
                </a:solidFill>
                <a:latin typeface="Perpetua" panose="02020502060401020303" pitchFamily="18" charset="0"/>
                <a:cs typeface="Arial"/>
              </a:rPr>
              <a:t>Resistance  </a:t>
            </a:r>
            <a:r>
              <a:rPr dirty="0">
                <a:solidFill>
                  <a:schemeClr val="accent3">
                    <a:lumMod val="50000"/>
                  </a:schemeClr>
                </a:solidFill>
                <a:latin typeface="Perpetua" panose="02020502060401020303" pitchFamily="18" charset="0"/>
                <a:cs typeface="Arial"/>
              </a:rPr>
              <a:t>to</a:t>
            </a:r>
            <a:r>
              <a:rPr spc="-95" dirty="0">
                <a:solidFill>
                  <a:schemeClr val="accent3">
                    <a:lumMod val="50000"/>
                  </a:schemeClr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pc="-30" dirty="0">
                <a:solidFill>
                  <a:schemeClr val="accent3">
                    <a:lumMod val="50000"/>
                  </a:schemeClr>
                </a:solidFill>
                <a:latin typeface="Perpetua" panose="02020502060401020303" pitchFamily="18" charset="0"/>
                <a:cs typeface="Arial"/>
              </a:rPr>
              <a:t>Wear,</a:t>
            </a:r>
            <a:endParaRPr dirty="0">
              <a:solidFill>
                <a:schemeClr val="accent3">
                  <a:lumMod val="50000"/>
                </a:schemeClr>
              </a:solidFill>
              <a:latin typeface="Perpetua" panose="02020502060401020303" pitchFamily="18" charset="0"/>
              <a:cs typeface="Arial"/>
            </a:endParaRPr>
          </a:p>
          <a:p>
            <a:pPr marL="338455" marR="796290">
              <a:lnSpc>
                <a:spcPct val="80000"/>
              </a:lnSpc>
            </a:pPr>
            <a:r>
              <a:rPr spc="-5" dirty="0">
                <a:solidFill>
                  <a:schemeClr val="accent3">
                    <a:lumMod val="50000"/>
                  </a:schemeClr>
                </a:solidFill>
                <a:latin typeface="Perpetua" panose="02020502060401020303" pitchFamily="18" charset="0"/>
                <a:cs typeface="Arial"/>
              </a:rPr>
              <a:t>Corrosion,  Oxidation</a:t>
            </a:r>
            <a:endParaRPr dirty="0">
              <a:solidFill>
                <a:schemeClr val="accent3">
                  <a:lumMod val="50000"/>
                </a:schemeClr>
              </a:solidFill>
              <a:latin typeface="Perpetua" panose="02020502060401020303" pitchFamily="18" charset="0"/>
              <a:cs typeface="Arial"/>
            </a:endParaRPr>
          </a:p>
          <a:p>
            <a:pPr marL="312420" indent="-228600">
              <a:lnSpc>
                <a:spcPts val="1515"/>
              </a:lnSpc>
              <a:buFont typeface="Wingdings"/>
              <a:buChar char=""/>
              <a:tabLst>
                <a:tab pos="313055" algn="l"/>
              </a:tabLst>
            </a:pPr>
            <a:r>
              <a:rPr spc="-5" dirty="0">
                <a:solidFill>
                  <a:schemeClr val="accent3">
                    <a:lumMod val="50000"/>
                  </a:schemeClr>
                </a:solidFill>
                <a:latin typeface="Perpetua" panose="02020502060401020303" pitchFamily="18" charset="0"/>
                <a:cs typeface="Arial"/>
              </a:rPr>
              <a:t>Hot</a:t>
            </a:r>
            <a:r>
              <a:rPr spc="-75" dirty="0">
                <a:solidFill>
                  <a:schemeClr val="accent3">
                    <a:lumMod val="50000"/>
                  </a:schemeClr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pc="-5" dirty="0">
                <a:solidFill>
                  <a:schemeClr val="accent3">
                    <a:lumMod val="50000"/>
                  </a:schemeClr>
                </a:solidFill>
                <a:latin typeface="Perpetua" panose="02020502060401020303" pitchFamily="18" charset="0"/>
                <a:cs typeface="Arial"/>
              </a:rPr>
              <a:t>Hardness</a:t>
            </a:r>
            <a:endParaRPr dirty="0">
              <a:solidFill>
                <a:schemeClr val="accent3">
                  <a:lumMod val="50000"/>
                </a:schemeClr>
              </a:solidFill>
              <a:latin typeface="Perpetua" panose="02020502060401020303" pitchFamily="18" charset="0"/>
              <a:cs typeface="Arial"/>
            </a:endParaRPr>
          </a:p>
          <a:p>
            <a:pPr marL="312420">
              <a:lnSpc>
                <a:spcPts val="1945"/>
              </a:lnSpc>
            </a:pPr>
            <a:r>
              <a:rPr spc="-5" dirty="0">
                <a:solidFill>
                  <a:schemeClr val="accent3">
                    <a:lumMod val="50000"/>
                  </a:schemeClr>
                </a:solidFill>
                <a:latin typeface="Perpetua" panose="02020502060401020303" pitchFamily="18" charset="0"/>
                <a:cs typeface="Arial"/>
              </a:rPr>
              <a:t>and</a:t>
            </a:r>
            <a:r>
              <a:rPr spc="-65" dirty="0">
                <a:solidFill>
                  <a:schemeClr val="accent3">
                    <a:lumMod val="50000"/>
                  </a:schemeClr>
                </a:solidFill>
                <a:latin typeface="Perpetua" panose="02020502060401020303" pitchFamily="18" charset="0"/>
                <a:cs typeface="Arial"/>
              </a:rPr>
              <a:t> </a:t>
            </a:r>
            <a:r>
              <a:rPr spc="-5" dirty="0">
                <a:solidFill>
                  <a:schemeClr val="accent3">
                    <a:lumMod val="50000"/>
                  </a:schemeClr>
                </a:solidFill>
                <a:latin typeface="Perpetua" panose="02020502060401020303" pitchFamily="18" charset="0"/>
                <a:cs typeface="Arial"/>
              </a:rPr>
              <a:t>Strength</a:t>
            </a:r>
            <a:endParaRPr dirty="0">
              <a:solidFill>
                <a:schemeClr val="accent3">
                  <a:lumMod val="50000"/>
                </a:schemeClr>
              </a:solidFill>
              <a:latin typeface="Perpetua" panose="02020502060401020303" pitchFamily="18" charset="0"/>
              <a:cs typeface="Arial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429500" y="22860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0099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30099" y="317500"/>
                </a:lnTo>
                <a:lnTo>
                  <a:pt x="30099" y="304800"/>
                </a:lnTo>
                <a:close/>
              </a:path>
              <a:path w="76200" h="381000">
                <a:moveTo>
                  <a:pt x="45974" y="0"/>
                </a:moveTo>
                <a:lnTo>
                  <a:pt x="30099" y="0"/>
                </a:lnTo>
                <a:lnTo>
                  <a:pt x="30099" y="317500"/>
                </a:lnTo>
                <a:lnTo>
                  <a:pt x="45974" y="317500"/>
                </a:lnTo>
                <a:lnTo>
                  <a:pt x="45974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5974" y="304800"/>
                </a:lnTo>
                <a:lnTo>
                  <a:pt x="45974" y="3175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erpetua" panose="02020502060401020303" pitchFamily="18" charset="0"/>
            </a:endParaRPr>
          </a:p>
        </p:txBody>
      </p:sp>
      <p:sp>
        <p:nvSpPr>
          <p:cNvPr id="20" name="object 21"/>
          <p:cNvSpPr txBox="1"/>
          <p:nvPr/>
        </p:nvSpPr>
        <p:spPr>
          <a:xfrm>
            <a:off x="8839200" y="2666937"/>
            <a:ext cx="1981200" cy="3052118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3055" indent="-228600">
              <a:lnSpc>
                <a:spcPts val="1930"/>
              </a:lnSpc>
              <a:buFont typeface="Wingdings"/>
              <a:buChar char=""/>
              <a:tabLst>
                <a:tab pos="313690" algn="l"/>
              </a:tabLst>
            </a:pPr>
            <a:r>
              <a:rPr spc="-5" dirty="0">
                <a:solidFill>
                  <a:srgbClr val="9900CC"/>
                </a:solidFill>
                <a:latin typeface="Perpetua" panose="02020502060401020303" pitchFamily="18" charset="0"/>
                <a:cs typeface="Arial"/>
              </a:rPr>
              <a:t>Heat</a:t>
            </a:r>
            <a:endParaRPr>
              <a:latin typeface="Perpetua" panose="02020502060401020303" pitchFamily="18" charset="0"/>
              <a:cs typeface="Arial"/>
            </a:endParaRPr>
          </a:p>
          <a:p>
            <a:pPr marL="313055">
              <a:lnSpc>
                <a:spcPts val="1835"/>
              </a:lnSpc>
            </a:pPr>
            <a:r>
              <a:rPr spc="-10" dirty="0">
                <a:solidFill>
                  <a:srgbClr val="9900CC"/>
                </a:solidFill>
                <a:latin typeface="Perpetua" panose="02020502060401020303" pitchFamily="18" charset="0"/>
                <a:cs typeface="Arial"/>
              </a:rPr>
              <a:t>Treatment</a:t>
            </a:r>
            <a:endParaRPr>
              <a:latin typeface="Perpetua" panose="02020502060401020303" pitchFamily="18" charset="0"/>
              <a:cs typeface="Arial"/>
            </a:endParaRPr>
          </a:p>
          <a:p>
            <a:pPr marL="313055" indent="-228600">
              <a:lnSpc>
                <a:spcPts val="1835"/>
              </a:lnSpc>
              <a:buFont typeface="Wingdings"/>
              <a:buChar char=""/>
              <a:tabLst>
                <a:tab pos="313690" algn="l"/>
              </a:tabLst>
            </a:pPr>
            <a:r>
              <a:rPr spc="-5" dirty="0">
                <a:solidFill>
                  <a:srgbClr val="9900CC"/>
                </a:solidFill>
                <a:latin typeface="Perpetua" panose="02020502060401020303" pitchFamily="18" charset="0"/>
                <a:cs typeface="Arial"/>
              </a:rPr>
              <a:t>Annealing</a:t>
            </a:r>
            <a:endParaRPr>
              <a:latin typeface="Perpetua" panose="02020502060401020303" pitchFamily="18" charset="0"/>
              <a:cs typeface="Arial"/>
            </a:endParaRPr>
          </a:p>
          <a:p>
            <a:pPr marL="313055" indent="-228600">
              <a:lnSpc>
                <a:spcPts val="1835"/>
              </a:lnSpc>
              <a:buFont typeface="Wingdings"/>
              <a:buChar char=""/>
              <a:tabLst>
                <a:tab pos="313690" algn="l"/>
              </a:tabLst>
            </a:pPr>
            <a:r>
              <a:rPr spc="-25" dirty="0">
                <a:solidFill>
                  <a:srgbClr val="9900CC"/>
                </a:solidFill>
                <a:latin typeface="Perpetua" panose="02020502060401020303" pitchFamily="18" charset="0"/>
                <a:cs typeface="Arial"/>
              </a:rPr>
              <a:t>Tempering</a:t>
            </a:r>
            <a:endParaRPr>
              <a:latin typeface="Perpetua" panose="02020502060401020303" pitchFamily="18" charset="0"/>
              <a:cs typeface="Arial"/>
            </a:endParaRPr>
          </a:p>
          <a:p>
            <a:pPr marL="313055" indent="-228600">
              <a:lnSpc>
                <a:spcPts val="1835"/>
              </a:lnSpc>
              <a:buFont typeface="Wingdings"/>
              <a:buChar char=""/>
              <a:tabLst>
                <a:tab pos="313690" algn="l"/>
              </a:tabLst>
            </a:pPr>
            <a:r>
              <a:rPr spc="-5" dirty="0">
                <a:solidFill>
                  <a:srgbClr val="9900CC"/>
                </a:solidFill>
                <a:latin typeface="Perpetua" panose="02020502060401020303" pitchFamily="18" charset="0"/>
                <a:cs typeface="Arial"/>
              </a:rPr>
              <a:t>Normalizing</a:t>
            </a:r>
            <a:endParaRPr>
              <a:latin typeface="Perpetua" panose="02020502060401020303" pitchFamily="18" charset="0"/>
              <a:cs typeface="Arial"/>
            </a:endParaRPr>
          </a:p>
          <a:p>
            <a:pPr marL="313055" indent="-228600">
              <a:lnSpc>
                <a:spcPts val="1835"/>
              </a:lnSpc>
              <a:buFont typeface="Wingdings"/>
              <a:buChar char=""/>
              <a:tabLst>
                <a:tab pos="313690" algn="l"/>
              </a:tabLst>
            </a:pPr>
            <a:r>
              <a:rPr spc="-5" dirty="0">
                <a:solidFill>
                  <a:srgbClr val="9900CC"/>
                </a:solidFill>
                <a:latin typeface="Perpetua" panose="02020502060401020303" pitchFamily="18" charset="0"/>
                <a:cs typeface="Arial"/>
              </a:rPr>
              <a:t>Hardening</a:t>
            </a:r>
            <a:endParaRPr>
              <a:latin typeface="Perpetua" panose="02020502060401020303" pitchFamily="18" charset="0"/>
              <a:cs typeface="Arial"/>
            </a:endParaRPr>
          </a:p>
          <a:p>
            <a:pPr marL="313055" indent="-228600">
              <a:lnSpc>
                <a:spcPts val="1839"/>
              </a:lnSpc>
              <a:buFont typeface="Wingdings"/>
              <a:buChar char=""/>
              <a:tabLst>
                <a:tab pos="313690" algn="l"/>
              </a:tabLst>
            </a:pPr>
            <a:r>
              <a:rPr spc="-10" dirty="0">
                <a:solidFill>
                  <a:srgbClr val="9900CC"/>
                </a:solidFill>
                <a:latin typeface="Perpetua" panose="02020502060401020303" pitchFamily="18" charset="0"/>
                <a:cs typeface="Arial"/>
              </a:rPr>
              <a:t>Alloying</a:t>
            </a:r>
            <a:endParaRPr>
              <a:latin typeface="Perpetua" panose="02020502060401020303" pitchFamily="18" charset="0"/>
              <a:cs typeface="Arial"/>
            </a:endParaRPr>
          </a:p>
          <a:p>
            <a:pPr marL="313055" marR="161925" indent="-228600">
              <a:lnSpc>
                <a:spcPts val="1839"/>
              </a:lnSpc>
              <a:spcBef>
                <a:spcPts val="165"/>
              </a:spcBef>
              <a:buFont typeface="Wingdings"/>
              <a:buChar char=""/>
              <a:tabLst>
                <a:tab pos="313690" algn="l"/>
              </a:tabLst>
            </a:pPr>
            <a:r>
              <a:rPr spc="-5" dirty="0">
                <a:solidFill>
                  <a:srgbClr val="9900CC"/>
                </a:solidFill>
                <a:latin typeface="Perpetua" panose="02020502060401020303" pitchFamily="18" charset="0"/>
                <a:cs typeface="Arial"/>
              </a:rPr>
              <a:t>Reinforcement  </a:t>
            </a:r>
            <a:r>
              <a:rPr dirty="0">
                <a:solidFill>
                  <a:srgbClr val="9900CC"/>
                </a:solidFill>
                <a:latin typeface="Perpetua" panose="02020502060401020303" pitchFamily="18" charset="0"/>
                <a:cs typeface="Arial"/>
              </a:rPr>
              <a:t>s</a:t>
            </a:r>
            <a:endParaRPr>
              <a:latin typeface="Perpetua" panose="02020502060401020303" pitchFamily="18" charset="0"/>
              <a:cs typeface="Arial"/>
            </a:endParaRPr>
          </a:p>
          <a:p>
            <a:pPr marL="313055" indent="-228600">
              <a:lnSpc>
                <a:spcPts val="1664"/>
              </a:lnSpc>
              <a:buFont typeface="Wingdings"/>
              <a:buChar char=""/>
              <a:tabLst>
                <a:tab pos="313690" algn="l"/>
              </a:tabLst>
            </a:pPr>
            <a:r>
              <a:rPr spc="-5" dirty="0">
                <a:solidFill>
                  <a:srgbClr val="9900CC"/>
                </a:solidFill>
                <a:latin typeface="Perpetua" panose="02020502060401020303" pitchFamily="18" charset="0"/>
                <a:cs typeface="Arial"/>
              </a:rPr>
              <a:t>Composites</a:t>
            </a:r>
            <a:endParaRPr>
              <a:latin typeface="Perpetua" panose="02020502060401020303" pitchFamily="18" charset="0"/>
              <a:cs typeface="Arial"/>
            </a:endParaRPr>
          </a:p>
          <a:p>
            <a:pPr marL="313055" indent="-228600">
              <a:lnSpc>
                <a:spcPts val="1835"/>
              </a:lnSpc>
              <a:buFont typeface="Wingdings"/>
              <a:buChar char=""/>
              <a:tabLst>
                <a:tab pos="313690" algn="l"/>
              </a:tabLst>
            </a:pPr>
            <a:r>
              <a:rPr spc="-5" dirty="0">
                <a:solidFill>
                  <a:srgbClr val="9900CC"/>
                </a:solidFill>
                <a:latin typeface="Perpetua" panose="02020502060401020303" pitchFamily="18" charset="0"/>
                <a:cs typeface="Arial"/>
              </a:rPr>
              <a:t>Laminations</a:t>
            </a:r>
            <a:endParaRPr>
              <a:latin typeface="Perpetua" panose="02020502060401020303" pitchFamily="18" charset="0"/>
              <a:cs typeface="Arial"/>
            </a:endParaRPr>
          </a:p>
          <a:p>
            <a:pPr marL="313055" indent="-228600">
              <a:lnSpc>
                <a:spcPts val="1835"/>
              </a:lnSpc>
              <a:buFont typeface="Wingdings"/>
              <a:buChar char=""/>
              <a:tabLst>
                <a:tab pos="313690" algn="l"/>
              </a:tabLst>
            </a:pPr>
            <a:r>
              <a:rPr spc="-5" dirty="0">
                <a:solidFill>
                  <a:srgbClr val="9900CC"/>
                </a:solidFill>
                <a:latin typeface="Perpetua" panose="02020502060401020303" pitchFamily="18" charset="0"/>
                <a:cs typeface="Arial"/>
              </a:rPr>
              <a:t>Fillers</a:t>
            </a:r>
            <a:endParaRPr>
              <a:latin typeface="Perpetua" panose="02020502060401020303" pitchFamily="18" charset="0"/>
              <a:cs typeface="Arial"/>
            </a:endParaRPr>
          </a:p>
          <a:p>
            <a:pPr marL="313055" indent="-228600">
              <a:lnSpc>
                <a:spcPts val="1835"/>
              </a:lnSpc>
              <a:buFont typeface="Wingdings"/>
              <a:buChar char=""/>
              <a:tabLst>
                <a:tab pos="313690" algn="l"/>
              </a:tabLst>
            </a:pPr>
            <a:r>
              <a:rPr spc="-5" dirty="0">
                <a:solidFill>
                  <a:srgbClr val="9900CC"/>
                </a:solidFill>
                <a:latin typeface="Perpetua" panose="02020502060401020303" pitchFamily="18" charset="0"/>
                <a:cs typeface="Arial"/>
              </a:rPr>
              <a:t>Surface</a:t>
            </a:r>
            <a:endParaRPr>
              <a:latin typeface="Perpetua" panose="02020502060401020303" pitchFamily="18" charset="0"/>
              <a:cs typeface="Arial"/>
            </a:endParaRPr>
          </a:p>
          <a:p>
            <a:pPr marL="313055">
              <a:lnSpc>
                <a:spcPts val="2000"/>
              </a:lnSpc>
            </a:pPr>
            <a:r>
              <a:rPr spc="-10" dirty="0">
                <a:solidFill>
                  <a:srgbClr val="9900CC"/>
                </a:solidFill>
                <a:latin typeface="Perpetua" panose="02020502060401020303" pitchFamily="18" charset="0"/>
                <a:cs typeface="Arial"/>
              </a:rPr>
              <a:t>Treatment</a:t>
            </a:r>
            <a:endParaRPr>
              <a:latin typeface="Perpetua" panose="02020502060401020303" pitchFamily="18" charset="0"/>
              <a:cs typeface="Arial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9715500" y="22860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0099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30099" y="317500"/>
                </a:lnTo>
                <a:lnTo>
                  <a:pt x="30099" y="304800"/>
                </a:lnTo>
                <a:close/>
              </a:path>
              <a:path w="76200" h="381000">
                <a:moveTo>
                  <a:pt x="45974" y="0"/>
                </a:moveTo>
                <a:lnTo>
                  <a:pt x="30099" y="0"/>
                </a:lnTo>
                <a:lnTo>
                  <a:pt x="30099" y="317500"/>
                </a:lnTo>
                <a:lnTo>
                  <a:pt x="45974" y="317500"/>
                </a:lnTo>
                <a:lnTo>
                  <a:pt x="45974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5974" y="304800"/>
                </a:lnTo>
                <a:lnTo>
                  <a:pt x="45974" y="3175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-5775" y="0"/>
            <a:ext cx="743180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dirty="0">
                <a:latin typeface="Perpetua" panose="02020502060401020303" pitchFamily="18" charset="0"/>
                <a:cs typeface="Verdana"/>
              </a:rPr>
              <a:t>[1] </a:t>
            </a:r>
            <a:r>
              <a:rPr sz="2000" b="1" spc="-5" dirty="0">
                <a:latin typeface="Perpetua" panose="02020502060401020303" pitchFamily="18" charset="0"/>
                <a:cs typeface="Verdana"/>
              </a:rPr>
              <a:t>CLASSIFICATION OF </a:t>
            </a:r>
            <a:r>
              <a:rPr sz="2000" b="1" dirty="0">
                <a:latin typeface="Perpetua" panose="02020502060401020303" pitchFamily="18" charset="0"/>
                <a:cs typeface="Verdana"/>
              </a:rPr>
              <a:t>VARIOUS MANUFACTURING</a:t>
            </a:r>
            <a:r>
              <a:rPr sz="2000" b="1" spc="-85" dirty="0">
                <a:latin typeface="Perpetua" panose="02020502060401020303" pitchFamily="18" charset="0"/>
                <a:cs typeface="Verdana"/>
              </a:rPr>
              <a:t> </a:t>
            </a:r>
            <a:r>
              <a:rPr sz="2000" b="1" dirty="0">
                <a:latin typeface="Perpetua" panose="02020502060401020303" pitchFamily="18" charset="0"/>
                <a:cs typeface="Verdana"/>
              </a:rPr>
              <a:t>PROCESSES</a:t>
            </a:r>
            <a:endParaRPr sz="2000" dirty="0">
              <a:latin typeface="Perpetua" panose="02020502060401020303" pitchFamily="18" charset="0"/>
              <a:cs typeface="Verdana"/>
            </a:endParaRPr>
          </a:p>
        </p:txBody>
      </p:sp>
      <p:graphicFrame>
        <p:nvGraphicFramePr>
          <p:cNvPr id="3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945507"/>
              </p:ext>
            </p:extLst>
          </p:nvPr>
        </p:nvGraphicFramePr>
        <p:xfrm>
          <a:off x="-240704" y="503129"/>
          <a:ext cx="12313367" cy="63180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3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8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58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29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2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4770">
                <a:tc rowSpan="6">
                  <a:txBody>
                    <a:bodyPr/>
                    <a:lstStyle/>
                    <a:p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Verdana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6360" algn="ctr">
                        <a:lnSpc>
                          <a:spcPts val="1614"/>
                        </a:lnSpc>
                      </a:pPr>
                      <a:r>
                        <a:rPr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Basic</a:t>
                      </a:r>
                      <a:endParaRPr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 algn="ctr">
                        <a:lnSpc>
                          <a:spcPts val="1670"/>
                        </a:lnSpc>
                      </a:pPr>
                      <a:r>
                        <a:rPr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Nature</a:t>
                      </a:r>
                      <a:endParaRPr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6360" algn="ctr">
                        <a:lnSpc>
                          <a:spcPts val="1750"/>
                        </a:lnSpc>
                      </a:pPr>
                      <a:r>
                        <a:rPr sz="1800" b="1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Traditional </a:t>
                      </a: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or Conventional Processes</a:t>
                      </a: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86995" algn="just">
                        <a:lnSpc>
                          <a:spcPts val="1614"/>
                        </a:lnSpc>
                      </a:pPr>
                      <a:r>
                        <a:rPr sz="1800" b="1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Advanced </a:t>
                      </a: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or</a:t>
                      </a:r>
                      <a:r>
                        <a:rPr sz="1800" b="1" spc="-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Unconventional</a:t>
                      </a:r>
                      <a:endParaRPr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 algn="just">
                        <a:lnSpc>
                          <a:spcPts val="1670"/>
                        </a:lnSpc>
                      </a:pPr>
                      <a:r>
                        <a:rPr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Processes</a:t>
                      </a:r>
                      <a:endParaRPr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endParaRPr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8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5">
                  <a:txBody>
                    <a:bodyPr/>
                    <a:lstStyle/>
                    <a:p>
                      <a:pPr marL="86360" marR="80645">
                        <a:lnSpc>
                          <a:spcPct val="85000"/>
                        </a:lnSpc>
                        <a:spcBef>
                          <a:spcPts val="219"/>
                        </a:spcBef>
                      </a:pPr>
                      <a:r>
                        <a:rPr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Primary  </a:t>
                      </a: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Forming  Processes</a:t>
                      </a:r>
                      <a:endParaRPr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Times New Roman"/>
                      </a:endParaRPr>
                    </a:p>
                    <a:p>
                      <a:pPr marL="86360" marR="78105">
                        <a:lnSpc>
                          <a:spcPct val="85100"/>
                        </a:lnSpc>
                        <a:spcBef>
                          <a:spcPts val="1000"/>
                        </a:spcBef>
                      </a:pP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[Additive </a:t>
                      </a:r>
                      <a:r>
                        <a:rPr sz="1800" b="1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Or  </a:t>
                      </a: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Accretion: 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Create 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Shape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From 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Molten,  Gaseous,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or 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Solid 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Particles]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6360">
                        <a:lnSpc>
                          <a:spcPts val="1750"/>
                        </a:lnSpc>
                      </a:pPr>
                      <a:r>
                        <a:rPr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Casting  and </a:t>
                      </a: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Molding</a:t>
                      </a:r>
                      <a:r>
                        <a:rPr sz="1800" b="1" spc="-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Processes</a:t>
                      </a:r>
                      <a:endParaRPr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86995">
                        <a:lnSpc>
                          <a:spcPts val="1750"/>
                        </a:lnSpc>
                      </a:pPr>
                      <a:r>
                        <a:rPr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Rapid </a:t>
                      </a:r>
                      <a:r>
                        <a:rPr sz="1800" b="1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Prototyping</a:t>
                      </a: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 Processes</a:t>
                      </a: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[After</a:t>
                      </a:r>
                      <a:r>
                        <a:rPr sz="1800" spc="-10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1990]</a:t>
                      </a: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Single-Use</a:t>
                      </a:r>
                      <a:r>
                        <a:rPr sz="1800" b="1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or</a:t>
                      </a: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Expendable Mold</a:t>
                      </a:r>
                      <a:r>
                        <a:rPr sz="1800" b="1" spc="-8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Casting</a:t>
                      </a: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marR="325120">
                        <a:lnSpc>
                          <a:spcPts val="154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Multiple-Use</a:t>
                      </a:r>
                      <a:r>
                        <a:rPr sz="1800" b="1" spc="-114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Mold  </a:t>
                      </a:r>
                      <a:r>
                        <a:rPr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Casting</a:t>
                      </a: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Liquid</a:t>
                      </a:r>
                      <a:r>
                        <a:rPr sz="1800" b="1" spc="-1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Based</a:t>
                      </a: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Solid</a:t>
                      </a:r>
                      <a:r>
                        <a:rPr sz="1800" b="1" spc="-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Based</a:t>
                      </a: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 marR="273685">
                        <a:lnSpc>
                          <a:spcPts val="154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P</a:t>
                      </a:r>
                      <a:r>
                        <a:rPr sz="1800" b="1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o</a:t>
                      </a:r>
                      <a:r>
                        <a:rPr sz="1800" b="1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w</a:t>
                      </a: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d</a:t>
                      </a:r>
                      <a:r>
                        <a:rPr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er  </a:t>
                      </a: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Based</a:t>
                      </a: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95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670"/>
                        </a:lnSpc>
                      </a:pP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Multiple-use</a:t>
                      </a: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>
                        <a:lnSpc>
                          <a:spcPts val="1670"/>
                        </a:lnSpc>
                      </a:pP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Pattern</a:t>
                      </a: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670"/>
                        </a:lnSpc>
                      </a:pP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Single-use</a:t>
                      </a:r>
                    </a:p>
                    <a:p>
                      <a:pPr marL="86360">
                        <a:lnSpc>
                          <a:spcPts val="1670"/>
                        </a:lnSpc>
                      </a:pP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Pattern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6995" marR="471805">
                        <a:lnSpc>
                          <a:spcPct val="85100"/>
                        </a:lnSpc>
                        <a:spcBef>
                          <a:spcPts val="270"/>
                        </a:spcBef>
                      </a:pP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Permanent</a:t>
                      </a:r>
                      <a:r>
                        <a:rPr sz="1800" b="1" spc="-6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Mold  Casting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: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Slush  casting,</a:t>
                      </a:r>
                    </a:p>
                    <a:p>
                      <a:pPr marL="86995" marR="275590">
                        <a:lnSpc>
                          <a:spcPct val="1183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Corthias Casting 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Low-pressure  </a:t>
                      </a:r>
                      <a:r>
                        <a:rPr sz="1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Vacuum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Casting 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Die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Casting, 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Squeeze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Casting,  Centrifugal</a:t>
                      </a:r>
                      <a:r>
                        <a:rPr sz="1800" spc="-1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Casting,</a:t>
                      </a:r>
                    </a:p>
                    <a:p>
                      <a:pPr marL="86995" marR="635000">
                        <a:lnSpc>
                          <a:spcPts val="1520"/>
                        </a:lnSpc>
                        <a:spcBef>
                          <a:spcPts val="620"/>
                        </a:spcBef>
                      </a:pP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S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emi</a:t>
                      </a:r>
                      <a:r>
                        <a:rPr sz="18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ent</a:t>
                      </a:r>
                      <a:r>
                        <a:rPr sz="18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r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ifugal  Casting</a:t>
                      </a: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Centrifuging</a:t>
                      </a:r>
                      <a:r>
                        <a:rPr sz="1800" spc="-1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Casting,</a:t>
                      </a: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Continuous</a:t>
                      </a:r>
                      <a:r>
                        <a:rPr sz="1800" spc="-114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Casting,</a:t>
                      </a:r>
                    </a:p>
                    <a:p>
                      <a:pPr marL="86995" marR="322580">
                        <a:lnSpc>
                          <a:spcPts val="152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Electromagnetic</a:t>
                      </a:r>
                      <a:r>
                        <a:rPr sz="1800" spc="-1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Or 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Levitation</a:t>
                      </a:r>
                      <a:r>
                        <a:rPr sz="1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Casting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SLA,</a:t>
                      </a: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 marR="730250">
                        <a:lnSpc>
                          <a:spcPct val="118300"/>
                        </a:lnSpc>
                        <a:spcBef>
                          <a:spcPts val="10"/>
                        </a:spcBef>
                      </a:pPr>
                      <a:r>
                        <a:rPr sz="1800" spc="-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SLT, 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SGC,  S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O</a:t>
                      </a:r>
                      <a:r>
                        <a:rPr sz="18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U</a:t>
                      </a:r>
                      <a:r>
                        <a:rPr sz="1800" spc="-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P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,</a:t>
                      </a: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SCS,</a:t>
                      </a:r>
                      <a:r>
                        <a:rPr sz="1800" spc="-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etc.</a:t>
                      </a: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FDM,</a:t>
                      </a: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LOM,</a:t>
                      </a: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MJM,</a:t>
                      </a: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SAHP,</a:t>
                      </a:r>
                      <a:r>
                        <a:rPr sz="1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etc.</a:t>
                      </a: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 marR="379095">
                        <a:lnSpc>
                          <a:spcPct val="85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SLS,  BPM,  </a:t>
                      </a:r>
                      <a:r>
                        <a:rPr sz="1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TDP, 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MJS,  DS</a:t>
                      </a:r>
                      <a:r>
                        <a:rPr sz="18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P</a:t>
                      </a:r>
                      <a:r>
                        <a:rPr sz="18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,</a:t>
                      </a: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7630">
                        <a:lnSpc>
                          <a:spcPts val="1535"/>
                        </a:lnSpc>
                      </a:pP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etc.</a:t>
                      </a: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14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Sand</a:t>
                      </a:r>
                      <a:r>
                        <a:rPr sz="1800" spc="-9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Casting,</a:t>
                      </a:r>
                    </a:p>
                    <a:p>
                      <a:pPr marL="86360" marR="167005">
                        <a:lnSpc>
                          <a:spcPts val="152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Plaster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Mold 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Casting,</a:t>
                      </a:r>
                    </a:p>
                    <a:p>
                      <a:pPr marL="86360" marR="167005">
                        <a:lnSpc>
                          <a:spcPts val="1530"/>
                        </a:lnSpc>
                        <a:spcBef>
                          <a:spcPts val="605"/>
                        </a:spcBef>
                      </a:pP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Ceramic</a:t>
                      </a:r>
                      <a:r>
                        <a:rPr sz="1800" spc="-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Mold 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Casting,</a:t>
                      </a:r>
                    </a:p>
                    <a:p>
                      <a:pPr marL="86360" marR="146050">
                        <a:lnSpc>
                          <a:spcPts val="152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Rubber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Mold 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Casting,</a:t>
                      </a:r>
                    </a:p>
                    <a:p>
                      <a:pPr marL="86360" marR="146050">
                        <a:lnSpc>
                          <a:spcPts val="152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Graphite</a:t>
                      </a:r>
                      <a:r>
                        <a:rPr sz="1800" spc="-9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Mold 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Casting,</a:t>
                      </a:r>
                    </a:p>
                    <a:p>
                      <a:pPr marL="8636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Shell</a:t>
                      </a:r>
                      <a:r>
                        <a:rPr sz="1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Molding,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 marR="105410">
                        <a:lnSpc>
                          <a:spcPts val="154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I</a:t>
                      </a:r>
                      <a:r>
                        <a:rPr sz="18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n</a:t>
                      </a:r>
                      <a:r>
                        <a:rPr sz="1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v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estm</a:t>
                      </a:r>
                      <a:r>
                        <a:rPr sz="18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nt  Casting,</a:t>
                      </a: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Times New Roman"/>
                      </a:endParaRPr>
                    </a:p>
                    <a:p>
                      <a:pPr marL="86360" marR="240029">
                        <a:lnSpc>
                          <a:spcPct val="84900"/>
                        </a:lnSpc>
                        <a:spcBef>
                          <a:spcPts val="994"/>
                        </a:spcBef>
                      </a:pP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F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ul</a:t>
                      </a:r>
                      <a:r>
                        <a:rPr sz="18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l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-m</a:t>
                      </a:r>
                      <a:r>
                        <a:rPr sz="18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ld 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and</a:t>
                      </a:r>
                      <a:r>
                        <a:rPr sz="1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Lost- 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Foam  Casting</a:t>
                      </a: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86995" marR="77470" algn="just">
                        <a:lnSpc>
                          <a:spcPct val="85100"/>
                        </a:lnSpc>
                        <a:spcBef>
                          <a:spcPts val="270"/>
                        </a:spcBef>
                      </a:pP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For Fabrication of Polymers: 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Thermoforming, Extrusion, </a:t>
                      </a:r>
                      <a:r>
                        <a:rPr sz="1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Blow, 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Compression,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Injection, Reaction Injection,  </a:t>
                      </a:r>
                      <a:r>
                        <a:rPr sz="1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Transfer,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Cold, Rotational,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&amp;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Foam 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Molding, Calendering,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Spinning,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Dipping,  etc.</a:t>
                      </a: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 marR="77470" algn="just">
                        <a:lnSpc>
                          <a:spcPct val="85000"/>
                        </a:lnSpc>
                        <a:spcBef>
                          <a:spcPts val="595"/>
                        </a:spcBef>
                      </a:pP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For Fabrication of </a:t>
                      </a:r>
                      <a:r>
                        <a:rPr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Ceramics: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Blow 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Molding, Dry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Pressing, Isostatic Pressing,  Slip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Casting, Plastic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Forming</a:t>
                      </a:r>
                      <a:r>
                        <a:rPr sz="180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Techniques</a:t>
                      </a: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 marR="77470" algn="just">
                        <a:lnSpc>
                          <a:spcPct val="85000"/>
                        </a:lnSpc>
                        <a:spcBef>
                          <a:spcPts val="605"/>
                        </a:spcBef>
                      </a:pP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For Fabrication of Fiber Reinforced  Composites: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Pultrusion, Filament  Winding, </a:t>
                      </a:r>
                      <a:r>
                        <a:rPr sz="18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Vacuum-bag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and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Pressure-bag 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Molding,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Resin-transfer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Molding, Spray  Molding,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Sheet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Stamping,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Braiding, 3D-  Knitting 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&amp;</a:t>
                      </a:r>
                      <a:r>
                        <a:rPr sz="1800" spc="-5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Weaving,</a:t>
                      </a:r>
                      <a:endParaRPr sz="180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0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6360" marR="79375">
                        <a:lnSpc>
                          <a:spcPts val="1540"/>
                        </a:lnSpc>
                        <a:spcBef>
                          <a:spcPts val="275"/>
                        </a:spcBef>
                        <a:tabLst>
                          <a:tab pos="904875" algn="l"/>
                          <a:tab pos="1987550" algn="l"/>
                          <a:tab pos="3074035" algn="l"/>
                          <a:tab pos="3629025" algn="l"/>
                        </a:tabLst>
                      </a:pP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P</a:t>
                      </a:r>
                      <a:r>
                        <a:rPr sz="1800" b="1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o</a:t>
                      </a:r>
                      <a:r>
                        <a:rPr sz="1800" b="1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w</a:t>
                      </a: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d</a:t>
                      </a:r>
                      <a:r>
                        <a:rPr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er	Metallu</a:t>
                      </a:r>
                      <a:r>
                        <a:rPr sz="1800" b="1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r</a:t>
                      </a:r>
                      <a:r>
                        <a:rPr sz="1800" b="1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g</a:t>
                      </a:r>
                      <a:r>
                        <a:rPr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y	</a:t>
                      </a: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P</a:t>
                      </a:r>
                      <a:r>
                        <a:rPr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r</a:t>
                      </a:r>
                      <a:r>
                        <a:rPr sz="18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cesses	</a:t>
                      </a:r>
                      <a:r>
                        <a:rPr sz="18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[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Late	Ninetee</a:t>
                      </a:r>
                      <a:r>
                        <a:rPr sz="18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n</a:t>
                      </a:r>
                      <a:r>
                        <a:rPr sz="18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t</a:t>
                      </a:r>
                      <a:r>
                        <a:rPr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h  </a:t>
                      </a:r>
                      <a:r>
                        <a:rPr sz="18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erpetua" panose="02020502060401020303" pitchFamily="18" charset="0"/>
                          <a:cs typeface="Arial"/>
                        </a:rPr>
                        <a:t>Century]</a:t>
                      </a:r>
                      <a:endParaRPr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654">
                <a:tc gridSpan="9">
                  <a:txBody>
                    <a:bodyPr/>
                    <a:lstStyle/>
                    <a:p>
                      <a:endParaRPr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4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8077" y="34315"/>
            <a:ext cx="925627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dirty="0">
                <a:latin typeface="Perpetua" panose="02020502060401020303" pitchFamily="18" charset="0"/>
                <a:cs typeface="Verdana"/>
              </a:rPr>
              <a:t>[1] </a:t>
            </a:r>
            <a:r>
              <a:rPr sz="2000" b="1" spc="-5" dirty="0">
                <a:latin typeface="Perpetua" panose="02020502060401020303" pitchFamily="18" charset="0"/>
                <a:cs typeface="Verdana"/>
              </a:rPr>
              <a:t>CLASSIFICATION OF </a:t>
            </a:r>
            <a:r>
              <a:rPr sz="2000" b="1" dirty="0">
                <a:latin typeface="Perpetua" panose="02020502060401020303" pitchFamily="18" charset="0"/>
                <a:cs typeface="Verdana"/>
              </a:rPr>
              <a:t>VARIOUS MANUFACTURING</a:t>
            </a:r>
            <a:r>
              <a:rPr sz="2000" b="1" spc="-85" dirty="0">
                <a:latin typeface="Perpetua" panose="02020502060401020303" pitchFamily="18" charset="0"/>
                <a:cs typeface="Verdana"/>
              </a:rPr>
              <a:t> </a:t>
            </a:r>
            <a:r>
              <a:rPr sz="2000" b="1" dirty="0" smtClean="0">
                <a:latin typeface="Perpetua" panose="02020502060401020303" pitchFamily="18" charset="0"/>
                <a:cs typeface="Verdana"/>
              </a:rPr>
              <a:t>PROCESSES</a:t>
            </a:r>
            <a:r>
              <a:rPr lang="en-MY" sz="2000" b="1" dirty="0" smtClean="0">
                <a:latin typeface="Perpetua" panose="02020502060401020303" pitchFamily="18" charset="0"/>
                <a:cs typeface="Verdana"/>
              </a:rPr>
              <a:t> (Cont…)</a:t>
            </a:r>
            <a:endParaRPr sz="2000" dirty="0">
              <a:latin typeface="Perpetua" panose="02020502060401020303" pitchFamily="18" charset="0"/>
              <a:cs typeface="Verdana"/>
            </a:endParaRPr>
          </a:p>
        </p:txBody>
      </p:sp>
      <p:graphicFrame>
        <p:nvGraphicFramePr>
          <p:cNvPr id="3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588103"/>
              </p:ext>
            </p:extLst>
          </p:nvPr>
        </p:nvGraphicFramePr>
        <p:xfrm>
          <a:off x="335360" y="810890"/>
          <a:ext cx="11471561" cy="57864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3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81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010">
                <a:tc>
                  <a:txBody>
                    <a:bodyPr/>
                    <a:lstStyle/>
                    <a:p>
                      <a:pPr marL="86360" algn="just">
                        <a:lnSpc>
                          <a:spcPts val="1710"/>
                        </a:lnSpc>
                      </a:pPr>
                      <a:r>
                        <a:rPr sz="1800" b="1" spc="-10" dirty="0">
                          <a:latin typeface="Perpetua" panose="02020502060401020303" pitchFamily="18" charset="0"/>
                          <a:cs typeface="Arial"/>
                        </a:rPr>
                        <a:t>Basic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 algn="just">
                        <a:lnSpc>
                          <a:spcPts val="1780"/>
                        </a:lnSpc>
                      </a:pPr>
                      <a:r>
                        <a:rPr sz="1800" b="1" spc="-5" dirty="0">
                          <a:latin typeface="Perpetua" panose="02020502060401020303" pitchFamily="18" charset="0"/>
                          <a:cs typeface="Arial"/>
                        </a:rPr>
                        <a:t>Nature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360" algn="just">
                        <a:lnSpc>
                          <a:spcPts val="1850"/>
                        </a:lnSpc>
                      </a:pPr>
                      <a:r>
                        <a:rPr sz="1800" b="1" spc="-15" dirty="0">
                          <a:latin typeface="Perpetua" panose="02020502060401020303" pitchFamily="18" charset="0"/>
                          <a:cs typeface="Arial"/>
                        </a:rPr>
                        <a:t>Traditional </a:t>
                      </a:r>
                      <a:r>
                        <a:rPr sz="1800" b="1" spc="-5" dirty="0">
                          <a:latin typeface="Perpetua" panose="02020502060401020303" pitchFamily="18" charset="0"/>
                          <a:cs typeface="Arial"/>
                        </a:rPr>
                        <a:t>or </a:t>
                      </a:r>
                      <a:r>
                        <a:rPr sz="1800" b="1" spc="-10" dirty="0">
                          <a:latin typeface="Perpetua" panose="02020502060401020303" pitchFamily="18" charset="0"/>
                          <a:cs typeface="Arial"/>
                        </a:rPr>
                        <a:t>Conventional</a:t>
                      </a:r>
                      <a:r>
                        <a:rPr sz="1800" b="1" spc="140" dirty="0"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Perpetua" panose="02020502060401020303" pitchFamily="18" charset="0"/>
                          <a:cs typeface="Arial"/>
                        </a:rPr>
                        <a:t>Processes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algn="just">
                        <a:lnSpc>
                          <a:spcPts val="1710"/>
                        </a:lnSpc>
                      </a:pPr>
                      <a:r>
                        <a:rPr sz="1800" b="1" spc="-1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Advanced </a:t>
                      </a: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or</a:t>
                      </a:r>
                      <a:r>
                        <a:rPr sz="1800" b="1" spc="7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Unconventional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 algn="just">
                        <a:lnSpc>
                          <a:spcPts val="1780"/>
                        </a:lnSpc>
                      </a:pP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Processes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284">
                <a:tc rowSpan="3">
                  <a:txBody>
                    <a:bodyPr/>
                    <a:lstStyle/>
                    <a:p>
                      <a:pPr marL="86360" marR="8382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Deforming  Processes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Perpetua" panose="02020502060401020303" pitchFamily="18" charset="0"/>
                        <a:cs typeface="Times New Roman"/>
                      </a:endParaRPr>
                    </a:p>
                    <a:p>
                      <a:pPr marL="86360" marR="80010">
                        <a:lnSpc>
                          <a:spcPct val="100000"/>
                        </a:lnSpc>
                        <a:spcBef>
                          <a:spcPts val="1280"/>
                        </a:spcBef>
                        <a:tabLst>
                          <a:tab pos="723265" algn="l"/>
                          <a:tab pos="981075" algn="l"/>
                          <a:tab pos="1028700" algn="l"/>
                        </a:tabLst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[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F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o</a:t>
                      </a:r>
                      <a:r>
                        <a:rPr sz="1800" b="1" spc="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r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m</a:t>
                      </a:r>
                      <a:r>
                        <a:rPr sz="1800" b="1" spc="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t</a:t>
                      </a:r>
                      <a:r>
                        <a:rPr sz="1800" b="1" spc="1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i</a:t>
                      </a:r>
                      <a:r>
                        <a:rPr sz="1800" b="1" spc="-2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v</a:t>
                      </a:r>
                      <a:r>
                        <a:rPr sz="1800" b="1" spc="1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e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: 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Shapes The 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Mat</a:t>
                      </a:r>
                      <a:r>
                        <a:rPr sz="1800" spc="1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rial		In  Solid	State 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Using 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Prope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r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y	Of  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Plasticity.]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Metal Forming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Processes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1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Advanced </a:t>
                      </a: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Metal Forming</a:t>
                      </a:r>
                      <a:r>
                        <a:rPr sz="1800" b="1" spc="114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Processes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0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 marR="4089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Hot-  </a:t>
                      </a:r>
                      <a:r>
                        <a:rPr sz="1800" b="1" spc="4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w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orking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Cold-working</a:t>
                      </a:r>
                      <a:r>
                        <a:rPr sz="1800" b="1" spc="-7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Processes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6995" marR="3994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High Energy Rate Forming (HERF)  Processes: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 marR="1337945">
                        <a:lnSpc>
                          <a:spcPct val="131200"/>
                        </a:lnSpc>
                      </a:pPr>
                      <a:r>
                        <a:rPr sz="18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Electromagnetic Forming,  Explosive Forming, and  Electro-hydraulic Forming.  Laser</a:t>
                      </a:r>
                      <a:r>
                        <a:rPr sz="1800" spc="-5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Bending,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3d-laser</a:t>
                      </a:r>
                      <a:r>
                        <a:rPr sz="1800" spc="-6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Forming,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Hot </a:t>
                      </a:r>
                      <a:r>
                        <a:rPr sz="18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Isostatic Pressing</a:t>
                      </a:r>
                      <a:r>
                        <a:rPr sz="180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(HIP)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Perpetua" panose="02020502060401020303" pitchFamily="18" charset="0"/>
                        <a:cs typeface="Times New Roman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800" b="1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For </a:t>
                      </a:r>
                      <a:r>
                        <a:rPr sz="18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Sheet Metal</a:t>
                      </a:r>
                      <a:r>
                        <a:rPr sz="1800" b="1" spc="4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Components: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 marR="1640839">
                        <a:lnSpc>
                          <a:spcPct val="131300"/>
                        </a:lnSpc>
                      </a:pPr>
                      <a:r>
                        <a:rPr sz="18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Electroforming,  Plasma Spray</a:t>
                      </a:r>
                      <a:r>
                        <a:rPr sz="1800" spc="-4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Forming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1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Rolling,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 marR="289560">
                        <a:lnSpc>
                          <a:spcPct val="1312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Forging, 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Ext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usion,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 marR="426084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Hot- 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dra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w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ing,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Piercing</a:t>
                      </a:r>
                      <a:endParaRPr sz="18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 marR="79375" algn="just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Squeezing: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Cold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Rolling, Cold  Forging , Cold Extrusion, Swaging,  Sizing, Riveting, Staking,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Coining, 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Peening, Burnishing, Hubbing, and  Thread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Rolling.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 marR="78740"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b="1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Bending: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Angle Bending, Roll  Bending, Draw and Compression  Bending, Roll-forming, Seaming,  Flanging, and Straightening.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 marR="79375"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b="1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Shearing: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Slitting, Blanking,  Piercing, Lancing, Perforating,  Notching, Nibbling, Shaving, 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Trimming, Cutoff,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and</a:t>
                      </a:r>
                      <a:r>
                        <a:rPr sz="1800" spc="3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Dinking.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Drawing:  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Spinning,  </a:t>
                      </a:r>
                      <a:r>
                        <a:rPr sz="1800" spc="36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Embossing,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 algn="just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Stretch Forming, and</a:t>
                      </a:r>
                      <a:r>
                        <a:rPr sz="1800" spc="1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Ironing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b="1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Sheet-metal Forming</a:t>
                      </a:r>
                      <a:r>
                        <a:rPr sz="1800" b="1" spc="1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Perpetua" panose="02020502060401020303" pitchFamily="18" charset="0"/>
                          <a:cs typeface="Arial"/>
                        </a:rPr>
                        <a:t>Operations</a:t>
                      </a:r>
                      <a:endParaRPr sz="18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6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1" y="24879"/>
            <a:ext cx="785241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dirty="0">
                <a:latin typeface="Perpetua" panose="02020502060401020303" pitchFamily="18" charset="0"/>
                <a:cs typeface="Verdana"/>
              </a:rPr>
              <a:t>[1] </a:t>
            </a:r>
            <a:r>
              <a:rPr sz="2000" b="1" spc="-5" dirty="0">
                <a:latin typeface="Perpetua" panose="02020502060401020303" pitchFamily="18" charset="0"/>
                <a:cs typeface="Verdana"/>
              </a:rPr>
              <a:t>CLASSIFICATION OF </a:t>
            </a:r>
            <a:r>
              <a:rPr sz="2000" b="1" dirty="0">
                <a:latin typeface="Perpetua" panose="02020502060401020303" pitchFamily="18" charset="0"/>
                <a:cs typeface="Verdana"/>
              </a:rPr>
              <a:t>VARIOUS MANUFACTURING</a:t>
            </a:r>
            <a:r>
              <a:rPr sz="2000" b="1" spc="-70" dirty="0">
                <a:latin typeface="Perpetua" panose="02020502060401020303" pitchFamily="18" charset="0"/>
                <a:cs typeface="Verdana"/>
              </a:rPr>
              <a:t> </a:t>
            </a:r>
            <a:r>
              <a:rPr sz="2000" b="1" dirty="0">
                <a:latin typeface="Perpetua" panose="02020502060401020303" pitchFamily="18" charset="0"/>
                <a:cs typeface="Verdana"/>
              </a:rPr>
              <a:t>(Continued)</a:t>
            </a:r>
            <a:endParaRPr sz="2000" dirty="0">
              <a:latin typeface="Perpetua" panose="02020502060401020303" pitchFamily="18" charset="0"/>
              <a:cs typeface="Verdana"/>
            </a:endParaRPr>
          </a:p>
        </p:txBody>
      </p:sp>
      <p:graphicFrame>
        <p:nvGraphicFramePr>
          <p:cNvPr id="3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463663"/>
              </p:ext>
            </p:extLst>
          </p:nvPr>
        </p:nvGraphicFramePr>
        <p:xfrm>
          <a:off x="299212" y="946088"/>
          <a:ext cx="11485420" cy="53632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5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5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5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59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62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6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4685">
                <a:tc>
                  <a:txBody>
                    <a:bodyPr/>
                    <a:lstStyle/>
                    <a:p>
                      <a:pPr marL="86360" marR="549910">
                        <a:lnSpc>
                          <a:spcPts val="1630"/>
                        </a:lnSpc>
                        <a:spcBef>
                          <a:spcPts val="225"/>
                        </a:spcBef>
                      </a:pPr>
                      <a:r>
                        <a:rPr sz="1900" b="1" spc="-10" dirty="0">
                          <a:latin typeface="Perpetua" panose="02020502060401020303" pitchFamily="18" charset="0"/>
                          <a:cs typeface="Arial"/>
                        </a:rPr>
                        <a:t>Basic  </a:t>
                      </a:r>
                      <a:r>
                        <a:rPr sz="1900" b="1" dirty="0">
                          <a:latin typeface="Perpetua" panose="02020502060401020303" pitchFamily="18" charset="0"/>
                          <a:cs typeface="Arial"/>
                        </a:rPr>
                        <a:t>Nat</a:t>
                      </a:r>
                      <a:r>
                        <a:rPr sz="1900" b="1" spc="-10" dirty="0">
                          <a:latin typeface="Perpetua" panose="02020502060401020303" pitchFamily="18" charset="0"/>
                          <a:cs typeface="Arial"/>
                        </a:rPr>
                        <a:t>u</a:t>
                      </a:r>
                      <a:r>
                        <a:rPr sz="1900" b="1" dirty="0">
                          <a:latin typeface="Perpetua" panose="02020502060401020303" pitchFamily="18" charset="0"/>
                          <a:cs typeface="Arial"/>
                        </a:rPr>
                        <a:t>re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6360">
                        <a:lnSpc>
                          <a:spcPts val="1855"/>
                        </a:lnSpc>
                      </a:pPr>
                      <a:r>
                        <a:rPr sz="1900" b="1" spc="-15" dirty="0">
                          <a:latin typeface="Perpetua" panose="02020502060401020303" pitchFamily="18" charset="0"/>
                          <a:cs typeface="Arial"/>
                        </a:rPr>
                        <a:t>Traditional </a:t>
                      </a:r>
                      <a:r>
                        <a:rPr sz="1900" b="1" spc="-5" dirty="0">
                          <a:latin typeface="Perpetua" panose="02020502060401020303" pitchFamily="18" charset="0"/>
                          <a:cs typeface="Arial"/>
                        </a:rPr>
                        <a:t>or </a:t>
                      </a:r>
                      <a:r>
                        <a:rPr sz="1900" b="1" spc="-10" dirty="0">
                          <a:latin typeface="Perpetua" panose="02020502060401020303" pitchFamily="18" charset="0"/>
                          <a:cs typeface="Arial"/>
                        </a:rPr>
                        <a:t>Conventional</a:t>
                      </a:r>
                      <a:r>
                        <a:rPr sz="1900" b="1" spc="140" dirty="0"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Perpetua" panose="02020502060401020303" pitchFamily="18" charset="0"/>
                          <a:cs typeface="Arial"/>
                        </a:rPr>
                        <a:t>Processes</a:t>
                      </a:r>
                      <a:endParaRPr sz="19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86995">
                        <a:lnSpc>
                          <a:spcPts val="1855"/>
                        </a:lnSpc>
                      </a:pPr>
                      <a:r>
                        <a:rPr sz="1900" b="1" spc="-1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Advanced/Unconventional</a:t>
                      </a:r>
                      <a:r>
                        <a:rPr sz="1900" b="1" spc="8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Processes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019">
                <a:tc rowSpan="3">
                  <a:txBody>
                    <a:bodyPr/>
                    <a:lstStyle/>
                    <a:p>
                      <a:pPr marL="86360" marR="92710">
                        <a:lnSpc>
                          <a:spcPts val="1630"/>
                        </a:lnSpc>
                        <a:spcBef>
                          <a:spcPts val="229"/>
                        </a:spcBef>
                      </a:pPr>
                      <a:r>
                        <a:rPr sz="19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Material  </a:t>
                      </a:r>
                      <a:r>
                        <a:rPr sz="1900" b="1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Removal  </a:t>
                      </a:r>
                      <a:r>
                        <a:rPr sz="19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Processes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Perpetua" panose="02020502060401020303" pitchFamily="18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Perpetua" panose="02020502060401020303" pitchFamily="18" charset="0"/>
                        <a:cs typeface="Times New Roman"/>
                      </a:endParaRPr>
                    </a:p>
                    <a:p>
                      <a:pPr marL="86360">
                        <a:lnSpc>
                          <a:spcPts val="1775"/>
                        </a:lnSpc>
                      </a:pPr>
                      <a:r>
                        <a:rPr sz="1900" b="1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Subtractive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 marR="141605">
                        <a:lnSpc>
                          <a:spcPct val="85000"/>
                        </a:lnSpc>
                        <a:spcBef>
                          <a:spcPts val="145"/>
                        </a:spcBef>
                      </a:pPr>
                      <a:r>
                        <a:rPr sz="19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: </a:t>
                      </a:r>
                      <a:r>
                        <a:rPr sz="19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Shape</a:t>
                      </a:r>
                      <a:r>
                        <a:rPr sz="1900" spc="-7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the  Product by  Removing  the Excess  Material]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6360">
                        <a:lnSpc>
                          <a:spcPts val="1855"/>
                        </a:lnSpc>
                      </a:pPr>
                      <a:r>
                        <a:rPr sz="1900" b="1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Conventional </a:t>
                      </a:r>
                      <a:r>
                        <a:rPr sz="19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Machining</a:t>
                      </a:r>
                      <a:r>
                        <a:rPr sz="1900" b="1" spc="8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Processes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90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[19</a:t>
                      </a:r>
                      <a:r>
                        <a:rPr sz="1900" baseline="2645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th </a:t>
                      </a:r>
                      <a:r>
                        <a:rPr sz="19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Century</a:t>
                      </a:r>
                      <a:r>
                        <a:rPr sz="1900" spc="9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Onwards]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86995">
                        <a:lnSpc>
                          <a:spcPts val="1855"/>
                        </a:lnSpc>
                      </a:pPr>
                      <a:r>
                        <a:rPr sz="1900" b="1" spc="-2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AMPs </a:t>
                      </a:r>
                      <a:r>
                        <a:rPr sz="1900" b="1" spc="-1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[After</a:t>
                      </a:r>
                      <a:r>
                        <a:rPr sz="1900" b="1" spc="6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1945]</a:t>
                      </a:r>
                      <a:endParaRPr sz="19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8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 marR="102235">
                        <a:lnSpc>
                          <a:spcPts val="1630"/>
                        </a:lnSpc>
                        <a:spcBef>
                          <a:spcPts val="280"/>
                        </a:spcBef>
                      </a:pPr>
                      <a:r>
                        <a:rPr sz="1900" b="1" spc="-5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A</a:t>
                      </a:r>
                      <a:r>
                        <a:rPr sz="1900" b="1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xi</a:t>
                      </a:r>
                      <a:r>
                        <a:rPr sz="19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-</a:t>
                      </a:r>
                      <a:r>
                        <a:rPr sz="1900" b="1" spc="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s</a:t>
                      </a:r>
                      <a:r>
                        <a:rPr sz="1900" b="1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ym</a:t>
                      </a:r>
                      <a:r>
                        <a:rPr sz="19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m</a:t>
                      </a:r>
                      <a:r>
                        <a:rPr sz="1900" b="1" spc="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</a:t>
                      </a:r>
                      <a:r>
                        <a:rPr sz="1900" b="1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t</a:t>
                      </a:r>
                      <a:r>
                        <a:rPr sz="1900" b="1" spc="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r</a:t>
                      </a:r>
                      <a:r>
                        <a:rPr sz="1900" b="1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ic  </a:t>
                      </a:r>
                      <a:r>
                        <a:rPr sz="19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Parts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marR="125095">
                        <a:lnSpc>
                          <a:spcPts val="1630"/>
                        </a:lnSpc>
                        <a:spcBef>
                          <a:spcPts val="280"/>
                        </a:spcBef>
                      </a:pPr>
                      <a:r>
                        <a:rPr sz="1900" b="1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Prismatic  </a:t>
                      </a:r>
                      <a:r>
                        <a:rPr sz="19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Parts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ts val="1905"/>
                        </a:lnSpc>
                      </a:pPr>
                      <a:r>
                        <a:rPr sz="1900" b="1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General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905"/>
                        </a:lnSpc>
                      </a:pPr>
                      <a:r>
                        <a:rPr sz="19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Mechanical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905"/>
                        </a:lnSpc>
                      </a:pPr>
                      <a:r>
                        <a:rPr sz="19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Chemical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 marR="93980">
                        <a:lnSpc>
                          <a:spcPts val="1630"/>
                        </a:lnSpc>
                        <a:spcBef>
                          <a:spcPts val="280"/>
                        </a:spcBef>
                      </a:pPr>
                      <a:r>
                        <a:rPr sz="19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Electro-  </a:t>
                      </a:r>
                      <a:r>
                        <a:rPr sz="1900" b="1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chemical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905"/>
                        </a:lnSpc>
                      </a:pPr>
                      <a:r>
                        <a:rPr sz="19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Thermal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66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05"/>
                        </a:lnSpc>
                      </a:pPr>
                      <a:r>
                        <a:rPr sz="1900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Turning,</a:t>
                      </a:r>
                      <a:endParaRPr sz="19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9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Facing,</a:t>
                      </a:r>
                      <a:endParaRPr sz="19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360" marR="199390">
                        <a:lnSpc>
                          <a:spcPct val="147500"/>
                        </a:lnSpc>
                      </a:pPr>
                      <a:r>
                        <a:rPr sz="1900" spc="-4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Taper</a:t>
                      </a:r>
                      <a:r>
                        <a:rPr sz="1900" spc="-1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900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Turning,  </a:t>
                      </a:r>
                      <a:r>
                        <a:rPr sz="19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Threading,  Drilling,  Boring,  Reaming,</a:t>
                      </a:r>
                      <a:r>
                        <a:rPr sz="1900" spc="-5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etc.</a:t>
                      </a:r>
                      <a:endParaRPr sz="19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905"/>
                        </a:lnSpc>
                      </a:pPr>
                      <a:r>
                        <a:rPr sz="19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Milling,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9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Shaping,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 marR="193040">
                        <a:lnSpc>
                          <a:spcPts val="1630"/>
                        </a:lnSpc>
                        <a:spcBef>
                          <a:spcPts val="1210"/>
                        </a:spcBef>
                      </a:pPr>
                      <a:r>
                        <a:rPr sz="190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P</a:t>
                      </a:r>
                      <a:r>
                        <a:rPr sz="1900" spc="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l</a:t>
                      </a:r>
                      <a:r>
                        <a:rPr sz="190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an</a:t>
                      </a:r>
                      <a:r>
                        <a:rPr sz="1900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n</a:t>
                      </a:r>
                      <a:r>
                        <a:rPr sz="190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ing,  </a:t>
                      </a:r>
                      <a:r>
                        <a:rPr sz="19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etc.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905"/>
                        </a:lnSpc>
                      </a:pPr>
                      <a:r>
                        <a:rPr sz="19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Sawing,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9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Broaching,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 marR="292100">
                        <a:lnSpc>
                          <a:spcPct val="147500"/>
                        </a:lnSpc>
                      </a:pPr>
                      <a:r>
                        <a:rPr sz="190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Hobb</a:t>
                      </a:r>
                      <a:r>
                        <a:rPr sz="1900" spc="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i</a:t>
                      </a:r>
                      <a:r>
                        <a:rPr sz="190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ng,  </a:t>
                      </a:r>
                      <a:r>
                        <a:rPr sz="1900" spc="-1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G</a:t>
                      </a:r>
                      <a:r>
                        <a:rPr sz="190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rind</a:t>
                      </a:r>
                      <a:r>
                        <a:rPr sz="1900" spc="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i</a:t>
                      </a:r>
                      <a:r>
                        <a:rPr sz="1900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ng,  </a:t>
                      </a:r>
                      <a:r>
                        <a:rPr sz="19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Honing,  Lapping,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>
                        <a:lnSpc>
                          <a:spcPts val="1630"/>
                        </a:lnSpc>
                      </a:pPr>
                      <a:r>
                        <a:rPr sz="1900" spc="-5" dirty="0">
                          <a:solidFill>
                            <a:srgbClr val="660033"/>
                          </a:solidFill>
                          <a:latin typeface="Perpetua" panose="02020502060401020303" pitchFamily="18" charset="0"/>
                          <a:cs typeface="Arial"/>
                        </a:rPr>
                        <a:t>etc.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905"/>
                        </a:lnSpc>
                      </a:pPr>
                      <a:r>
                        <a:rPr sz="19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USM,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900" b="1" spc="-1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AJM,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 marR="530860">
                        <a:lnSpc>
                          <a:spcPct val="147500"/>
                        </a:lnSpc>
                      </a:pPr>
                      <a:r>
                        <a:rPr sz="19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WJM,  </a:t>
                      </a:r>
                      <a:r>
                        <a:rPr sz="1900" b="1" spc="-13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A</a:t>
                      </a:r>
                      <a:r>
                        <a:rPr sz="1900" b="1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WJ</a:t>
                      </a:r>
                      <a:r>
                        <a:rPr sz="1900" b="1" spc="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M</a:t>
                      </a:r>
                      <a:r>
                        <a:rPr sz="1900" b="1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,  </a:t>
                      </a:r>
                      <a:r>
                        <a:rPr sz="19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IJM,  </a:t>
                      </a:r>
                      <a:r>
                        <a:rPr sz="1900" b="1" spc="-1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AFM,  </a:t>
                      </a:r>
                      <a:r>
                        <a:rPr sz="1900" b="1" spc="-6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MAF,  </a:t>
                      </a:r>
                      <a:r>
                        <a:rPr sz="19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MRF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905"/>
                        </a:lnSpc>
                      </a:pPr>
                      <a:r>
                        <a:rPr sz="19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CHM,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6995" marR="530860">
                        <a:lnSpc>
                          <a:spcPts val="2840"/>
                        </a:lnSpc>
                        <a:spcBef>
                          <a:spcPts val="240"/>
                        </a:spcBef>
                      </a:pPr>
                      <a:r>
                        <a:rPr sz="1900" b="1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PCM,  </a:t>
                      </a:r>
                      <a:r>
                        <a:rPr sz="19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TCM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905"/>
                        </a:lnSpc>
                      </a:pPr>
                      <a:r>
                        <a:rPr sz="19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ECM</a:t>
                      </a:r>
                      <a:endParaRPr sz="190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905"/>
                        </a:lnSpc>
                      </a:pPr>
                      <a:r>
                        <a:rPr sz="19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EDM</a:t>
                      </a:r>
                      <a:endParaRPr sz="19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9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EBM</a:t>
                      </a:r>
                      <a:endParaRPr sz="1900" dirty="0">
                        <a:latin typeface="Perpetua" panose="02020502060401020303" pitchFamily="18" charset="0"/>
                        <a:cs typeface="Arial"/>
                      </a:endParaRPr>
                    </a:p>
                    <a:p>
                      <a:pPr marL="87630" marR="445770">
                        <a:lnSpc>
                          <a:spcPct val="147500"/>
                        </a:lnSpc>
                      </a:pPr>
                      <a:r>
                        <a:rPr sz="1900" b="1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LBM  </a:t>
                      </a:r>
                      <a:r>
                        <a:rPr sz="1900" b="1" spc="-5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IBM  </a:t>
                      </a:r>
                      <a:r>
                        <a:rPr sz="1900" b="1" spc="-12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P</a:t>
                      </a:r>
                      <a:r>
                        <a:rPr sz="1900" b="1" spc="-50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A</a:t>
                      </a:r>
                      <a:r>
                        <a:rPr sz="1900" b="1" dirty="0">
                          <a:solidFill>
                            <a:srgbClr val="003300"/>
                          </a:solidFill>
                          <a:latin typeface="Perpetua" panose="02020502060401020303" pitchFamily="18" charset="0"/>
                          <a:cs typeface="Arial"/>
                        </a:rPr>
                        <a:t>M</a:t>
                      </a:r>
                      <a:endParaRPr sz="1900" dirty="0">
                        <a:latin typeface="Perpetua" panose="02020502060401020303" pitchFamily="18" charset="0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1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1951</Words>
  <Application>Microsoft Office PowerPoint</Application>
  <PresentationFormat>Widescreen</PresentationFormat>
  <Paragraphs>521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Calibri</vt:lpstr>
      <vt:lpstr>Helvetica</vt:lpstr>
      <vt:lpstr>Helvetica LT Std Light</vt:lpstr>
      <vt:lpstr>Perpetua</vt:lpstr>
      <vt:lpstr>Times New Roman</vt:lpstr>
      <vt:lpstr>Verdana</vt:lpstr>
      <vt:lpstr>Wingdings</vt:lpstr>
      <vt:lpstr>Office Theme</vt:lpstr>
      <vt:lpstr>Advanced Manufacturing Processes (AMPs)  Introduction to AMPs</vt:lpstr>
      <vt:lpstr>Chapter Description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Windows User</cp:lastModifiedBy>
  <cp:revision>200</cp:revision>
  <cp:lastPrinted>2017-07-24T03:54:17Z</cp:lastPrinted>
  <dcterms:created xsi:type="dcterms:W3CDTF">2016-03-03T08:04:10Z</dcterms:created>
  <dcterms:modified xsi:type="dcterms:W3CDTF">2017-08-26T01:56:28Z</dcterms:modified>
</cp:coreProperties>
</file>