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10.xml" ContentType="application/vnd.openxmlformats-officedocument.presentationml.notesSlide+xml"/>
  <Override PartName="/ppt/embeddings/Microsoft_Equation2.bin" ContentType="application/vnd.openxmlformats-officedocument.oleObject"/>
  <Override PartName="/ppt/notesSlides/notesSlide11.xml" ContentType="application/vnd.openxmlformats-officedocument.presentationml.notesSlide+xml"/>
  <Override PartName="/ppt/embeddings/Microsoft_Equation3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9" r:id="rId2"/>
    <p:sldId id="393" r:id="rId3"/>
    <p:sldId id="394" r:id="rId4"/>
    <p:sldId id="395" r:id="rId5"/>
    <p:sldId id="396" r:id="rId6"/>
    <p:sldId id="397" r:id="rId7"/>
    <p:sldId id="426" r:id="rId8"/>
    <p:sldId id="427" r:id="rId9"/>
    <p:sldId id="400" r:id="rId10"/>
    <p:sldId id="401" r:id="rId11"/>
    <p:sldId id="402" r:id="rId12"/>
    <p:sldId id="403" r:id="rId13"/>
    <p:sldId id="404" r:id="rId14"/>
    <p:sldId id="405" r:id="rId15"/>
    <p:sldId id="423" r:id="rId16"/>
    <p:sldId id="424" r:id="rId17"/>
    <p:sldId id="425" r:id="rId18"/>
    <p:sldId id="409" r:id="rId19"/>
    <p:sldId id="411" r:id="rId20"/>
    <p:sldId id="421" r:id="rId21"/>
    <p:sldId id="422" r:id="rId22"/>
    <p:sldId id="428" r:id="rId23"/>
    <p:sldId id="429" r:id="rId24"/>
    <p:sldId id="430" r:id="rId25"/>
    <p:sldId id="417" r:id="rId26"/>
    <p:sldId id="418" r:id="rId27"/>
    <p:sldId id="431" r:id="rId28"/>
    <p:sldId id="420" r:id="rId29"/>
  </p:sldIdLst>
  <p:sldSz cx="9144000" cy="6858000" type="screen4x3"/>
  <p:notesSz cx="6797675" cy="9926638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1" autoAdjust="0"/>
    <p:restoredTop sz="97431"/>
  </p:normalViewPr>
  <p:slideViewPr>
    <p:cSldViewPr snapToObjects="1">
      <p:cViewPr varScale="1">
        <p:scale>
          <a:sx n="126" d="100"/>
          <a:sy n="126" d="100"/>
        </p:scale>
        <p:origin x="-1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6CB50-6B5A-7F4A-97F1-139DDE924221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9FFBB2-F834-554C-A2A7-652D45DC396A}">
      <dgm:prSet phldrT="[Text]" custT="1"/>
      <dgm:spPr/>
      <dgm:t>
        <a:bodyPr/>
        <a:lstStyle/>
        <a:p>
          <a:r>
            <a:rPr lang="en-IE" sz="2200" dirty="0" smtClean="0">
              <a:solidFill>
                <a:srgbClr val="000000"/>
              </a:solidFill>
              <a:latin typeface="Times New Roman"/>
              <a:cs typeface="Times New Roman"/>
            </a:rPr>
            <a:t>Geometric Mean</a:t>
          </a:r>
          <a:endParaRPr lang="en-US" sz="2200" dirty="0">
            <a:solidFill>
              <a:srgbClr val="000000"/>
            </a:solidFill>
          </a:endParaRPr>
        </a:p>
      </dgm:t>
    </dgm:pt>
    <dgm:pt modelId="{F2726EEF-2B6F-DC48-9150-C72546C3557D}" type="parTrans" cxnId="{4CE53C03-5EC1-FF4F-A82C-7FD5063D048C}">
      <dgm:prSet/>
      <dgm:spPr/>
      <dgm:t>
        <a:bodyPr/>
        <a:lstStyle/>
        <a:p>
          <a:endParaRPr lang="en-US"/>
        </a:p>
      </dgm:t>
    </dgm:pt>
    <dgm:pt modelId="{93806512-1354-E445-AC39-CC5D1391F4F4}" type="sibTrans" cxnId="{4CE53C03-5EC1-FF4F-A82C-7FD5063D048C}">
      <dgm:prSet/>
      <dgm:spPr/>
      <dgm:t>
        <a:bodyPr/>
        <a:lstStyle/>
        <a:p>
          <a:endParaRPr lang="en-US"/>
        </a:p>
      </dgm:t>
    </dgm:pt>
    <dgm:pt modelId="{FD5992C9-98F5-8E4C-B6A7-79B3299D7DE5}">
      <dgm:prSet phldrT="[Text]" custT="1"/>
      <dgm:spPr/>
      <dgm:t>
        <a:bodyPr/>
        <a:lstStyle/>
        <a:p>
          <a:r>
            <a:rPr lang="en-IE" sz="2200" dirty="0" smtClean="0">
              <a:solidFill>
                <a:srgbClr val="000000"/>
              </a:solidFill>
              <a:latin typeface="Times New Roman"/>
              <a:cs typeface="Times New Roman"/>
            </a:rPr>
            <a:t>Harmonic Mean</a:t>
          </a:r>
          <a:endParaRPr lang="en-US" sz="2200" dirty="0">
            <a:solidFill>
              <a:srgbClr val="000000"/>
            </a:solidFill>
          </a:endParaRPr>
        </a:p>
      </dgm:t>
    </dgm:pt>
    <dgm:pt modelId="{6E631233-1E9B-9D47-AA52-BF3EA2719822}" type="parTrans" cxnId="{CF4FCB3E-8E82-7D4B-B904-467E8FC76519}">
      <dgm:prSet/>
      <dgm:spPr/>
      <dgm:t>
        <a:bodyPr/>
        <a:lstStyle/>
        <a:p>
          <a:endParaRPr lang="en-US"/>
        </a:p>
      </dgm:t>
    </dgm:pt>
    <dgm:pt modelId="{DC95FD41-2ED9-704F-883E-854F9FC14BB5}" type="sibTrans" cxnId="{CF4FCB3E-8E82-7D4B-B904-467E8FC76519}">
      <dgm:prSet/>
      <dgm:spPr/>
      <dgm:t>
        <a:bodyPr/>
        <a:lstStyle/>
        <a:p>
          <a:endParaRPr lang="en-US"/>
        </a:p>
      </dgm:t>
    </dgm:pt>
    <dgm:pt modelId="{4EADEA1D-7DBE-374C-86FC-F73E84097EB6}">
      <dgm:prSet phldrT="[Text]" custT="1"/>
      <dgm:spPr/>
      <dgm:t>
        <a:bodyPr/>
        <a:lstStyle/>
        <a:p>
          <a:r>
            <a:rPr lang="en-IE" sz="2200" dirty="0" smtClean="0">
              <a:solidFill>
                <a:srgbClr val="000000"/>
              </a:solidFill>
              <a:latin typeface="Times New Roman"/>
              <a:cs typeface="Times New Roman"/>
            </a:rPr>
            <a:t>Contraharmonic Mean</a:t>
          </a:r>
          <a:endParaRPr lang="en-US" sz="2200" dirty="0">
            <a:solidFill>
              <a:srgbClr val="000000"/>
            </a:solidFill>
          </a:endParaRPr>
        </a:p>
      </dgm:t>
    </dgm:pt>
    <dgm:pt modelId="{1049634A-D6E9-C449-B65E-E3D1B031F703}" type="parTrans" cxnId="{AD462265-F490-EF40-96B5-0376940F895E}">
      <dgm:prSet/>
      <dgm:spPr/>
      <dgm:t>
        <a:bodyPr/>
        <a:lstStyle/>
        <a:p>
          <a:endParaRPr lang="en-US"/>
        </a:p>
      </dgm:t>
    </dgm:pt>
    <dgm:pt modelId="{568756AB-AAE8-EE4B-8EA2-215009AB442B}" type="sibTrans" cxnId="{AD462265-F490-EF40-96B5-0376940F895E}">
      <dgm:prSet/>
      <dgm:spPr/>
      <dgm:t>
        <a:bodyPr/>
        <a:lstStyle/>
        <a:p>
          <a:endParaRPr lang="en-US"/>
        </a:p>
      </dgm:t>
    </dgm:pt>
    <dgm:pt modelId="{24A684F2-5478-B74C-B36D-244674E993FC}" type="pres">
      <dgm:prSet presAssocID="{7216CB50-6B5A-7F4A-97F1-139DDE9242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5031F8-4716-C047-910C-21822F6AD0FF}" type="pres">
      <dgm:prSet presAssocID="{F89FFBB2-F834-554C-A2A7-652D45DC396A}" presName="node" presStyleLbl="node1" presStyleIdx="0" presStyleCnt="3" custLinFactX="47549" custLinFactNeighborX="100000" custLinFactNeighborY="-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4340D-C580-544C-BCF5-5473AC03D657}" type="pres">
      <dgm:prSet presAssocID="{93806512-1354-E445-AC39-CC5D1391F4F4}" presName="sibTrans" presStyleCnt="0"/>
      <dgm:spPr/>
    </dgm:pt>
    <dgm:pt modelId="{7E5FD329-58E5-BF42-9DC9-C75BA0E8CCFE}" type="pres">
      <dgm:prSet presAssocID="{FD5992C9-98F5-8E4C-B6A7-79B3299D7DE5}" presName="node" presStyleLbl="node1" presStyleIdx="1" presStyleCnt="3" custLinFactX="-50374" custLinFactNeighborX="-100000" custLinFactNeighborY="1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A9F97-4213-FC48-915F-8AE08DBAF5C0}" type="pres">
      <dgm:prSet presAssocID="{DC95FD41-2ED9-704F-883E-854F9FC14BB5}" presName="sibTrans" presStyleCnt="0"/>
      <dgm:spPr/>
    </dgm:pt>
    <dgm:pt modelId="{DFB27067-D50F-A34F-9567-5E87315B34E1}" type="pres">
      <dgm:prSet presAssocID="{4EADEA1D-7DBE-374C-86FC-F73E84097EB6}" presName="node" presStyleLbl="node1" presStyleIdx="2" presStyleCnt="3" custLinFactNeighborX="360" custLinFactNeighborY="-4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4FCB3E-8E82-7D4B-B904-467E8FC76519}" srcId="{7216CB50-6B5A-7F4A-97F1-139DDE924221}" destId="{FD5992C9-98F5-8E4C-B6A7-79B3299D7DE5}" srcOrd="1" destOrd="0" parTransId="{6E631233-1E9B-9D47-AA52-BF3EA2719822}" sibTransId="{DC95FD41-2ED9-704F-883E-854F9FC14BB5}"/>
    <dgm:cxn modelId="{FD968C0B-71B7-1D4E-951C-53635C7B87DA}" type="presOf" srcId="{F89FFBB2-F834-554C-A2A7-652D45DC396A}" destId="{ED5031F8-4716-C047-910C-21822F6AD0FF}" srcOrd="0" destOrd="0" presId="urn:microsoft.com/office/officeart/2005/8/layout/default"/>
    <dgm:cxn modelId="{AF3403CE-EFC6-5B49-83BB-CB57BD7E88A3}" type="presOf" srcId="{FD5992C9-98F5-8E4C-B6A7-79B3299D7DE5}" destId="{7E5FD329-58E5-BF42-9DC9-C75BA0E8CCFE}" srcOrd="0" destOrd="0" presId="urn:microsoft.com/office/officeart/2005/8/layout/default"/>
    <dgm:cxn modelId="{AD462265-F490-EF40-96B5-0376940F895E}" srcId="{7216CB50-6B5A-7F4A-97F1-139DDE924221}" destId="{4EADEA1D-7DBE-374C-86FC-F73E84097EB6}" srcOrd="2" destOrd="0" parTransId="{1049634A-D6E9-C449-B65E-E3D1B031F703}" sibTransId="{568756AB-AAE8-EE4B-8EA2-215009AB442B}"/>
    <dgm:cxn modelId="{86C45465-6897-AD45-9F85-34EABB65E878}" type="presOf" srcId="{7216CB50-6B5A-7F4A-97F1-139DDE924221}" destId="{24A684F2-5478-B74C-B36D-244674E993FC}" srcOrd="0" destOrd="0" presId="urn:microsoft.com/office/officeart/2005/8/layout/default"/>
    <dgm:cxn modelId="{4CE53C03-5EC1-FF4F-A82C-7FD5063D048C}" srcId="{7216CB50-6B5A-7F4A-97F1-139DDE924221}" destId="{F89FFBB2-F834-554C-A2A7-652D45DC396A}" srcOrd="0" destOrd="0" parTransId="{F2726EEF-2B6F-DC48-9150-C72546C3557D}" sibTransId="{93806512-1354-E445-AC39-CC5D1391F4F4}"/>
    <dgm:cxn modelId="{3425214D-3C5C-C941-9ACA-A61A10B7D7B8}" type="presOf" srcId="{4EADEA1D-7DBE-374C-86FC-F73E84097EB6}" destId="{DFB27067-D50F-A34F-9567-5E87315B34E1}" srcOrd="0" destOrd="0" presId="urn:microsoft.com/office/officeart/2005/8/layout/default"/>
    <dgm:cxn modelId="{BCA572D6-D2FA-7240-8CA0-D231432CD767}" type="presParOf" srcId="{24A684F2-5478-B74C-B36D-244674E993FC}" destId="{ED5031F8-4716-C047-910C-21822F6AD0FF}" srcOrd="0" destOrd="0" presId="urn:microsoft.com/office/officeart/2005/8/layout/default"/>
    <dgm:cxn modelId="{A7FE182B-FC68-6046-B92B-DD14B6FA2689}" type="presParOf" srcId="{24A684F2-5478-B74C-B36D-244674E993FC}" destId="{CD94340D-C580-544C-BCF5-5473AC03D657}" srcOrd="1" destOrd="0" presId="urn:microsoft.com/office/officeart/2005/8/layout/default"/>
    <dgm:cxn modelId="{9B3384EE-A399-3646-80C5-68F791E3329B}" type="presParOf" srcId="{24A684F2-5478-B74C-B36D-244674E993FC}" destId="{7E5FD329-58E5-BF42-9DC9-C75BA0E8CCFE}" srcOrd="2" destOrd="0" presId="urn:microsoft.com/office/officeart/2005/8/layout/default"/>
    <dgm:cxn modelId="{53DE3AC5-F32F-3E4A-A884-04AD9E736349}" type="presParOf" srcId="{24A684F2-5478-B74C-B36D-244674E993FC}" destId="{C11A9F97-4213-FC48-915F-8AE08DBAF5C0}" srcOrd="3" destOrd="0" presId="urn:microsoft.com/office/officeart/2005/8/layout/default"/>
    <dgm:cxn modelId="{6F71F714-2C17-8F45-A854-68B16DB3E9C8}" type="presParOf" srcId="{24A684F2-5478-B74C-B36D-244674E993FC}" destId="{DFB27067-D50F-A34F-9567-5E87315B34E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031F8-4716-C047-910C-21822F6AD0FF}">
      <dsp:nvSpPr>
        <dsp:cNvPr id="0" name=""/>
        <dsp:cNvSpPr/>
      </dsp:nvSpPr>
      <dsp:spPr>
        <a:xfrm>
          <a:off x="3946921" y="0"/>
          <a:ext cx="2149078" cy="12894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Geometric Mean</a:t>
          </a:r>
          <a:endParaRPr lang="en-US" sz="2200" kern="1200" dirty="0">
            <a:solidFill>
              <a:srgbClr val="000000"/>
            </a:solidFill>
          </a:endParaRPr>
        </a:p>
      </dsp:txBody>
      <dsp:txXfrm>
        <a:off x="3946921" y="0"/>
        <a:ext cx="2149078" cy="1289446"/>
      </dsp:txXfrm>
    </dsp:sp>
    <dsp:sp modelId="{7E5FD329-58E5-BF42-9DC9-C75BA0E8CCFE}">
      <dsp:nvSpPr>
        <dsp:cNvPr id="0" name=""/>
        <dsp:cNvSpPr/>
      </dsp:nvSpPr>
      <dsp:spPr>
        <a:xfrm>
          <a:off x="0" y="22226"/>
          <a:ext cx="2149078" cy="12894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Harmonic Mean</a:t>
          </a:r>
          <a:endParaRPr lang="en-US" sz="2200" kern="1200" dirty="0">
            <a:solidFill>
              <a:srgbClr val="000000"/>
            </a:solidFill>
          </a:endParaRPr>
        </a:p>
      </dsp:txBody>
      <dsp:txXfrm>
        <a:off x="0" y="22226"/>
        <a:ext cx="2149078" cy="1289446"/>
      </dsp:txXfrm>
    </dsp:sp>
    <dsp:sp modelId="{DFB27067-D50F-A34F-9567-5E87315B34E1}">
      <dsp:nvSpPr>
        <dsp:cNvPr id="0" name=""/>
        <dsp:cNvSpPr/>
      </dsp:nvSpPr>
      <dsp:spPr>
        <a:xfrm>
          <a:off x="1981197" y="1447795"/>
          <a:ext cx="2149078" cy="12894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Contraharmonic Mean</a:t>
          </a:r>
          <a:endParaRPr lang="en-US" sz="2200" kern="1200" dirty="0">
            <a:solidFill>
              <a:srgbClr val="000000"/>
            </a:solidFill>
          </a:endParaRPr>
        </a:p>
      </dsp:txBody>
      <dsp:txXfrm>
        <a:off x="1981197" y="1447795"/>
        <a:ext cx="2149078" cy="1289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FAA4A57-15C2-E846-97BB-CF35B52E6387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11DDD5A2-6FF8-5541-B9E7-2BBB67A70B8A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E5FADF21-70A0-4341-B9F2-FF7086CE56B1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8061333F-10FA-F445-A2C2-F1504E0363DC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C5C99FF-4A9C-A247-B312-EBD53072C9B4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5FD5C47-1384-484F-92BE-5D578FAC29B6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0C2D7FC-A176-2141-A7A7-38734907EEA2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D26EDDDD-6DA8-4449-9E3B-D02E4598E7C5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The goal of restoration techniques is to reconstruct the acquired signal to recover the original signal. </a:t>
            </a:r>
          </a:p>
          <a:p>
            <a:pPr algn="just"/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Image is called degraded when presence of redundant information corrupts the useful information content.</a:t>
            </a:r>
          </a:p>
          <a:p>
            <a:pPr algn="just"/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Causes of degradation can be: </a:t>
            </a:r>
          </a:p>
          <a:p>
            <a:pPr lvl="1" algn="just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Defects of optical lenses</a:t>
            </a:r>
          </a:p>
          <a:p>
            <a:pPr lvl="1" algn="just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Non-linearity of the electro-optical sensor</a:t>
            </a:r>
          </a:p>
          <a:p>
            <a:pPr lvl="1" algn="just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Relative motion between object and camera</a:t>
            </a:r>
          </a:p>
          <a:p>
            <a:pPr lvl="1" algn="just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Wrong focus</a:t>
            </a:r>
          </a:p>
          <a:p>
            <a:pPr lvl="1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Turbulence in atmosphere (remote sensing and astronomy)</a:t>
            </a:r>
          </a:p>
          <a:p>
            <a:pPr lvl="1" algn="just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Misalignment</a:t>
            </a:r>
          </a:p>
          <a:p>
            <a:pPr lvl="1" algn="just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Vibration during capture</a:t>
            </a:r>
          </a:p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01C70E9-3001-244F-B94D-703711CC2EC5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EE4BA9B1-DE1B-2741-8458-474A4A99B2BA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6A787DB4-5828-5548-AD00-64B010E83203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FA70CEC-FBE5-014A-8E7F-D9AD96E47E33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07F619F-68AE-EC42-8716-6C7B3ABFBF68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6DF2FF5-DD35-4C4B-98C1-E65E888AF125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F754358-07C0-9043-B339-FE35A9CA7275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" y="5897676"/>
            <a:ext cx="1161678" cy="4065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39286" y="5897676"/>
            <a:ext cx="779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OER Digital </a:t>
            </a:r>
            <a:r>
              <a:rPr lang="en-US" sz="1200" dirty="0">
                <a:latin typeface="Times New Roman"/>
                <a:ea typeface="MS PGothic" charset="0"/>
                <a:cs typeface="Times New Roman"/>
              </a:rPr>
              <a:t>Image 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Processing by Ferda Ernawan (editor) work is under licensed Creative Commons Attribution-NonCommercial-NoDerivatives</a:t>
            </a:r>
            <a:r>
              <a:rPr lang="en-US" sz="1200" baseline="0" dirty="0" smtClean="0">
                <a:latin typeface="Times New Roman"/>
                <a:ea typeface="MS PGothic" charset="0"/>
                <a:cs typeface="Times New Roman"/>
              </a:rPr>
              <a:t> 4.0 International License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" y="5897676"/>
            <a:ext cx="1161678" cy="4065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39286" y="5897676"/>
            <a:ext cx="779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OER Digital </a:t>
            </a:r>
            <a:r>
              <a:rPr lang="en-US" sz="1200" dirty="0">
                <a:latin typeface="Times New Roman"/>
                <a:ea typeface="MS PGothic" charset="0"/>
                <a:cs typeface="Times New Roman"/>
              </a:rPr>
              <a:t>Image 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Processing by Ferda Ernawan (editor) work is under licensed Creative Commons Attribution-NonCommercial-NoDerivatives</a:t>
            </a:r>
            <a:r>
              <a:rPr lang="en-US" sz="1200" baseline="0" dirty="0" smtClean="0">
                <a:latin typeface="Times New Roman"/>
                <a:ea typeface="MS PGothic" charset="0"/>
                <a:cs typeface="Times New Roman"/>
              </a:rPr>
              <a:t> 4.0 International License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4.wmf"/><Relationship Id="rId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14.wmf"/><Relationship Id="rId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14.wmf"/><Relationship Id="rId6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PROCESSING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dirty="0" smtClean="0">
                <a:latin typeface="Times New Roman" charset="0"/>
                <a:ea typeface="MS PGothic" charset="0"/>
              </a:rPr>
              <a:t>IMAGE RESTORATION </a:t>
            </a:r>
            <a:br>
              <a:rPr lang="en-IE" dirty="0" smtClean="0">
                <a:latin typeface="Times New Roman" charset="0"/>
                <a:ea typeface="MS PGothic" charset="0"/>
              </a:rPr>
            </a:br>
            <a:r>
              <a:rPr lang="en-IE" dirty="0" smtClean="0">
                <a:latin typeface="Times New Roman" charset="0"/>
                <a:ea typeface="MS PGothic" charset="0"/>
              </a:rPr>
              <a:t>AND NOISE REDUCTION</a:t>
            </a:r>
            <a:br>
              <a:rPr lang="en-IE" dirty="0" smtClean="0">
                <a:latin typeface="Times New Roman" charset="0"/>
                <a:ea typeface="MS PGothic" charset="0"/>
              </a:rPr>
            </a:b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752600"/>
          </a:xfrm>
        </p:spPr>
        <p:txBody>
          <a:bodyPr>
            <a:normAutofit fontScale="70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Editor by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FERDA ERNAWAN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Computer Systems &amp; Software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ferda@ump.edu.my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772400" cy="8223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Uniform Filter / Averaging Filter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70" y="1484784"/>
            <a:ext cx="8153400" cy="4114800"/>
          </a:xfrm>
        </p:spPr>
        <p:txBody>
          <a:bodyPr/>
          <a:lstStyle/>
          <a:p>
            <a:pPr marL="0" indent="0" algn="just" defTabSz="993775" eaLnBrk="1" hangingPunct="1">
              <a:buFontTx/>
              <a:buNone/>
              <a:tabLst>
                <a:tab pos="2333625" algn="l"/>
              </a:tabLst>
            </a:pPr>
            <a:r>
              <a:rPr lang="en-IE" sz="2200" dirty="0">
                <a:latin typeface="Times New Roman" charset="0"/>
                <a:ea typeface="MS PGothic" charset="0"/>
                <a:cs typeface="Times New Roman" charset="0"/>
              </a:rPr>
              <a:t>Spatial filter is suitable to remove impulse noise (pepper and salt noise). The averaging filter of size 3x3 pixels is given by:</a:t>
            </a:r>
          </a:p>
          <a:p>
            <a:pPr marL="0" indent="0" algn="just" defTabSz="993775" eaLnBrk="1" hangingPunct="1">
              <a:buFontTx/>
              <a:buNone/>
              <a:tabLst>
                <a:tab pos="2333625" algn="l"/>
              </a:tabLst>
            </a:pPr>
            <a:endParaRPr lang="en-IE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algn="just" defTabSz="993775" eaLnBrk="1" hangingPunct="1">
              <a:buFontTx/>
              <a:buNone/>
              <a:tabLst>
                <a:tab pos="2333625" algn="l"/>
              </a:tabLst>
            </a:pPr>
            <a:endParaRPr lang="en-IE" sz="2200" dirty="0">
              <a:latin typeface="Times New Roman" charset="0"/>
              <a:ea typeface="MS PGothic" charset="0"/>
              <a:cs typeface="Times New Roman" charset="0"/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3635896" y="4954540"/>
            <a:ext cx="1576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>
                <a:latin typeface="Times New Roman" charset="0"/>
              </a:rPr>
              <a:t>Filter mask</a:t>
            </a:r>
          </a:p>
        </p:txBody>
      </p:sp>
      <p:pic>
        <p:nvPicPr>
          <p:cNvPr id="2150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16013"/>
            <a:ext cx="177323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663"/>
            <a:ext cx="2838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97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79" y="404664"/>
            <a:ext cx="7772400" cy="8223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Averaging Filter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447800" y="2057400"/>
          <a:ext cx="60960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899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7772400" cy="8223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Harmonic Mean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1339850" algn="l"/>
              </a:tabLst>
            </a:pPr>
            <a:endParaRPr lang="en-IE" sz="220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eaLnBrk="1" hangingPunct="1">
              <a:buFontTx/>
              <a:buNone/>
              <a:tabLst>
                <a:tab pos="1339850" algn="l"/>
              </a:tabLst>
            </a:pPr>
            <a:endParaRPr lang="en-IE" sz="220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eaLnBrk="1" hangingPunct="1">
              <a:buFontTx/>
              <a:buNone/>
              <a:tabLst>
                <a:tab pos="1339850" algn="l"/>
              </a:tabLst>
            </a:pPr>
            <a:endParaRPr lang="en-IE" sz="220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eaLnBrk="1" hangingPunct="1">
              <a:buFontTx/>
              <a:buNone/>
              <a:tabLst>
                <a:tab pos="1339850" algn="l"/>
              </a:tabLst>
            </a:pPr>
            <a:endParaRPr lang="en-IE" sz="220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eaLnBrk="1" hangingPunct="1">
              <a:buFontTx/>
              <a:buNone/>
              <a:tabLst>
                <a:tab pos="1339850" algn="l"/>
              </a:tabLst>
            </a:pPr>
            <a:r>
              <a:rPr lang="en-IE" sz="2200">
                <a:latin typeface="Times New Roman" charset="0"/>
                <a:ea typeface="MS PGothic" charset="0"/>
                <a:cs typeface="Times New Roman" charset="0"/>
              </a:rPr>
              <a:t>Harmonic mean technique is suitable to reduce salt noise, while it can’t perform well for pepper noise. This technique also can reduce damaged image due to Gaussian noise.</a:t>
            </a:r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</p:txBody>
      </p:sp>
      <p:graphicFrame>
        <p:nvGraphicFramePr>
          <p:cNvPr id="2560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16832"/>
            <a:ext cx="3113088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02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772400" cy="669925"/>
          </a:xfrm>
        </p:spPr>
        <p:txBody>
          <a:bodyPr>
            <a:noAutofit/>
          </a:bodyPr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Geometric Mean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IE" sz="220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eaLnBrk="1" hangingPunct="1">
              <a:buFontTx/>
              <a:buNone/>
            </a:pPr>
            <a:endParaRPr lang="en-IE" sz="220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eaLnBrk="1" hangingPunct="1">
              <a:buFontTx/>
              <a:buNone/>
            </a:pPr>
            <a:endParaRPr lang="en-IE" sz="220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eaLnBrk="1" hangingPunct="1">
              <a:buFontTx/>
              <a:buNone/>
            </a:pPr>
            <a:endParaRPr lang="en-IE" sz="220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eaLnBrk="1" hangingPunct="1">
              <a:buFontTx/>
              <a:buNone/>
            </a:pPr>
            <a:r>
              <a:rPr lang="en-IE" sz="2200">
                <a:latin typeface="Times New Roman" charset="0"/>
                <a:ea typeface="MS PGothic" charset="0"/>
                <a:cs typeface="Times New Roman" charset="0"/>
              </a:rPr>
              <a:t>The result obtained from geometric mean produces blur image, the detail of image information will lost. </a:t>
            </a:r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44824"/>
            <a:ext cx="3455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12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772400" cy="8223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Contraharmonic Mean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91494"/>
            <a:ext cx="7772400" cy="3490912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1339850" algn="l"/>
              </a:tabLst>
            </a:pPr>
            <a:r>
              <a:rPr lang="en-IE" sz="2200" b="1" dirty="0">
                <a:latin typeface="Times New Roman" charset="0"/>
                <a:ea typeface="MS PGothic" charset="0"/>
                <a:cs typeface="Times New Roman" charset="0"/>
              </a:rPr>
              <a:t>Contraharmonic Mean:</a:t>
            </a:r>
          </a:p>
          <a:p>
            <a:pPr marL="0" indent="0" eaLnBrk="1" hangingPunct="1">
              <a:buFontTx/>
              <a:buNone/>
              <a:tabLst>
                <a:tab pos="1339850" algn="l"/>
              </a:tabLst>
            </a:pPr>
            <a:endParaRPr lang="en-IE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eaLnBrk="1" hangingPunct="1">
              <a:buFontTx/>
              <a:buNone/>
              <a:tabLst>
                <a:tab pos="1339850" algn="l"/>
              </a:tabLst>
            </a:pPr>
            <a:endParaRPr lang="en-IE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eaLnBrk="1" hangingPunct="1">
              <a:buFontTx/>
              <a:buNone/>
              <a:tabLst>
                <a:tab pos="1339850" algn="l"/>
              </a:tabLst>
            </a:pPr>
            <a:endParaRPr lang="en-IE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eaLnBrk="1" hangingPunct="1">
              <a:buFontTx/>
              <a:buNone/>
              <a:tabLst>
                <a:tab pos="1339850" algn="l"/>
              </a:tabLst>
            </a:pPr>
            <a:endParaRPr lang="en-IE" sz="2200" i="1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eaLnBrk="1" hangingPunct="1">
              <a:buFontTx/>
              <a:buNone/>
              <a:tabLst>
                <a:tab pos="1339850" algn="l"/>
              </a:tabLst>
            </a:pPr>
            <a:r>
              <a:rPr lang="en-IE" sz="2200" i="1" dirty="0">
                <a:latin typeface="Times New Roman" charset="0"/>
                <a:ea typeface="MS PGothic" charset="0"/>
                <a:cs typeface="Times New Roman" charset="0"/>
              </a:rPr>
              <a:t>Q</a:t>
            </a:r>
            <a:r>
              <a:rPr lang="en-IE" sz="2200" dirty="0">
                <a:latin typeface="Times New Roman" charset="0"/>
                <a:ea typeface="MS PGothic" charset="0"/>
                <a:cs typeface="Times New Roman" charset="0"/>
              </a:rPr>
              <a:t> represents the filter </a:t>
            </a:r>
            <a:r>
              <a:rPr lang="en-IE" sz="2200" i="1" dirty="0">
                <a:latin typeface="Times New Roman" charset="0"/>
                <a:ea typeface="MS PGothic" charset="0"/>
                <a:cs typeface="Times New Roman" charset="0"/>
              </a:rPr>
              <a:t>order, </a:t>
            </a:r>
            <a:r>
              <a:rPr lang="en-IE" sz="2200" dirty="0">
                <a:latin typeface="Times New Roman" charset="0"/>
                <a:ea typeface="MS PGothic" charset="0"/>
                <a:cs typeface="Times New Roman" charset="0"/>
              </a:rPr>
              <a:t>if the </a:t>
            </a:r>
            <a:r>
              <a:rPr lang="en-IE" sz="2200" i="1" dirty="0">
                <a:latin typeface="Times New Roman" charset="0"/>
                <a:ea typeface="MS PGothic" charset="0"/>
                <a:cs typeface="Times New Roman" charset="0"/>
              </a:rPr>
              <a:t>Q </a:t>
            </a:r>
            <a:r>
              <a:rPr lang="en-IE" sz="2200" dirty="0">
                <a:latin typeface="Times New Roman" charset="0"/>
                <a:ea typeface="MS PGothic" charset="0"/>
                <a:cs typeface="Times New Roman" charset="0"/>
              </a:rPr>
              <a:t>value is negative value, it can reduce salt noise, otherwise if positive value, it means that can reduce pepper noise. This technique can’t eliminate both salt and pepper noise concurrently.</a:t>
            </a:r>
          </a:p>
        </p:txBody>
      </p:sp>
      <p:graphicFrame>
        <p:nvGraphicFramePr>
          <p:cNvPr id="2970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26416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13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476672"/>
            <a:ext cx="7772400" cy="630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l"/>
            <a:r>
              <a:rPr lang="en-IE" sz="4000" i="1" smtClean="0">
                <a:latin typeface="Times New Roman" charset="0"/>
                <a:ea typeface="MS PGothic" charset="0"/>
              </a:rPr>
              <a:t>Noise Reduction Examples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3"/>
          <a:stretch>
            <a:fillRect/>
          </a:stretch>
        </p:blipFill>
        <p:spPr bwMode="auto">
          <a:xfrm>
            <a:off x="2195735" y="1412777"/>
            <a:ext cx="468052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60623" y="2061745"/>
            <a:ext cx="15351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Original image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60623" y="4056063"/>
            <a:ext cx="1363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3x3 Arithmetic</a:t>
            </a:r>
            <a:br>
              <a:rPr lang="en-IE" sz="2200" dirty="0">
                <a:latin typeface="Times New Roman" charset="0"/>
                <a:cs typeface="Times New Roman" charset="0"/>
              </a:rPr>
            </a:br>
            <a:r>
              <a:rPr lang="en-IE" sz="2200" dirty="0">
                <a:latin typeface="Times New Roman" charset="0"/>
                <a:cs typeface="Times New Roman" charset="0"/>
              </a:rPr>
              <a:t>Mean Filter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84705" y="1786731"/>
            <a:ext cx="17917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 smtClean="0">
                <a:latin typeface="Times New Roman" charset="0"/>
                <a:cs typeface="Times New Roman" charset="0"/>
              </a:rPr>
              <a:t>Image corrupted by </a:t>
            </a:r>
            <a:r>
              <a:rPr lang="en-IE" sz="2200" dirty="0">
                <a:latin typeface="Times New Roman" charset="0"/>
                <a:cs typeface="Times New Roman" charset="0"/>
              </a:rPr>
              <a:t>Gaussian </a:t>
            </a:r>
            <a:r>
              <a:rPr lang="en-IE" sz="2200" dirty="0" smtClean="0">
                <a:latin typeface="Times New Roman" charset="0"/>
                <a:cs typeface="Times New Roman" charset="0"/>
              </a:rPr>
              <a:t>noise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890241" y="3717032"/>
            <a:ext cx="199072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 smtClean="0">
                <a:latin typeface="Times New Roman" charset="0"/>
                <a:cs typeface="Times New Roman" charset="0"/>
              </a:rPr>
              <a:t>3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x</a:t>
            </a:r>
            <a:r>
              <a:rPr lang="en-IE" sz="2200" dirty="0" smtClean="0">
                <a:latin typeface="Times New Roman" charset="0"/>
                <a:cs typeface="Times New Roman" charset="0"/>
              </a:rPr>
              <a:t>3 Geometric </a:t>
            </a:r>
            <a:r>
              <a:rPr lang="en-IE" sz="2200" dirty="0">
                <a:latin typeface="Times New Roman" charset="0"/>
                <a:cs typeface="Times New Roman" charset="0"/>
              </a:rPr>
              <a:t/>
            </a:r>
            <a:br>
              <a:rPr lang="en-IE" sz="2200" dirty="0">
                <a:latin typeface="Times New Roman" charset="0"/>
                <a:cs typeface="Times New Roman" charset="0"/>
              </a:rPr>
            </a:br>
            <a:r>
              <a:rPr lang="en-IE" sz="2200" dirty="0">
                <a:latin typeface="Times New Roman" charset="0"/>
                <a:cs typeface="Times New Roman" charset="0"/>
              </a:rPr>
              <a:t>Mean Filter (less blurring </a:t>
            </a:r>
            <a:r>
              <a:rPr lang="en-IE" sz="2200" dirty="0" smtClean="0">
                <a:latin typeface="Times New Roman" charset="0"/>
                <a:cs typeface="Times New Roman" charset="0"/>
              </a:rPr>
              <a:t>than AMF</a:t>
            </a:r>
            <a:r>
              <a:rPr lang="en-IE" sz="2200" dirty="0">
                <a:latin typeface="Times New Roman" charset="0"/>
                <a:cs typeface="Times New Roman" charset="0"/>
              </a:rPr>
              <a:t>, the image is sharper)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772400" cy="1143000"/>
          </a:xfrm>
        </p:spPr>
        <p:txBody>
          <a:bodyPr/>
          <a:lstStyle/>
          <a:p>
            <a:pPr algn="ctr"/>
            <a:r>
              <a:rPr lang="en-IE" sz="4000">
                <a:latin typeface="Times New Roman" charset="0"/>
                <a:ea typeface="MS PGothic" charset="0"/>
              </a:rPr>
              <a:t>Order Statistics Filters</a:t>
            </a:r>
            <a:endParaRPr lang="en-US" sz="4000">
              <a:latin typeface="Times New Roman" charset="0"/>
              <a:ea typeface="MS PGothic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404664"/>
            <a:ext cx="77724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l"/>
            <a:r>
              <a:rPr lang="en-IE" sz="4000" i="1" dirty="0" smtClean="0">
                <a:latin typeface="Times New Roman" charset="0"/>
                <a:ea typeface="MS PGothic" charset="0"/>
              </a:rPr>
              <a:t>Noise Reduction Examples (cont…)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 dirty="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11560" y="2070100"/>
            <a:ext cx="475252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An image has degraded by Salt &amp; Pepper  with density 0.1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82466" y="4191000"/>
            <a:ext cx="4737606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Average filtering using 3x3 harmonic filter with Q=1.5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4" r="40025"/>
          <a:stretch>
            <a:fillRect/>
          </a:stretch>
        </p:blipFill>
        <p:spPr bwMode="auto">
          <a:xfrm>
            <a:off x="5364088" y="1412777"/>
            <a:ext cx="230425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29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772400" cy="1143000"/>
          </a:xfrm>
        </p:spPr>
        <p:txBody>
          <a:bodyPr/>
          <a:lstStyle/>
          <a:p>
            <a:pPr algn="ctr"/>
            <a:r>
              <a:rPr lang="en-IE" sz="4000">
                <a:latin typeface="Times New Roman" charset="0"/>
                <a:ea typeface="MS PGothic" charset="0"/>
              </a:rPr>
              <a:t>Order Statistics Filters</a:t>
            </a:r>
            <a:endParaRPr lang="en-US" sz="4000">
              <a:latin typeface="Times New Roman" charset="0"/>
              <a:ea typeface="MS PGothic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404664"/>
            <a:ext cx="77724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l"/>
            <a:r>
              <a:rPr lang="en-IE" sz="4000" i="1" dirty="0" smtClean="0">
                <a:latin typeface="Times New Roman" charset="0"/>
                <a:ea typeface="MS PGothic" charset="0"/>
              </a:rPr>
              <a:t>Noise Reduction Examples (cont…)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2"/>
          <a:stretch>
            <a:fillRect/>
          </a:stretch>
        </p:blipFill>
        <p:spPr bwMode="auto">
          <a:xfrm>
            <a:off x="5436096" y="1412777"/>
            <a:ext cx="237626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1500" y="2209800"/>
            <a:ext cx="464857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An image has degraded by Salt &amp; Pepper  with density 0.1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48672" y="4442671"/>
            <a:ext cx="452738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Average filtering using 3x3 Contraharmonic Filter with Q=-1.5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9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672"/>
            <a:ext cx="7772400" cy="7461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Contraharmonic Filter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0337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IE" sz="2200">
                <a:latin typeface="Times New Roman" charset="0"/>
                <a:ea typeface="MS PGothic" charset="0"/>
                <a:cs typeface="Times New Roman" charset="0"/>
              </a:rPr>
              <a:t>Choosing the wrong value for Q when using the contraharmonic filter can have drastic results</a:t>
            </a:r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</p:txBody>
      </p:sp>
      <p:pic>
        <p:nvPicPr>
          <p:cNvPr id="378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7"/>
          <a:stretch>
            <a:fillRect/>
          </a:stretch>
        </p:blipFill>
        <p:spPr bwMode="auto">
          <a:xfrm>
            <a:off x="2057400" y="2743200"/>
            <a:ext cx="50641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12"/>
          <p:cNvSpPr txBox="1">
            <a:spLocks noChangeArrowheads="1"/>
          </p:cNvSpPr>
          <p:nvPr/>
        </p:nvSpPr>
        <p:spPr bwMode="auto">
          <a:xfrm>
            <a:off x="1447800" y="5181600"/>
            <a:ext cx="30765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>
                <a:latin typeface="Times New Roman" charset="0"/>
                <a:cs typeface="Times New Roman" charset="0"/>
              </a:rPr>
              <a:t>Pepper noise filtered by a 3x3 CF with Q=-1.5</a:t>
            </a:r>
            <a:endParaRPr lang="en-US" sz="2200">
              <a:latin typeface="Times New Roman" charset="0"/>
              <a:cs typeface="Times New Roman" charset="0"/>
            </a:endParaRPr>
          </a:p>
        </p:txBody>
      </p:sp>
      <p:sp>
        <p:nvSpPr>
          <p:cNvPr id="37894" name="Text Box 12"/>
          <p:cNvSpPr txBox="1">
            <a:spLocks noChangeArrowheads="1"/>
          </p:cNvSpPr>
          <p:nvPr/>
        </p:nvSpPr>
        <p:spPr bwMode="auto">
          <a:xfrm>
            <a:off x="4648200" y="5181600"/>
            <a:ext cx="28019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>
                <a:latin typeface="Times New Roman" charset="0"/>
                <a:cs typeface="Times New Roman" charset="0"/>
              </a:rPr>
              <a:t>Salt noise filtered by a 3x3 CF with Q=1.5</a:t>
            </a:r>
            <a:endParaRPr lang="en-US" sz="2200">
              <a:latin typeface="Times New Roman" charset="0"/>
              <a:cs typeface="Times New Roman" charset="0"/>
            </a:endParaRPr>
          </a:p>
        </p:txBody>
      </p:sp>
      <p:sp>
        <p:nvSpPr>
          <p:cNvPr id="37895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7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772400" cy="7461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Median Filter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807" y="1556792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IE" sz="2200" dirty="0">
                <a:latin typeface="Times New Roman" charset="0"/>
                <a:ea typeface="MS PGothic" charset="0"/>
                <a:cs typeface="Times New Roman" charset="0"/>
              </a:rPr>
              <a:t>Median filter technique is suitable to reduce impulse noise such as Salt &amp; Pepper. Median filter is defined as:</a:t>
            </a:r>
          </a:p>
          <a:p>
            <a:pPr marL="0" indent="0" eaLnBrk="1" hangingPunct="1">
              <a:buFontTx/>
              <a:buNone/>
            </a:pPr>
            <a:endParaRPr lang="en-IE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eaLnBrk="1" hangingPunct="1">
              <a:buFontTx/>
              <a:buNone/>
            </a:pPr>
            <a:endParaRPr lang="en-IE" sz="2200" b="1" dirty="0">
              <a:latin typeface="Times New Roman" charset="0"/>
              <a:ea typeface="MS PGothic" charset="0"/>
              <a:cs typeface="Times New Roman" charset="0"/>
            </a:endParaRP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571500" y="4114800"/>
            <a:ext cx="75819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/>
            <a:r>
              <a:rPr lang="en-US" sz="2200">
                <a:cs typeface="Times New Roman" charset="0"/>
              </a:rPr>
              <a:t>Center value in the original image 3x3 pixels is replaced by the median value. Median filter technique is applied for each non-overlapping block of 3x3 pixels, from top-left corner to top-right corner and from top to bottom.</a:t>
            </a:r>
          </a:p>
          <a:p>
            <a:pPr algn="just"/>
            <a:endParaRPr lang="en-US" sz="2200"/>
          </a:p>
        </p:txBody>
      </p:sp>
      <p:pic>
        <p:nvPicPr>
          <p:cNvPr id="4096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3810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78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772400" cy="8985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Today’s </a:t>
            </a:r>
            <a:r>
              <a:rPr lang="en-US" sz="4000" i="1" dirty="0" smtClean="0">
                <a:latin typeface="Times New Roman" charset="0"/>
                <a:ea typeface="MS PGothic" charset="0"/>
              </a:rPr>
              <a:t>Lesson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91264" cy="5029200"/>
          </a:xfrm>
        </p:spPr>
        <p:txBody>
          <a:bodyPr/>
          <a:lstStyle/>
          <a:p>
            <a:pPr eaLnBrk="1" hangingPunct="1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Filtering in the Frequency Domain</a:t>
            </a:r>
          </a:p>
          <a:p>
            <a:pPr lvl="1" eaLnBrk="1" hangingPunct="1"/>
            <a:r>
              <a:rPr lang="en-IE" sz="2200" dirty="0">
                <a:latin typeface="Times New Roman" charset="0"/>
                <a:ea typeface="ＭＳ Ｐゴシック" charset="0"/>
                <a:cs typeface="Times New Roman" charset="0"/>
              </a:rPr>
              <a:t>Image restoration</a:t>
            </a:r>
          </a:p>
          <a:p>
            <a:pPr lvl="1" eaLnBrk="1" hangingPunct="1"/>
            <a:r>
              <a:rPr lang="en-IE" sz="2200" dirty="0">
                <a:latin typeface="Times New Roman" charset="0"/>
                <a:ea typeface="ＭＳ Ｐゴシック" charset="0"/>
                <a:cs typeface="Times New Roman" charset="0"/>
              </a:rPr>
              <a:t>Noise models</a:t>
            </a:r>
          </a:p>
          <a:p>
            <a:pPr lvl="1" eaLnBrk="1" hangingPunct="1"/>
            <a:r>
              <a:rPr lang="en-IE" sz="2200" dirty="0">
                <a:latin typeface="Times New Roman" charset="0"/>
                <a:ea typeface="ＭＳ Ｐゴシック" charset="0"/>
                <a:cs typeface="Times New Roman" charset="0"/>
              </a:rPr>
              <a:t>Noise reduction Techniques</a:t>
            </a:r>
          </a:p>
          <a:p>
            <a:pPr lvl="2" algn="just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Uniform </a:t>
            </a:r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Filtering, Gaussian Filtering, Median Filtering, Inverse Filtering, Weiner </a:t>
            </a:r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Filtering</a:t>
            </a:r>
          </a:p>
          <a:p>
            <a:pPr eaLnBrk="1" hangingPunct="1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Learning Outcomes:</a:t>
            </a:r>
          </a:p>
          <a:p>
            <a:pPr lvl="1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To understand noise reduction techniques in spatial and frequency domain.</a:t>
            </a:r>
          </a:p>
        </p:txBody>
      </p:sp>
    </p:spTree>
    <p:extLst>
      <p:ext uri="{BB962C8B-B14F-4D97-AF65-F5344CB8AC3E}">
        <p14:creationId xmlns:p14="http://schemas.microsoft.com/office/powerpoint/2010/main" val="16168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772400" cy="1143000"/>
          </a:xfrm>
        </p:spPr>
        <p:txBody>
          <a:bodyPr/>
          <a:lstStyle/>
          <a:p>
            <a:pPr algn="ctr"/>
            <a:r>
              <a:rPr lang="en-IE" sz="4000">
                <a:latin typeface="Times New Roman" charset="0"/>
                <a:ea typeface="MS PGothic" charset="0"/>
              </a:rPr>
              <a:t>Order Statistics Filters</a:t>
            </a:r>
            <a:endParaRPr lang="en-US" sz="4000">
              <a:latin typeface="Times New Roman" charset="0"/>
              <a:ea typeface="MS PGothic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7544" y="548680"/>
            <a:ext cx="8516937" cy="5953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IE" altLang="en-US" sz="4000" kern="0" dirty="0" smtClean="0">
                <a:solidFill>
                  <a:srgbClr val="FFFFFF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Median Filter</a:t>
            </a:r>
            <a:endParaRPr lang="en-US" altLang="en-US" sz="4000" kern="0" dirty="0" smtClean="0">
              <a:solidFill>
                <a:srgbClr val="FFFFFF"/>
              </a:solidFill>
              <a:latin typeface="Times New Roman"/>
              <a:ea typeface="ＭＳ Ｐゴシック" panose="020B0600070205080204" pitchFamily="34" charset="-128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4500" y="2389188"/>
          <a:ext cx="3914776" cy="2285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627"/>
                <a:gridCol w="637088"/>
                <a:gridCol w="637088"/>
                <a:gridCol w="637088"/>
                <a:gridCol w="637088"/>
                <a:gridCol w="700797"/>
              </a:tblGrid>
              <a:tr h="403043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164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156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145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833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146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135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90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143">
                <a:tc>
                  <a:txBody>
                    <a:bodyPr/>
                    <a:lstStyle/>
                    <a:p>
                      <a:pPr marL="22860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137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660"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191</a:t>
                      </a: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215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660"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179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221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660"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64100" y="2387600"/>
          <a:ext cx="3914776" cy="2285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627"/>
                <a:gridCol w="637088"/>
                <a:gridCol w="637088"/>
                <a:gridCol w="637088"/>
                <a:gridCol w="637088"/>
                <a:gridCol w="700797"/>
              </a:tblGrid>
              <a:tr h="403043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164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156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145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833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146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135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90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143">
                <a:tc>
                  <a:txBody>
                    <a:bodyPr/>
                    <a:lstStyle/>
                    <a:p>
                      <a:pPr marL="22860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137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191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660"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189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215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660"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179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221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660"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3" marR="55723" marT="55744" marB="5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12838" y="5534025"/>
            <a:ext cx="69929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200" dirty="0">
                <a:cs typeface="Times New Roman" charset="0"/>
              </a:rPr>
              <a:t> ascending order :  83, 94, 137, 179, </a:t>
            </a:r>
            <a:r>
              <a:rPr lang="en-US" sz="2200" b="1" dirty="0">
                <a:cs typeface="Times New Roman" charset="0"/>
              </a:rPr>
              <a:t>189</a:t>
            </a:r>
            <a:r>
              <a:rPr lang="en-US" sz="2200" dirty="0">
                <a:cs typeface="Times New Roman" charset="0"/>
              </a:rPr>
              <a:t>, 191, 200, 215, 221</a:t>
            </a:r>
          </a:p>
        </p:txBody>
      </p:sp>
      <p:cxnSp>
        <p:nvCxnSpPr>
          <p:cNvPr id="7" name="Straight Arrow Connector 5"/>
          <p:cNvCxnSpPr>
            <a:cxnSpLocks noChangeShapeType="1"/>
          </p:cNvCxnSpPr>
          <p:nvPr/>
        </p:nvCxnSpPr>
        <p:spPr bwMode="auto">
          <a:xfrm>
            <a:off x="1752600" y="4267200"/>
            <a:ext cx="1447800" cy="126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" name="Straight Arrow Connector 10"/>
          <p:cNvCxnSpPr>
            <a:cxnSpLocks noChangeShapeType="1"/>
          </p:cNvCxnSpPr>
          <p:nvPr/>
        </p:nvCxnSpPr>
        <p:spPr bwMode="auto">
          <a:xfrm flipV="1">
            <a:off x="5486400" y="3886200"/>
            <a:ext cx="304800" cy="1647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1740694"/>
            <a:ext cx="8305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Given a </a:t>
            </a:r>
            <a:r>
              <a:rPr lang="en-US" sz="2200" dirty="0" err="1">
                <a:latin typeface="Times New Roman"/>
                <a:cs typeface="Times New Roman"/>
              </a:rPr>
              <a:t>grayscale</a:t>
            </a:r>
            <a:r>
              <a:rPr lang="en-US" sz="2200" dirty="0">
                <a:latin typeface="Times New Roman"/>
                <a:cs typeface="Times New Roman"/>
              </a:rPr>
              <a:t> image 3x3 pixels in below. </a:t>
            </a:r>
          </a:p>
        </p:txBody>
      </p:sp>
    </p:spTree>
    <p:extLst>
      <p:ext uri="{BB962C8B-B14F-4D97-AF65-F5344CB8AC3E}">
        <p14:creationId xmlns:p14="http://schemas.microsoft.com/office/powerpoint/2010/main" val="238735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772400" cy="1143000"/>
          </a:xfrm>
        </p:spPr>
        <p:txBody>
          <a:bodyPr/>
          <a:lstStyle/>
          <a:p>
            <a:pPr algn="ctr"/>
            <a:r>
              <a:rPr lang="en-IE" sz="4000">
                <a:latin typeface="Times New Roman" charset="0"/>
                <a:ea typeface="MS PGothic" charset="0"/>
              </a:rPr>
              <a:t>Order Statistics Filters</a:t>
            </a:r>
            <a:endParaRPr lang="en-US" sz="4000">
              <a:latin typeface="Times New Roman" charset="0"/>
              <a:ea typeface="MS PGothic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7544" y="548680"/>
            <a:ext cx="851693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4000" i="1" dirty="0">
                <a:solidFill>
                  <a:srgbClr val="FFFFFF"/>
                </a:solidFill>
                <a:latin typeface="Times New Roman" charset="0"/>
              </a:rPr>
              <a:t>Median Filter</a:t>
            </a:r>
            <a:endParaRPr lang="en-US" sz="4000" i="1" dirty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4" name="Picture 27" descr="How 2d median filter is applied on an Image Matrix, A sliding window approach. Due to 2nd &amp; 3rd condition we need to pad the edge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24"/>
          <a:stretch>
            <a:fillRect/>
          </a:stretch>
        </p:blipFill>
        <p:spPr bwMode="auto">
          <a:xfrm>
            <a:off x="457200" y="1413074"/>
            <a:ext cx="8153400" cy="27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34193" y="4077072"/>
            <a:ext cx="24655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just"/>
            <a:r>
              <a:rPr lang="en-US" sz="2200" dirty="0">
                <a:latin typeface="Times New Roman" charset="0"/>
              </a:rPr>
              <a:t>The computational block overlap only pixels that are in the original image.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915816" y="4077072"/>
            <a:ext cx="301377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just"/>
            <a:r>
              <a:rPr lang="en-US" sz="2200" dirty="0">
                <a:latin typeface="Times New Roman" charset="0"/>
              </a:rPr>
              <a:t>The computational block overlap pixels outside the original image, but the center pixel overlaps a pixel in the image.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084168" y="4077072"/>
            <a:ext cx="272573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just"/>
            <a:r>
              <a:rPr lang="en-US" sz="2200" dirty="0">
                <a:latin typeface="Times New Roman" charset="0"/>
              </a:rPr>
              <a:t>The computational block overlap pixels at the edges only. The center pixel is outside the image. </a:t>
            </a:r>
          </a:p>
        </p:txBody>
      </p:sp>
    </p:spTree>
    <p:extLst>
      <p:ext uri="{BB962C8B-B14F-4D97-AF65-F5344CB8AC3E}">
        <p14:creationId xmlns:p14="http://schemas.microsoft.com/office/powerpoint/2010/main" val="118575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772400" cy="1143000"/>
          </a:xfrm>
        </p:spPr>
        <p:txBody>
          <a:bodyPr/>
          <a:lstStyle/>
          <a:p>
            <a:pPr algn="ctr"/>
            <a:r>
              <a:rPr lang="en-IE" sz="4000">
                <a:latin typeface="Times New Roman" charset="0"/>
                <a:ea typeface="MS PGothic" charset="0"/>
              </a:rPr>
              <a:t>Order Statistics Filters</a:t>
            </a:r>
            <a:endParaRPr lang="en-US" sz="4000">
              <a:latin typeface="Times New Roman" charset="0"/>
              <a:ea typeface="MS PGothic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67544" y="548680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l"/>
            <a:r>
              <a:rPr lang="en-IE" sz="4000" i="1" dirty="0" smtClean="0">
                <a:latin typeface="Times New Roman" charset="0"/>
                <a:ea typeface="MS PGothic" charset="0"/>
              </a:rPr>
              <a:t>Noise Reduction Examples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/>
          <a:stretch>
            <a:fillRect/>
          </a:stretch>
        </p:blipFill>
        <p:spPr bwMode="auto">
          <a:xfrm>
            <a:off x="2339752" y="1484784"/>
            <a:ext cx="4752528" cy="402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54050" y="1739900"/>
            <a:ext cx="1550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Pepper &amp; Salt with density 0.2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429500" y="1758950"/>
            <a:ext cx="15509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Result of 1 passes from 3x3 Median</a:t>
            </a:r>
            <a:br>
              <a:rPr lang="en-IE" sz="2200" dirty="0">
                <a:latin typeface="Times New Roman" charset="0"/>
                <a:cs typeface="Times New Roman" charset="0"/>
              </a:rPr>
            </a:br>
            <a:r>
              <a:rPr lang="en-IE" sz="2200" dirty="0">
                <a:latin typeface="Times New Roman" charset="0"/>
                <a:cs typeface="Times New Roman" charset="0"/>
              </a:rPr>
              <a:t>Filter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429500" y="3789040"/>
            <a:ext cx="155098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Result of 3 passes from 3x3 Median</a:t>
            </a:r>
            <a:br>
              <a:rPr lang="en-IE" sz="2200" dirty="0">
                <a:latin typeface="Times New Roman" charset="0"/>
                <a:cs typeface="Times New Roman" charset="0"/>
              </a:rPr>
            </a:br>
            <a:r>
              <a:rPr lang="en-IE" sz="2200" dirty="0">
                <a:latin typeface="Times New Roman" charset="0"/>
                <a:cs typeface="Times New Roman" charset="0"/>
              </a:rPr>
              <a:t>Filter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54050" y="3789040"/>
            <a:ext cx="15509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Result of 2 passes from 3x3 Median</a:t>
            </a:r>
            <a:br>
              <a:rPr lang="en-IE" sz="2200" dirty="0">
                <a:latin typeface="Times New Roman" charset="0"/>
                <a:cs typeface="Times New Roman" charset="0"/>
              </a:rPr>
            </a:br>
            <a:r>
              <a:rPr lang="en-IE" sz="2200" dirty="0">
                <a:latin typeface="Times New Roman" charset="0"/>
                <a:cs typeface="Times New Roman" charset="0"/>
              </a:rPr>
              <a:t>Filter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11560" y="5503081"/>
            <a:ext cx="7781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IE" sz="2200" dirty="0">
                <a:latin typeface="Times New Roman"/>
                <a:cs typeface="Times New Roman"/>
              </a:rPr>
              <a:t>Repeated passes remove the noise better but also blur the image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589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772400" cy="1143000"/>
          </a:xfrm>
        </p:spPr>
        <p:txBody>
          <a:bodyPr/>
          <a:lstStyle/>
          <a:p>
            <a:pPr algn="ctr"/>
            <a:r>
              <a:rPr lang="en-IE" sz="4000">
                <a:latin typeface="Times New Roman" charset="0"/>
                <a:ea typeface="MS PGothic" charset="0"/>
              </a:rPr>
              <a:t>Order Statistics Filters</a:t>
            </a:r>
            <a:endParaRPr lang="en-US" sz="4000">
              <a:latin typeface="Times New Roman" charset="0"/>
              <a:ea typeface="MS PGothic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67544" y="548680"/>
            <a:ext cx="7772400" cy="59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l"/>
            <a:r>
              <a:rPr lang="en-IE" sz="4000" i="1" dirty="0" smtClean="0">
                <a:latin typeface="Times New Roman" charset="0"/>
                <a:ea typeface="MS PGothic" charset="0"/>
              </a:rPr>
              <a:t>Noise Reduction Examples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9"/>
          <a:stretch>
            <a:fillRect/>
          </a:stretch>
        </p:blipFill>
        <p:spPr bwMode="auto">
          <a:xfrm>
            <a:off x="2110363" y="1556792"/>
            <a:ext cx="488835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9"/>
          <a:stretch>
            <a:fillRect/>
          </a:stretch>
        </p:blipFill>
        <p:spPr bwMode="auto">
          <a:xfrm>
            <a:off x="2127251" y="3573016"/>
            <a:ext cx="487147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3875" y="2298700"/>
            <a:ext cx="15509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Pepper with density 0.2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23875" y="4572000"/>
            <a:ext cx="15557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  <a:cs typeface="Times New Roman" charset="0"/>
              </a:rPr>
              <a:t>Filtered image from 3x3 Max Filter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256463" y="2312988"/>
            <a:ext cx="15509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Salt with density 0.2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207250" y="4416425"/>
            <a:ext cx="15557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  <a:cs typeface="Times New Roman" charset="0"/>
              </a:rPr>
              <a:t>Filtered image from 3x3 Min Filter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9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772400" cy="1143000"/>
          </a:xfrm>
        </p:spPr>
        <p:txBody>
          <a:bodyPr/>
          <a:lstStyle/>
          <a:p>
            <a:pPr algn="ctr"/>
            <a:r>
              <a:rPr lang="en-IE" sz="4000">
                <a:latin typeface="Times New Roman" charset="0"/>
                <a:ea typeface="MS PGothic" charset="0"/>
              </a:rPr>
              <a:t>Order Statistics Filters</a:t>
            </a:r>
            <a:endParaRPr lang="en-US" sz="4000">
              <a:latin typeface="Times New Roman" charset="0"/>
              <a:ea typeface="MS PGothic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67544" y="548680"/>
            <a:ext cx="7772400" cy="512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l"/>
            <a:r>
              <a:rPr lang="en-IE" sz="4000" i="1" dirty="0" smtClean="0">
                <a:latin typeface="Times New Roman" charset="0"/>
                <a:ea typeface="MS PGothic" charset="0"/>
              </a:rPr>
              <a:t>Noise Reduction Examples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7"/>
            <a:ext cx="330835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16632" y="2057400"/>
            <a:ext cx="274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  <a:cs typeface="Times New Roman" charset="0"/>
              </a:rPr>
              <a:t>uniform noise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03970" y="3225800"/>
            <a:ext cx="2455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  <a:cs typeface="Times New Roman" charset="0"/>
              </a:rPr>
              <a:t>Filtering by a 5x5 Arithmetic Mean Filter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89534" y="4776884"/>
            <a:ext cx="23653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  <a:cs typeface="Times New Roman" charset="0"/>
              </a:rPr>
              <a:t>Filtering by a 5x5 Median Filter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400800" y="1704291"/>
            <a:ext cx="2743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  <a:cs typeface="Times New Roman" charset="0"/>
              </a:rPr>
              <a:t>Image further corrupted by Pepper &amp; Salt noise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400800" y="3175000"/>
            <a:ext cx="2511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  <a:cs typeface="Times New Roman" charset="0"/>
              </a:rPr>
              <a:t>Filtering by a 5x5 Geometric Mean Filter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426200" y="4630262"/>
            <a:ext cx="271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  <a:cs typeface="Times New Roman" charset="0"/>
              </a:rPr>
              <a:t>Filtering by a 5x5 Alpha-Trimmed</a:t>
            </a:r>
            <a:br>
              <a:rPr lang="en-IE" sz="2200" dirty="0">
                <a:latin typeface="Times New Roman" charset="0"/>
                <a:cs typeface="Times New Roman" charset="0"/>
              </a:rPr>
            </a:br>
            <a:r>
              <a:rPr lang="en-IE" sz="2200" dirty="0">
                <a:latin typeface="Times New Roman" charset="0"/>
                <a:cs typeface="Times New Roman" charset="0"/>
              </a:rPr>
              <a:t>Mean Filter (d=5)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9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772400" cy="7461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Adaptive median Filters</a:t>
            </a:r>
            <a:endParaRPr lang="en-GB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772400" cy="4114800"/>
          </a:xfrm>
        </p:spPr>
        <p:txBody>
          <a:bodyPr/>
          <a:lstStyle/>
          <a:p>
            <a:pPr eaLnBrk="1" hangingPunct="1">
              <a:buFont typeface="Wingdings" charset="0"/>
              <a:buChar char="q"/>
            </a:pPr>
            <a:r>
              <a:rPr lang="en-IE" sz="2200" b="1">
                <a:latin typeface="Times New Roman" charset="0"/>
                <a:ea typeface="MS PGothic" charset="0"/>
                <a:cs typeface="Times New Roman" charset="0"/>
              </a:rPr>
              <a:t>adaptive median filters</a:t>
            </a:r>
            <a:r>
              <a:rPr lang="en-IE" sz="2200">
                <a:latin typeface="Times New Roman" charset="0"/>
                <a:ea typeface="MS PGothic" charset="0"/>
                <a:cs typeface="Times New Roman" charset="0"/>
              </a:rPr>
              <a:t> can perform better than media filter on impulse noise such as pepper &amp; salt noise.</a:t>
            </a:r>
          </a:p>
          <a:p>
            <a:pPr eaLnBrk="1" hangingPunct="1">
              <a:buFont typeface="Wingdings" charset="0"/>
              <a:buChar char="q"/>
            </a:pPr>
            <a:r>
              <a:rPr lang="en-IE" sz="2200">
                <a:latin typeface="Times New Roman" charset="0"/>
                <a:ea typeface="MS PGothic" charset="0"/>
                <a:cs typeface="Times New Roman" charset="0"/>
              </a:rPr>
              <a:t>The results obtained from adaptive median filter produce slightly smooth image.</a:t>
            </a:r>
          </a:p>
        </p:txBody>
      </p:sp>
    </p:spTree>
    <p:extLst>
      <p:ext uri="{BB962C8B-B14F-4D97-AF65-F5344CB8AC3E}">
        <p14:creationId xmlns:p14="http://schemas.microsoft.com/office/powerpoint/2010/main" val="61098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772400" cy="7461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Adaptive Median Filtering</a:t>
            </a:r>
            <a:endParaRPr lang="en-GB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5427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56792"/>
            <a:ext cx="5616624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68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772400" cy="1143000"/>
          </a:xfrm>
        </p:spPr>
        <p:txBody>
          <a:bodyPr/>
          <a:lstStyle/>
          <a:p>
            <a:pPr algn="ctr"/>
            <a:r>
              <a:rPr lang="en-IE" sz="4000">
                <a:latin typeface="Times New Roman" charset="0"/>
                <a:ea typeface="MS PGothic" charset="0"/>
              </a:rPr>
              <a:t>Order Statistics Filters</a:t>
            </a:r>
            <a:endParaRPr lang="en-US" sz="4000">
              <a:latin typeface="Times New Roman" charset="0"/>
              <a:ea typeface="MS PGothic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80"/>
          <a:stretch>
            <a:fillRect/>
          </a:stretch>
        </p:blipFill>
        <p:spPr bwMode="auto">
          <a:xfrm>
            <a:off x="385763" y="1392330"/>
            <a:ext cx="8362701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67544" y="557212"/>
            <a:ext cx="7772400" cy="74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l"/>
            <a:r>
              <a:rPr lang="en-IE" sz="4000" i="1" dirty="0" smtClean="0">
                <a:latin typeface="Times New Roman" charset="0"/>
                <a:ea typeface="MS PGothic" charset="0"/>
              </a:rPr>
              <a:t>Adaptive Filtering Example</a:t>
            </a:r>
            <a:endParaRPr lang="en-GB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1000" y="4005064"/>
            <a:ext cx="28384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  <a:cs typeface="Times New Roman" charset="0"/>
              </a:rPr>
              <a:t>Image corrupted by pepper &amp; salt noise with probabilities </a:t>
            </a:r>
            <a:r>
              <a:rPr lang="en-IE" sz="2200" i="1" dirty="0">
                <a:latin typeface="Times New Roman" charset="0"/>
                <a:cs typeface="Times New Roman" charset="0"/>
              </a:rPr>
              <a:t>P</a:t>
            </a:r>
            <a:r>
              <a:rPr lang="en-IE" sz="2200" i="1" baseline="-25000" dirty="0">
                <a:latin typeface="Times New Roman" charset="0"/>
                <a:cs typeface="Times New Roman" charset="0"/>
              </a:rPr>
              <a:t>a</a:t>
            </a:r>
            <a:r>
              <a:rPr lang="en-IE" sz="2200" dirty="0">
                <a:latin typeface="Times New Roman" charset="0"/>
                <a:cs typeface="Times New Roman" charset="0"/>
              </a:rPr>
              <a:t> = </a:t>
            </a:r>
            <a:r>
              <a:rPr lang="en-IE" sz="2200" i="1" dirty="0">
                <a:latin typeface="Times New Roman" charset="0"/>
                <a:cs typeface="Times New Roman" charset="0"/>
              </a:rPr>
              <a:t>P</a:t>
            </a:r>
            <a:r>
              <a:rPr lang="en-IE" sz="2200" i="1" baseline="-25000" dirty="0">
                <a:latin typeface="Times New Roman" charset="0"/>
                <a:cs typeface="Times New Roman" charset="0"/>
              </a:rPr>
              <a:t>b</a:t>
            </a:r>
            <a:r>
              <a:rPr lang="en-IE" sz="2200" dirty="0">
                <a:latin typeface="Times New Roman" charset="0"/>
                <a:cs typeface="Times New Roman" charset="0"/>
              </a:rPr>
              <a:t>=0.25</a:t>
            </a:r>
            <a:endParaRPr lang="en-GB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219450" y="4005064"/>
            <a:ext cx="2809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  <a:cs typeface="Times New Roman" charset="0"/>
              </a:rPr>
              <a:t>Filtering result with a 7x7 median filter</a:t>
            </a:r>
            <a:endParaRPr lang="en-GB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938589" y="4000864"/>
            <a:ext cx="2809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  <a:cs typeface="Times New Roman" charset="0"/>
              </a:rPr>
              <a:t>adaptive median filtering result with </a:t>
            </a:r>
          </a:p>
          <a:p>
            <a:pPr algn="ctr" eaLnBrk="1" hangingPunct="1"/>
            <a:r>
              <a:rPr lang="en-IE" sz="2200" i="1" dirty="0">
                <a:latin typeface="Times New Roman" charset="0"/>
                <a:cs typeface="Times New Roman" charset="0"/>
              </a:rPr>
              <a:t>S</a:t>
            </a:r>
            <a:r>
              <a:rPr lang="en-IE" sz="2200" i="1" baseline="-25000" dirty="0">
                <a:latin typeface="Times New Roman" charset="0"/>
                <a:cs typeface="Times New Roman" charset="0"/>
              </a:rPr>
              <a:t>max</a:t>
            </a:r>
            <a:r>
              <a:rPr lang="en-IE" sz="2200" dirty="0">
                <a:latin typeface="Times New Roman" charset="0"/>
                <a:cs typeface="Times New Roman" charset="0"/>
              </a:rPr>
              <a:t> = 7</a:t>
            </a:r>
            <a:endParaRPr lang="en-GB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9552" y="5373216"/>
            <a:ext cx="7781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IE" sz="2200" dirty="0">
                <a:latin typeface="Times New Roman"/>
                <a:cs typeface="Times New Roman"/>
              </a:rPr>
              <a:t>AMF preserves sharpness and details, e.g. the connector fingers.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886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References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altLang="en-US" sz="2200" dirty="0" smtClean="0">
                <a:latin typeface="Times New Roman"/>
                <a:cs typeface="Times New Roman"/>
              </a:rPr>
              <a:t>R.C. Gonzalez and R.E. Woods, 2016. Digital Image Processing, Pearson Education India; Third edition.</a:t>
            </a:r>
          </a:p>
          <a:p>
            <a:pPr algn="just">
              <a:defRPr/>
            </a:pPr>
            <a:r>
              <a:rPr lang="en-US" altLang="en-US" sz="2200" dirty="0" smtClean="0">
                <a:latin typeface="Times New Roman"/>
                <a:cs typeface="Times New Roman"/>
              </a:rPr>
              <a:t>A.K. Jain, 2015. Fundamentals of Digital Image Processing, Pearson Education India; First edition.</a:t>
            </a:r>
          </a:p>
          <a:p>
            <a:pPr algn="just">
              <a:defRPr/>
            </a:pPr>
            <a:r>
              <a:rPr lang="en-US" altLang="en-US" sz="2200" dirty="0" smtClean="0">
                <a:latin typeface="Times New Roman"/>
                <a:cs typeface="Times New Roman"/>
              </a:rPr>
              <a:t>R.C. Gonzalez, R.E. Woods and S.L. </a:t>
            </a:r>
            <a:r>
              <a:rPr lang="en-US" altLang="en-US" sz="2200" dirty="0" err="1" smtClean="0">
                <a:latin typeface="Times New Roman"/>
                <a:cs typeface="Times New Roman"/>
              </a:rPr>
              <a:t>Eddins</a:t>
            </a:r>
            <a:r>
              <a:rPr lang="en-US" altLang="en-US" sz="2200" dirty="0" smtClean="0">
                <a:latin typeface="Times New Roman"/>
                <a:cs typeface="Times New Roman"/>
              </a:rPr>
              <a:t>, 2017. Digital Image Processing Using MATLAB. McGraw Hill Education; 2 edition.</a:t>
            </a:r>
          </a:p>
          <a:p>
            <a:pPr algn="just">
              <a:defRPr/>
            </a:pPr>
            <a:r>
              <a:rPr lang="en-US" altLang="en-US" sz="2200" dirty="0" smtClean="0">
                <a:latin typeface="Times New Roman"/>
                <a:cs typeface="Times New Roman"/>
              </a:rPr>
              <a:t>S. </a:t>
            </a:r>
            <a:r>
              <a:rPr lang="en-US" altLang="en-US" sz="2200" dirty="0" err="1" smtClean="0">
                <a:latin typeface="Times New Roman"/>
                <a:cs typeface="Times New Roman"/>
              </a:rPr>
              <a:t>Jayaraman</a:t>
            </a:r>
            <a:r>
              <a:rPr lang="en-US" altLang="en-US" sz="2200" dirty="0" smtClean="0">
                <a:latin typeface="Times New Roman"/>
                <a:cs typeface="Times New Roman"/>
              </a:rPr>
              <a:t>, T. </a:t>
            </a:r>
            <a:r>
              <a:rPr lang="en-US" altLang="en-US" sz="2200" dirty="0" err="1" smtClean="0">
                <a:latin typeface="Times New Roman"/>
                <a:cs typeface="Times New Roman"/>
              </a:rPr>
              <a:t>Veerakumar</a:t>
            </a:r>
            <a:r>
              <a:rPr lang="en-US" altLang="en-US" sz="2200" dirty="0" smtClean="0">
                <a:latin typeface="Times New Roman"/>
                <a:cs typeface="Times New Roman"/>
              </a:rPr>
              <a:t>, S. </a:t>
            </a:r>
            <a:r>
              <a:rPr lang="en-US" altLang="en-US" sz="2200" dirty="0" err="1" smtClean="0">
                <a:latin typeface="Times New Roman"/>
                <a:cs typeface="Times New Roman"/>
              </a:rPr>
              <a:t>Esakkirajan</a:t>
            </a:r>
            <a:r>
              <a:rPr lang="en-US" altLang="en-US" sz="2200" dirty="0" smtClean="0">
                <a:latin typeface="Times New Roman"/>
                <a:cs typeface="Times New Roman"/>
              </a:rPr>
              <a:t>, 2017.Digital Image Processing, McGraw Hill Education; 1 edition.</a:t>
            </a:r>
          </a:p>
          <a:p>
            <a:pPr algn="just">
              <a:defRPr/>
            </a:pPr>
            <a:r>
              <a:rPr lang="en-US" altLang="en-US" sz="2200" dirty="0" err="1" smtClean="0">
                <a:latin typeface="Times New Roman"/>
                <a:cs typeface="Times New Roman"/>
              </a:rPr>
              <a:t>Bahadir</a:t>
            </a:r>
            <a:r>
              <a:rPr lang="en-US" altLang="en-US" sz="2200" dirty="0" smtClean="0">
                <a:latin typeface="Times New Roman"/>
                <a:cs typeface="Times New Roman"/>
              </a:rPr>
              <a:t> K. </a:t>
            </a:r>
            <a:r>
              <a:rPr lang="en-US" altLang="en-US" sz="2200" dirty="0" err="1" smtClean="0">
                <a:latin typeface="Times New Roman"/>
                <a:cs typeface="Times New Roman"/>
              </a:rPr>
              <a:t>Gunturk</a:t>
            </a:r>
            <a:r>
              <a:rPr lang="en-US" altLang="en-US" sz="2200" dirty="0" smtClean="0">
                <a:latin typeface="Times New Roman"/>
                <a:cs typeface="Times New Roman"/>
              </a:rPr>
              <a:t>, Xin Li, 2013. Image Restoration: Fundamentals and Advances, CRC Press, Taylor &amp; Francis.</a:t>
            </a:r>
          </a:p>
        </p:txBody>
      </p:sp>
    </p:spTree>
    <p:extLst>
      <p:ext uri="{BB962C8B-B14F-4D97-AF65-F5344CB8AC3E}">
        <p14:creationId xmlns:p14="http://schemas.microsoft.com/office/powerpoint/2010/main" val="86747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772400" cy="822325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Image Restoration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890713"/>
            <a:ext cx="7772400" cy="9286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IE" sz="2200" dirty="0">
                <a:latin typeface="Times New Roman" charset="0"/>
                <a:ea typeface="MS PGothic" charset="0"/>
                <a:cs typeface="Times New Roman" charset="0"/>
              </a:rPr>
              <a:t>Image restoration aim to recover the image from degraded measurement (Bahadir K. Gunturk, Xin Li, 2013). </a:t>
            </a:r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16" b="49875"/>
          <a:stretch>
            <a:fillRect/>
          </a:stretch>
        </p:blipFill>
        <p:spPr bwMode="auto">
          <a:xfrm>
            <a:off x="1371600" y="2971800"/>
            <a:ext cx="250983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4" t="50250" r="20204" b="-1212"/>
          <a:stretch>
            <a:fillRect/>
          </a:stretch>
        </p:blipFill>
        <p:spPr bwMode="auto">
          <a:xfrm>
            <a:off x="5232400" y="2971800"/>
            <a:ext cx="2527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3949700" y="3616325"/>
            <a:ext cx="1212850" cy="614363"/>
          </a:xfrm>
          <a:prstGeom prst="rightArrow">
            <a:avLst>
              <a:gd name="adj1" fmla="val 50000"/>
              <a:gd name="adj2" fmla="val 49354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l-GR">
              <a:latin typeface="Arial" charset="0"/>
              <a:cs typeface="ＭＳ Ｐゴシック" charset="0"/>
            </a:endParaRPr>
          </a:p>
        </p:txBody>
      </p:sp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1558925" y="4873625"/>
            <a:ext cx="2135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>
                <a:latin typeface="Times New Roman" charset="0"/>
              </a:rPr>
              <a:t>Original noisy image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5626100" y="4835525"/>
            <a:ext cx="180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>
                <a:latin typeface="Times New Roman" charset="0"/>
              </a:rPr>
              <a:t>Image restoration</a:t>
            </a:r>
          </a:p>
        </p:txBody>
      </p:sp>
      <p:sp>
        <p:nvSpPr>
          <p:cNvPr id="7177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257" y="404664"/>
            <a:ext cx="7772400" cy="822325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Image Restoration</a:t>
            </a:r>
          </a:p>
        </p:txBody>
      </p:sp>
      <p:grpSp>
        <p:nvGrpSpPr>
          <p:cNvPr id="9219" name="Group 15"/>
          <p:cNvGrpSpPr>
            <a:grpSpLocks/>
          </p:cNvGrpSpPr>
          <p:nvPr/>
        </p:nvGrpSpPr>
        <p:grpSpPr bwMode="auto">
          <a:xfrm>
            <a:off x="5072063" y="1589088"/>
            <a:ext cx="3786187" cy="4924425"/>
            <a:chOff x="3195" y="1001"/>
            <a:chExt cx="2385" cy="3102"/>
          </a:xfrm>
        </p:grpSpPr>
        <p:pic>
          <p:nvPicPr>
            <p:cNvPr id="922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86"/>
            <a:stretch>
              <a:fillRect/>
            </a:stretch>
          </p:blipFill>
          <p:spPr bwMode="auto">
            <a:xfrm>
              <a:off x="4347" y="1001"/>
              <a:ext cx="1233" cy="1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2" name="Group 11"/>
            <p:cNvGrpSpPr>
              <a:grpSpLocks/>
            </p:cNvGrpSpPr>
            <p:nvPr/>
          </p:nvGrpSpPr>
          <p:grpSpPr bwMode="auto">
            <a:xfrm>
              <a:off x="3195" y="1700"/>
              <a:ext cx="2205" cy="1686"/>
              <a:chOff x="3195" y="1700"/>
              <a:chExt cx="2205" cy="1686"/>
            </a:xfrm>
          </p:grpSpPr>
          <p:pic>
            <p:nvPicPr>
              <p:cNvPr id="9224" name="Picture 7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352212">
                <a:off x="3584" y="1700"/>
                <a:ext cx="1816" cy="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5" name="Rectangle 8"/>
              <p:cNvSpPr>
                <a:spLocks noChangeArrowheads="1"/>
              </p:cNvSpPr>
              <p:nvPr/>
            </p:nvSpPr>
            <p:spPr bwMode="auto">
              <a:xfrm rot="-916088">
                <a:off x="3195" y="2464"/>
                <a:ext cx="506" cy="5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>
                  <a:latin typeface="Arial" charset="0"/>
                </a:endParaRPr>
              </a:p>
            </p:txBody>
          </p:sp>
        </p:grpSp>
        <p:pic>
          <p:nvPicPr>
            <p:cNvPr id="9223" name="Picture 6" descr="j031145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" y="2960"/>
              <a:ext cx="1042" cy="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5707063" cy="50292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IE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degradation may be due to </a:t>
            </a:r>
          </a:p>
          <a:p>
            <a:pPr marL="457200" indent="-457200" eaLnBrk="1" hangingPunct="1">
              <a:buFontTx/>
              <a:buAutoNum type="alphaLcParenBoth"/>
              <a:defRPr/>
            </a:pPr>
            <a:r>
              <a:rPr lang="en-IE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distortions (Aerosol scattering)</a:t>
            </a:r>
          </a:p>
          <a:p>
            <a:pPr marL="457200" indent="-457200" eaLnBrk="1" hangingPunct="1">
              <a:buFontTx/>
              <a:buAutoNum type="alphaLcParenBoth"/>
              <a:defRPr/>
            </a:pPr>
            <a:r>
              <a:rPr lang="en-IE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aberrations (Diffraction and out-of-focus)</a:t>
            </a:r>
          </a:p>
          <a:p>
            <a:pPr marL="457200" indent="-457200" eaLnBrk="1" hangingPunct="1">
              <a:buFontTx/>
              <a:buAutoNum type="alphaLcParenBoth"/>
              <a:defRPr/>
            </a:pPr>
            <a:r>
              <a:rPr lang="en-IE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 blur (results from spatial averaging at </a:t>
            </a:r>
            <a:r>
              <a:rPr lang="en-IE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photosites</a:t>
            </a:r>
            <a:r>
              <a:rPr lang="en-IE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eaLnBrk="1" hangingPunct="1">
              <a:buFontTx/>
              <a:buAutoNum type="alphaLcParenBoth"/>
              <a:defRPr/>
            </a:pPr>
            <a:r>
              <a:rPr lang="en-IE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Blur (Camera shake)</a:t>
            </a:r>
          </a:p>
          <a:p>
            <a:pPr marL="457200" indent="-457200" eaLnBrk="1" hangingPunct="1">
              <a:buFontTx/>
              <a:buAutoNum type="alphaLcParenBoth"/>
              <a:defRPr/>
            </a:pPr>
            <a:r>
              <a:rPr lang="en-IE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 (Shot noise and quantization)</a:t>
            </a: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/>
          <p:cNvSpPr>
            <a:spLocks noGrp="1" noChangeArrowheads="1"/>
          </p:cNvSpPr>
          <p:nvPr>
            <p:ph type="title"/>
          </p:nvPr>
        </p:nvSpPr>
        <p:spPr>
          <a:xfrm>
            <a:off x="467544" y="458818"/>
            <a:ext cx="4559300" cy="8223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Different types of Noise 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grpSp>
        <p:nvGrpSpPr>
          <p:cNvPr id="11267" name="Group 12"/>
          <p:cNvGrpSpPr>
            <a:grpSpLocks/>
          </p:cNvGrpSpPr>
          <p:nvPr/>
        </p:nvGrpSpPr>
        <p:grpSpPr bwMode="auto">
          <a:xfrm>
            <a:off x="4020930" y="1520507"/>
            <a:ext cx="5442457" cy="4428773"/>
            <a:chOff x="1062" y="1118"/>
            <a:chExt cx="3249" cy="2760"/>
          </a:xfrm>
        </p:grpSpPr>
        <p:pic>
          <p:nvPicPr>
            <p:cNvPr id="11269" name="Picture 4"/>
            <p:cNvPicPr>
              <a:picLocks noChangeAspect="1" noChangeArrowheads="1"/>
            </p:cNvPicPr>
            <p:nvPr/>
          </p:nvPicPr>
          <p:blipFill>
            <a:blip r:embed="rId3">
              <a:lum bright="-42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" y="1234"/>
              <a:ext cx="2044" cy="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5"/>
            <p:cNvSpPr txBox="1">
              <a:spLocks noChangeArrowheads="1"/>
            </p:cNvSpPr>
            <p:nvPr/>
          </p:nvSpPr>
          <p:spPr bwMode="auto">
            <a:xfrm>
              <a:off x="3929" y="1118"/>
              <a:ext cx="0" cy="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endParaRPr lang="en-US" sz="1400" dirty="0">
                <a:latin typeface="Arial" charset="0"/>
              </a:endParaRPr>
            </a:p>
          </p:txBody>
        </p:sp>
        <p:sp>
          <p:nvSpPr>
            <p:cNvPr id="11276" name="Rectangle 11"/>
            <p:cNvSpPr>
              <a:spLocks noChangeArrowheads="1"/>
            </p:cNvSpPr>
            <p:nvPr/>
          </p:nvSpPr>
          <p:spPr bwMode="auto">
            <a:xfrm>
              <a:off x="4068" y="3483"/>
              <a:ext cx="243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l-GR">
                <a:latin typeface="Arial" charset="0"/>
              </a:endParaRPr>
            </a:p>
          </p:txBody>
        </p:sp>
      </p:grpSp>
      <p:sp>
        <p:nvSpPr>
          <p:cNvPr id="1126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87350" y="2538413"/>
            <a:ext cx="3886200" cy="8334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IE" sz="2200" dirty="0">
                <a:latin typeface="Times New Roman" charset="0"/>
                <a:ea typeface="MS PGothic" charset="0"/>
                <a:cs typeface="Times New Roman" charset="0"/>
              </a:rPr>
              <a:t>Some noise models are graphically depicted as follows:</a:t>
            </a:r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404664"/>
            <a:ext cx="7561263" cy="8223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Different types of Noise 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962400" cy="378301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IE" sz="2200" dirty="0">
                <a:latin typeface="Times New Roman" charset="0"/>
                <a:ea typeface="MS PGothic" charset="0"/>
                <a:cs typeface="Times New Roman" charset="0"/>
              </a:rPr>
              <a:t>Given an image as shown on the right-side, that image is used to demonstrate the noise addition. </a:t>
            </a:r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algn="just" eaLnBrk="1" hangingPunct="1">
              <a:buFontTx/>
              <a:buNone/>
            </a:pPr>
            <a:endParaRPr lang="en-IE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IE" sz="2200" dirty="0">
                <a:latin typeface="Times New Roman" charset="0"/>
                <a:ea typeface="MS PGothic" charset="0"/>
                <a:cs typeface="Times New Roman" charset="0"/>
              </a:rPr>
              <a:t>The next slide will show the effect of adding noise using different types of noise model. </a:t>
            </a:r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3"/>
          <a:stretch>
            <a:fillRect/>
          </a:stretch>
        </p:blipFill>
        <p:spPr bwMode="auto">
          <a:xfrm>
            <a:off x="4505887" y="1628800"/>
            <a:ext cx="2020416" cy="19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15"/>
          <p:cNvGrpSpPr>
            <a:grpSpLocks/>
          </p:cNvGrpSpPr>
          <p:nvPr/>
        </p:nvGrpSpPr>
        <p:grpSpPr bwMode="auto">
          <a:xfrm>
            <a:off x="4538216" y="3645024"/>
            <a:ext cx="1978002" cy="1981199"/>
            <a:chOff x="3933" y="2546"/>
            <a:chExt cx="1494" cy="1566"/>
          </a:xfrm>
        </p:grpSpPr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3953" y="2582"/>
              <a:ext cx="1449" cy="15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>
                  <a:latin typeface="Arial" charset="0"/>
                </a:rPr>
                <a:t>here</a:t>
              </a:r>
              <a:endParaRPr lang="en-US">
                <a:latin typeface="Arial" charset="0"/>
              </a:endParaRP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3933" y="2546"/>
              <a:ext cx="1494" cy="1566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>
                <a:latin typeface="Arial" charset="0"/>
              </a:endParaRPr>
            </a:p>
          </p:txBody>
        </p:sp>
        <p:sp>
          <p:nvSpPr>
            <p:cNvPr id="13323" name="Line 10"/>
            <p:cNvSpPr>
              <a:spLocks noChangeShapeType="1"/>
            </p:cNvSpPr>
            <p:nvPr/>
          </p:nvSpPr>
          <p:spPr bwMode="auto">
            <a:xfrm flipV="1">
              <a:off x="4005" y="2771"/>
              <a:ext cx="0" cy="134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4" name="Line 11"/>
            <p:cNvSpPr>
              <a:spLocks noChangeShapeType="1"/>
            </p:cNvSpPr>
            <p:nvPr/>
          </p:nvSpPr>
          <p:spPr bwMode="auto">
            <a:xfrm flipV="1">
              <a:off x="4667" y="2888"/>
              <a:ext cx="0" cy="122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5" name="Line 12"/>
            <p:cNvSpPr>
              <a:spLocks noChangeShapeType="1"/>
            </p:cNvSpPr>
            <p:nvPr/>
          </p:nvSpPr>
          <p:spPr bwMode="auto">
            <a:xfrm flipV="1">
              <a:off x="5330" y="2978"/>
              <a:ext cx="0" cy="113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6642100" y="2348880"/>
            <a:ext cx="889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Image</a:t>
            </a:r>
            <a:endParaRPr lang="en-GB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6656259" y="4437112"/>
            <a:ext cx="13763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Histogram</a:t>
            </a:r>
            <a:endParaRPr lang="en-GB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13320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6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772400" cy="1143000"/>
          </a:xfrm>
        </p:spPr>
        <p:txBody>
          <a:bodyPr/>
          <a:lstStyle/>
          <a:p>
            <a:pPr algn="ctr"/>
            <a:r>
              <a:rPr lang="en-IE" sz="4000">
                <a:latin typeface="Times New Roman" charset="0"/>
                <a:ea typeface="MS PGothic" charset="0"/>
              </a:rPr>
              <a:t>Order Statistics Filters</a:t>
            </a:r>
            <a:endParaRPr lang="en-US" sz="4000">
              <a:latin typeface="Times New Roman" charset="0"/>
              <a:ea typeface="MS PGothic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20"/>
          <a:stretch/>
        </p:blipFill>
        <p:spPr bwMode="auto">
          <a:xfrm>
            <a:off x="1475656" y="1426776"/>
            <a:ext cx="5760640" cy="406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4313" y="548680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l"/>
            <a:r>
              <a:rPr lang="en-IE" sz="4000" i="1" dirty="0" smtClean="0">
                <a:latin typeface="Times New Roman" charset="0"/>
                <a:ea typeface="MS PGothic" charset="0"/>
              </a:rPr>
              <a:t>Different types of Noise 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75656" y="5493456"/>
            <a:ext cx="1944688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Gaussian Noise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491880" y="5493456"/>
            <a:ext cx="1930400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Rayleigh Noise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422280" y="5493454"/>
            <a:ext cx="1665288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Erlang Noise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3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772400" cy="1143000"/>
          </a:xfrm>
        </p:spPr>
        <p:txBody>
          <a:bodyPr/>
          <a:lstStyle/>
          <a:p>
            <a:pPr algn="ctr"/>
            <a:r>
              <a:rPr lang="en-IE" sz="4000">
                <a:latin typeface="Times New Roman" charset="0"/>
                <a:ea typeface="MS PGothic" charset="0"/>
              </a:rPr>
              <a:t>Order Statistics Filters</a:t>
            </a:r>
            <a:endParaRPr lang="en-US" sz="4000">
              <a:latin typeface="Times New Roman" charset="0"/>
              <a:ea typeface="MS PGothic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4313" y="548680"/>
            <a:ext cx="77724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l"/>
            <a:r>
              <a:rPr lang="en-IE" sz="4000" i="1" dirty="0" smtClean="0">
                <a:latin typeface="Times New Roman" charset="0"/>
                <a:ea typeface="MS PGothic" charset="0"/>
              </a:rPr>
              <a:t>Different types of Noise 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1"/>
          <a:stretch/>
        </p:blipFill>
        <p:spPr bwMode="auto">
          <a:xfrm>
            <a:off x="1475657" y="1438275"/>
            <a:ext cx="5976663" cy="389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59632" y="5340669"/>
            <a:ext cx="2276475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  <a:cs typeface="Times New Roman" charset="0"/>
              </a:rPr>
              <a:t>Exponential Noise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636963" y="5349158"/>
            <a:ext cx="1885950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  <a:cs typeface="Times New Roman" charset="0"/>
              </a:rPr>
              <a:t>Uniform Noise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580658" y="5327338"/>
            <a:ext cx="1871662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  <a:cs typeface="Times New Roman" charset="0"/>
              </a:rPr>
              <a:t>Impulse Noise</a:t>
            </a:r>
            <a:endParaRPr lang="en-US" sz="2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9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772400" cy="7461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Noise Reduction Techniques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5257800"/>
          </a:xfrm>
        </p:spPr>
        <p:txBody>
          <a:bodyPr/>
          <a:lstStyle/>
          <a:p>
            <a:pPr algn="just"/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Noise reduction can be implemented in spatial and frequency domain. </a:t>
            </a:r>
          </a:p>
          <a:p>
            <a:pPr lvl="1" algn="just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A general technique to noise reduction is smoothing and median filter. General techniques to reduce noise are given as follows: </a:t>
            </a:r>
          </a:p>
          <a:p>
            <a:pPr lvl="2" algn="just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Uniform Filtering / Averaging Filter </a:t>
            </a:r>
          </a:p>
          <a:p>
            <a:pPr lvl="2" algn="just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Median Filtering / Order statistic Filter</a:t>
            </a:r>
          </a:p>
          <a:p>
            <a:pPr lvl="2" algn="just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Gaussian Filtering / Band Reject Filter</a:t>
            </a:r>
          </a:p>
          <a:p>
            <a:pPr lvl="2" algn="just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Inverse Filtering</a:t>
            </a:r>
          </a:p>
          <a:p>
            <a:pPr lvl="2" algn="just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Weiner Filtering</a:t>
            </a:r>
          </a:p>
          <a:p>
            <a:pPr lvl="2" algn="just"/>
            <a:endParaRPr lang="en-US" sz="2200">
              <a:latin typeface="Times New Roman" charset="0"/>
              <a:ea typeface="ＭＳ Ｐゴシック" charset="0"/>
              <a:cs typeface="Times New Roman" charset="0"/>
            </a:endParaRPr>
          </a:p>
          <a:p>
            <a:pPr lvl="2" algn="just"/>
            <a:endParaRPr lang="en-US" sz="2200">
              <a:latin typeface="Times New Roman" charset="0"/>
              <a:ea typeface="ＭＳ Ｐゴシック" charset="0"/>
              <a:cs typeface="Times New Roman" charset="0"/>
            </a:endParaRPr>
          </a:p>
          <a:p>
            <a:pPr lvl="2" algn="just"/>
            <a:endParaRPr lang="en-US" sz="220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9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1214</Words>
  <Application>Microsoft Macintosh PowerPoint</Application>
  <PresentationFormat>On-screen Show (4:3)</PresentationFormat>
  <Paragraphs>253</Paragraphs>
  <Slides>28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Microsoft Equation</vt:lpstr>
      <vt:lpstr>IMAGE PROCESSING  IMAGE RESTORATION  AND NOISE REDUCTION </vt:lpstr>
      <vt:lpstr>Today’s Lesson</vt:lpstr>
      <vt:lpstr>Image Restoration</vt:lpstr>
      <vt:lpstr>Image Restoration</vt:lpstr>
      <vt:lpstr>Different types of Noise </vt:lpstr>
      <vt:lpstr>Different types of Noise </vt:lpstr>
      <vt:lpstr>Order Statistics Filters</vt:lpstr>
      <vt:lpstr>Order Statistics Filters</vt:lpstr>
      <vt:lpstr>Noise Reduction Techniques</vt:lpstr>
      <vt:lpstr>Uniform Filter / Averaging Filter</vt:lpstr>
      <vt:lpstr>Averaging Filter</vt:lpstr>
      <vt:lpstr>Harmonic Mean</vt:lpstr>
      <vt:lpstr>Geometric Mean</vt:lpstr>
      <vt:lpstr>Contraharmonic Mean</vt:lpstr>
      <vt:lpstr>PowerPoint Presentation</vt:lpstr>
      <vt:lpstr>Order Statistics Filters</vt:lpstr>
      <vt:lpstr>Order Statistics Filters</vt:lpstr>
      <vt:lpstr>Contraharmonic Filter</vt:lpstr>
      <vt:lpstr>Median Filter</vt:lpstr>
      <vt:lpstr>Order Statistics Filters</vt:lpstr>
      <vt:lpstr>Order Statistics Filters</vt:lpstr>
      <vt:lpstr>Order Statistics Filters</vt:lpstr>
      <vt:lpstr>Order Statistics Filters</vt:lpstr>
      <vt:lpstr>Order Statistics Filters</vt:lpstr>
      <vt:lpstr>Adaptive median Filters</vt:lpstr>
      <vt:lpstr>Adaptive Median Filtering</vt:lpstr>
      <vt:lpstr>Order Statistics Filters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Pingkan Mayosi</cp:lastModifiedBy>
  <cp:revision>211</cp:revision>
  <cp:lastPrinted>2017-07-24T03:54:17Z</cp:lastPrinted>
  <dcterms:created xsi:type="dcterms:W3CDTF">2016-03-03T08:04:10Z</dcterms:created>
  <dcterms:modified xsi:type="dcterms:W3CDTF">2017-08-21T05:25:28Z</dcterms:modified>
</cp:coreProperties>
</file>