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0" r:id="rId2"/>
  </p:sldMasterIdLst>
  <p:notesMasterIdLst>
    <p:notesMasterId r:id="rId14"/>
  </p:notesMasterIdLst>
  <p:handoutMasterIdLst>
    <p:handoutMasterId r:id="rId15"/>
  </p:handoutMasterIdLst>
  <p:sldIdLst>
    <p:sldId id="359" r:id="rId3"/>
    <p:sldId id="375" r:id="rId4"/>
    <p:sldId id="360" r:id="rId5"/>
    <p:sldId id="374" r:id="rId6"/>
    <p:sldId id="377" r:id="rId7"/>
    <p:sldId id="376" r:id="rId8"/>
    <p:sldId id="378" r:id="rId9"/>
    <p:sldId id="380" r:id="rId10"/>
    <p:sldId id="381" r:id="rId11"/>
    <p:sldId id="379" r:id="rId12"/>
    <p:sldId id="345" r:id="rId13"/>
  </p:sldIdLst>
  <p:sldSz cx="9144000" cy="6858000" type="screen4x3"/>
  <p:notesSz cx="6797675" cy="9926638"/>
  <p:custDataLst>
    <p:tags r:id="rId16"/>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99"/>
    <a:srgbClr val="00AFA7"/>
    <a:srgbClr val="CCFFFF"/>
    <a:srgbClr val="00FFCC"/>
    <a:srgbClr val="99FFCC"/>
    <a:srgbClr val="33CCCC"/>
    <a:srgbClr val="006699"/>
    <a:srgbClr val="336699"/>
    <a:srgbClr val="3366CC"/>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361" autoAdjust="0"/>
    <p:restoredTop sz="97431"/>
  </p:normalViewPr>
  <p:slideViewPr>
    <p:cSldViewPr snapToObjects="1">
      <p:cViewPr>
        <p:scale>
          <a:sx n="60" d="100"/>
          <a:sy n="60" d="100"/>
        </p:scale>
        <p:origin x="-1314" y="-34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FE9C86C0-41C2-A64F-A5D3-65308364D734}" type="datetimeFigureOut">
              <a:rPr lang="en-US" smtClean="0"/>
              <a:t>9/6/2017</a:t>
            </a:fld>
            <a:endParaRPr lang="en-US"/>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C8377671-060F-9C43-AB6A-16DB37710E09}" type="slidenum">
              <a:rPr lang="en-US" smtClean="0"/>
              <a:t>‹#›</a:t>
            </a:fld>
            <a:endParaRPr lang="en-US"/>
          </a:p>
        </p:txBody>
      </p:sp>
    </p:spTree>
    <p:extLst>
      <p:ext uri="{BB962C8B-B14F-4D97-AF65-F5344CB8AC3E}">
        <p14:creationId xmlns:p14="http://schemas.microsoft.com/office/powerpoint/2010/main" val="3753216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42FF5C8C-4E0A-4340-A20C-AFF94B550D4C}" type="datetimeFigureOut">
              <a:t>9/6/2017</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E94A1761-9BDC-1847-AEC4-8F8E20EE702D}" type="slidenum">
              <a:t>‹#›</a:t>
            </a:fld>
            <a:endParaRPr lang="en-US"/>
          </a:p>
        </p:txBody>
      </p:sp>
    </p:spTree>
    <p:extLst>
      <p:ext uri="{BB962C8B-B14F-4D97-AF65-F5344CB8AC3E}">
        <p14:creationId xmlns:p14="http://schemas.microsoft.com/office/powerpoint/2010/main" val="423361766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stretch>
            <a:fillRect/>
          </a:stretch>
        </p:blipFill>
        <p:spPr>
          <a:xfrm>
            <a:off x="0" y="1487487"/>
            <a:ext cx="9144000" cy="4225925"/>
          </a:xfrm>
          <a:prstGeom prst="rect">
            <a:avLst/>
          </a:prstGeom>
        </p:spPr>
      </p:pic>
      <p:sp>
        <p:nvSpPr>
          <p:cNvPr id="2" name="Title 1"/>
          <p:cNvSpPr>
            <a:spLocks noGrp="1"/>
          </p:cNvSpPr>
          <p:nvPr>
            <p:ph type="ctrTitle"/>
          </p:nvPr>
        </p:nvSpPr>
        <p:spPr>
          <a:xfrm>
            <a:off x="685800" y="2130425"/>
            <a:ext cx="7772400" cy="1470025"/>
          </a:xfrm>
        </p:spPr>
        <p:txBody>
          <a:bodyPr>
            <a:normAutofit/>
          </a:bodyPr>
          <a:lstStyle>
            <a:lvl1pPr>
              <a:defRPr sz="4000">
                <a:solidFill>
                  <a:schemeClr val="bg1"/>
                </a:solidFill>
                <a:latin typeface="Helvetica" panose="020B0604020202020204" pitchFamily="34" charset="0"/>
                <a:cs typeface="Helvetica" panose="020B0604020202020204"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2800">
                <a:solidFill>
                  <a:schemeClr val="bg1"/>
                </a:solidFill>
                <a:latin typeface="Helvetica" panose="020B0604020202020204" pitchFamily="34" charset="0"/>
                <a:cs typeface="Helvetica"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120325061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FEAAC8-B8D1-874E-AA70-8B4502729C1D}" type="datetimeFigureOut">
              <a:rPr lang="en-US" smtClean="0"/>
              <a:t>9/6/2017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2894245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FEAAC8-B8D1-874E-AA70-8B4502729C1D}" type="datetimeFigureOut">
              <a:rPr lang="en-US" smtClean="0"/>
              <a:t>9/6/2017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18462987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329947C-3EE4-4F91-AA98-755B017E9B60}" type="datetimeFigureOut">
              <a:rPr lang="en-US" smtClean="0"/>
              <a:t>9/6/2017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4FD9DA-AC94-427B-B6EB-9D4DFD2BAF95}" type="slidenum">
              <a:rPr lang="en-US" smtClean="0"/>
              <a:t>‹#›</a:t>
            </a:fld>
            <a:endParaRPr lang="en-US"/>
          </a:p>
        </p:txBody>
      </p:sp>
    </p:spTree>
    <p:extLst>
      <p:ext uri="{BB962C8B-B14F-4D97-AF65-F5344CB8AC3E}">
        <p14:creationId xmlns:p14="http://schemas.microsoft.com/office/powerpoint/2010/main" val="9566933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29947C-3EE4-4F91-AA98-755B017E9B60}" type="datetimeFigureOut">
              <a:rPr lang="en-US" smtClean="0"/>
              <a:t>9/6/2017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4FD9DA-AC94-427B-B6EB-9D4DFD2BAF95}" type="slidenum">
              <a:rPr lang="en-US" smtClean="0"/>
              <a:t>‹#›</a:t>
            </a:fld>
            <a:endParaRPr lang="en-US"/>
          </a:p>
        </p:txBody>
      </p:sp>
    </p:spTree>
    <p:extLst>
      <p:ext uri="{BB962C8B-B14F-4D97-AF65-F5344CB8AC3E}">
        <p14:creationId xmlns:p14="http://schemas.microsoft.com/office/powerpoint/2010/main" val="24893035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329947C-3EE4-4F91-AA98-755B017E9B60}" type="datetimeFigureOut">
              <a:rPr lang="en-US" smtClean="0"/>
              <a:t>9/6/2017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4FD9DA-AC94-427B-B6EB-9D4DFD2BAF95}" type="slidenum">
              <a:rPr lang="en-US" smtClean="0"/>
              <a:t>‹#›</a:t>
            </a:fld>
            <a:endParaRPr lang="en-US"/>
          </a:p>
        </p:txBody>
      </p:sp>
    </p:spTree>
    <p:extLst>
      <p:ext uri="{BB962C8B-B14F-4D97-AF65-F5344CB8AC3E}">
        <p14:creationId xmlns:p14="http://schemas.microsoft.com/office/powerpoint/2010/main" val="24338412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329947C-3EE4-4F91-AA98-755B017E9B60}" type="datetimeFigureOut">
              <a:rPr lang="en-US" smtClean="0"/>
              <a:t>9/6/2017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4FD9DA-AC94-427B-B6EB-9D4DFD2BAF95}" type="slidenum">
              <a:rPr lang="en-US" smtClean="0"/>
              <a:t>‹#›</a:t>
            </a:fld>
            <a:endParaRPr lang="en-US"/>
          </a:p>
        </p:txBody>
      </p:sp>
    </p:spTree>
    <p:extLst>
      <p:ext uri="{BB962C8B-B14F-4D97-AF65-F5344CB8AC3E}">
        <p14:creationId xmlns:p14="http://schemas.microsoft.com/office/powerpoint/2010/main" val="24826747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329947C-3EE4-4F91-AA98-755B017E9B60}" type="datetimeFigureOut">
              <a:rPr lang="en-US" smtClean="0"/>
              <a:t>9/6/2017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54FD9DA-AC94-427B-B6EB-9D4DFD2BAF95}" type="slidenum">
              <a:rPr lang="en-US" smtClean="0"/>
              <a:t>‹#›</a:t>
            </a:fld>
            <a:endParaRPr lang="en-US"/>
          </a:p>
        </p:txBody>
      </p:sp>
    </p:spTree>
    <p:extLst>
      <p:ext uri="{BB962C8B-B14F-4D97-AF65-F5344CB8AC3E}">
        <p14:creationId xmlns:p14="http://schemas.microsoft.com/office/powerpoint/2010/main" val="31304419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329947C-3EE4-4F91-AA98-755B017E9B60}" type="datetimeFigureOut">
              <a:rPr lang="en-US" smtClean="0"/>
              <a:t>9/6/2017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54FD9DA-AC94-427B-B6EB-9D4DFD2BAF95}" type="slidenum">
              <a:rPr lang="en-US" smtClean="0"/>
              <a:t>‹#›</a:t>
            </a:fld>
            <a:endParaRPr lang="en-US"/>
          </a:p>
        </p:txBody>
      </p:sp>
    </p:spTree>
    <p:extLst>
      <p:ext uri="{BB962C8B-B14F-4D97-AF65-F5344CB8AC3E}">
        <p14:creationId xmlns:p14="http://schemas.microsoft.com/office/powerpoint/2010/main" val="22072135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29947C-3EE4-4F91-AA98-755B017E9B60}" type="datetimeFigureOut">
              <a:rPr lang="en-US" smtClean="0"/>
              <a:t>9/6/2017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54FD9DA-AC94-427B-B6EB-9D4DFD2BAF95}" type="slidenum">
              <a:rPr lang="en-US" smtClean="0"/>
              <a:t>‹#›</a:t>
            </a:fld>
            <a:endParaRPr lang="en-US"/>
          </a:p>
        </p:txBody>
      </p:sp>
    </p:spTree>
    <p:extLst>
      <p:ext uri="{BB962C8B-B14F-4D97-AF65-F5344CB8AC3E}">
        <p14:creationId xmlns:p14="http://schemas.microsoft.com/office/powerpoint/2010/main" val="30357373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29947C-3EE4-4F91-AA98-755B017E9B60}" type="datetimeFigureOut">
              <a:rPr lang="en-US" smtClean="0"/>
              <a:t>9/6/2017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4FD9DA-AC94-427B-B6EB-9D4DFD2BAF95}" type="slidenum">
              <a:rPr lang="en-US" smtClean="0"/>
              <a:t>‹#›</a:t>
            </a:fld>
            <a:endParaRPr lang="en-US"/>
          </a:p>
        </p:txBody>
      </p:sp>
    </p:spTree>
    <p:extLst>
      <p:ext uri="{BB962C8B-B14F-4D97-AF65-F5344CB8AC3E}">
        <p14:creationId xmlns:p14="http://schemas.microsoft.com/office/powerpoint/2010/main" val="42091241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stretch>
            <a:fillRect/>
          </a:stretch>
        </p:blipFill>
        <p:spPr>
          <a:xfrm>
            <a:off x="457200" y="274638"/>
            <a:ext cx="8229600" cy="1142999"/>
          </a:xfrm>
          <a:prstGeom prst="rect">
            <a:avLst/>
          </a:prstGeom>
        </p:spPr>
      </p:pic>
      <p:sp>
        <p:nvSpPr>
          <p:cNvPr id="2" name="Title 1"/>
          <p:cNvSpPr>
            <a:spLocks noGrp="1"/>
          </p:cNvSpPr>
          <p:nvPr>
            <p:ph type="title"/>
          </p:nvPr>
        </p:nvSpPr>
        <p:spPr/>
        <p:txBody>
          <a:bodyPr>
            <a:normAutofit/>
          </a:bodyPr>
          <a:lstStyle>
            <a:lvl1pPr>
              <a:defRPr sz="3200">
                <a:solidFill>
                  <a:schemeClr val="bg1"/>
                </a:solidFill>
                <a:latin typeface="Helvetica" panose="020B0604020202020204" pitchFamily="34" charset="0"/>
                <a:cs typeface="Helvetica" panose="020B0604020202020204"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FEAAC8-B8D1-874E-AA70-8B4502729C1D}" type="datetimeFigureOut">
              <a:rPr lang="en-US" smtClean="0"/>
              <a:t>9/6/2017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2913754574"/>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29947C-3EE4-4F91-AA98-755B017E9B60}" type="datetimeFigureOut">
              <a:rPr lang="en-US" smtClean="0"/>
              <a:t>9/6/2017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4FD9DA-AC94-427B-B6EB-9D4DFD2BAF95}" type="slidenum">
              <a:rPr lang="en-US" smtClean="0"/>
              <a:t>‹#›</a:t>
            </a:fld>
            <a:endParaRPr lang="en-US"/>
          </a:p>
        </p:txBody>
      </p:sp>
    </p:spTree>
    <p:extLst>
      <p:ext uri="{BB962C8B-B14F-4D97-AF65-F5344CB8AC3E}">
        <p14:creationId xmlns:p14="http://schemas.microsoft.com/office/powerpoint/2010/main" val="275921284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29947C-3EE4-4F91-AA98-755B017E9B60}" type="datetimeFigureOut">
              <a:rPr lang="en-US" smtClean="0"/>
              <a:t>9/6/2017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4FD9DA-AC94-427B-B6EB-9D4DFD2BAF95}" type="slidenum">
              <a:rPr lang="en-US" smtClean="0"/>
              <a:t>‹#›</a:t>
            </a:fld>
            <a:endParaRPr lang="en-US"/>
          </a:p>
        </p:txBody>
      </p:sp>
    </p:spTree>
    <p:extLst>
      <p:ext uri="{BB962C8B-B14F-4D97-AF65-F5344CB8AC3E}">
        <p14:creationId xmlns:p14="http://schemas.microsoft.com/office/powerpoint/2010/main" val="308894888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29947C-3EE4-4F91-AA98-755B017E9B60}" type="datetimeFigureOut">
              <a:rPr lang="en-US" smtClean="0"/>
              <a:t>9/6/2017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4FD9DA-AC94-427B-B6EB-9D4DFD2BAF95}" type="slidenum">
              <a:rPr lang="en-US" smtClean="0"/>
              <a:t>‹#›</a:t>
            </a:fld>
            <a:endParaRPr lang="en-US"/>
          </a:p>
        </p:txBody>
      </p:sp>
    </p:spTree>
    <p:extLst>
      <p:ext uri="{BB962C8B-B14F-4D97-AF65-F5344CB8AC3E}">
        <p14:creationId xmlns:p14="http://schemas.microsoft.com/office/powerpoint/2010/main" val="7186460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1FEAAC8-B8D1-874E-AA70-8B4502729C1D}" type="datetimeFigureOut">
              <a:rPr lang="en-US" smtClean="0"/>
              <a:t>9/6/2017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344955784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1FEAAC8-B8D1-874E-AA70-8B4502729C1D}" type="datetimeFigureOut">
              <a:rPr lang="en-US" smtClean="0"/>
              <a:t>9/6/2017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8303409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1FEAAC8-B8D1-874E-AA70-8B4502729C1D}" type="datetimeFigureOut">
              <a:rPr lang="en-US" smtClean="0"/>
              <a:t>9/6/2017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755737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1FEAAC8-B8D1-874E-AA70-8B4502729C1D}" type="datetimeFigureOut">
              <a:rPr lang="en-US" smtClean="0"/>
              <a:t>9/6/2017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380840592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FEAAC8-B8D1-874E-AA70-8B4502729C1D}" type="datetimeFigureOut">
              <a:rPr lang="en-US" smtClean="0"/>
              <a:t>9/6/2017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425739472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FEAAC8-B8D1-874E-AA70-8B4502729C1D}" type="datetimeFigureOut">
              <a:rPr lang="en-US" smtClean="0"/>
              <a:t>9/6/2017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165265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FEAAC8-B8D1-874E-AA70-8B4502729C1D}" type="datetimeFigureOut">
              <a:rPr lang="en-US" smtClean="0"/>
              <a:t>9/6/2017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11857566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FEAAC8-B8D1-874E-AA70-8B4502729C1D}" type="datetimeFigureOut">
              <a:rPr lang="en-US" smtClean="0"/>
              <a:t>9/6/2017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E8A7FD-37DA-964E-82C7-C288E5A21FC0}" type="slidenum">
              <a:rPr lang="en-US" smtClean="0"/>
              <a:t>‹#›</a:t>
            </a:fld>
            <a:endParaRPr lang="en-US"/>
          </a:p>
        </p:txBody>
      </p:sp>
    </p:spTree>
    <p:extLst>
      <p:ext uri="{BB962C8B-B14F-4D97-AF65-F5344CB8AC3E}">
        <p14:creationId xmlns:p14="http://schemas.microsoft.com/office/powerpoint/2010/main" val="2047996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29947C-3EE4-4F91-AA98-755B017E9B60}" type="datetimeFigureOut">
              <a:rPr lang="en-US" smtClean="0"/>
              <a:t>9/6/2017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4FD9DA-AC94-427B-B6EB-9D4DFD2BAF95}" type="slidenum">
              <a:rPr lang="en-US" smtClean="0"/>
              <a:t>‹#›</a:t>
            </a:fld>
            <a:endParaRPr lang="en-US"/>
          </a:p>
        </p:txBody>
      </p:sp>
    </p:spTree>
    <p:extLst>
      <p:ext uri="{BB962C8B-B14F-4D97-AF65-F5344CB8AC3E}">
        <p14:creationId xmlns:p14="http://schemas.microsoft.com/office/powerpoint/2010/main" val="37471551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ocw.ump.edu.my/"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2102991"/>
            <a:ext cx="7772400" cy="1470025"/>
          </a:xfrm>
        </p:spPr>
        <p:txBody>
          <a:bodyPr>
            <a:normAutofit fontScale="90000"/>
          </a:bodyPr>
          <a:lstStyle/>
          <a:p>
            <a:r>
              <a:rPr lang="en-GB" b="1" dirty="0" smtClean="0">
                <a:effectLst>
                  <a:outerShdw blurRad="38100" dist="38100" dir="2700000" algn="tl">
                    <a:srgbClr val="000000">
                      <a:alpha val="43137"/>
                    </a:srgbClr>
                  </a:outerShdw>
                </a:effectLst>
              </a:rPr>
              <a:t/>
            </a:r>
            <a:br>
              <a:rPr lang="en-GB" b="1" dirty="0" smtClean="0">
                <a:effectLst>
                  <a:outerShdw blurRad="38100" dist="38100" dir="2700000" algn="tl">
                    <a:srgbClr val="000000">
                      <a:alpha val="43137"/>
                    </a:srgbClr>
                  </a:outerShdw>
                </a:effectLst>
              </a:rPr>
            </a:br>
            <a:r>
              <a:rPr lang="en-GB" b="1" dirty="0">
                <a:effectLst>
                  <a:outerShdw blurRad="38100" dist="38100" dir="2700000" algn="tl">
                    <a:srgbClr val="000000">
                      <a:alpha val="43137"/>
                    </a:srgbClr>
                  </a:outerShdw>
                </a:effectLst>
              </a:rPr>
              <a:t/>
            </a:r>
            <a:br>
              <a:rPr lang="en-GB" b="1" dirty="0">
                <a:effectLst>
                  <a:outerShdw blurRad="38100" dist="38100" dir="2700000" algn="tl">
                    <a:srgbClr val="000000">
                      <a:alpha val="43137"/>
                    </a:srgbClr>
                  </a:outerShdw>
                </a:effectLst>
              </a:rPr>
            </a:br>
            <a:r>
              <a:rPr lang="en-GB" b="1" dirty="0" smtClean="0">
                <a:effectLst>
                  <a:outerShdw blurRad="38100" dist="38100" dir="2700000" algn="tl">
                    <a:srgbClr val="000000">
                      <a:alpha val="43137"/>
                    </a:srgbClr>
                  </a:outerShdw>
                </a:effectLst>
              </a:rPr>
              <a:t>BAA3513</a:t>
            </a:r>
            <a:br>
              <a:rPr lang="en-GB" b="1" dirty="0" smtClean="0">
                <a:effectLst>
                  <a:outerShdw blurRad="38100" dist="38100" dir="2700000" algn="tl">
                    <a:srgbClr val="000000">
                      <a:alpha val="43137"/>
                    </a:srgbClr>
                  </a:outerShdw>
                </a:effectLst>
              </a:rPr>
            </a:br>
            <a:r>
              <a:rPr lang="en-GB" b="1" dirty="0" smtClean="0">
                <a:effectLst>
                  <a:outerShdw blurRad="38100" dist="38100" dir="2700000" algn="tl">
                    <a:srgbClr val="000000">
                      <a:alpha val="43137"/>
                    </a:srgbClr>
                  </a:outerShdw>
                </a:effectLst>
              </a:rPr>
              <a:t>GEOTECHNICAL ENGINEERING</a:t>
            </a:r>
            <a:br>
              <a:rPr lang="en-GB" b="1" dirty="0" smtClean="0">
                <a:effectLst>
                  <a:outerShdw blurRad="38100" dist="38100" dir="2700000" algn="tl">
                    <a:srgbClr val="000000">
                      <a:alpha val="43137"/>
                    </a:srgbClr>
                  </a:outerShdw>
                </a:effectLst>
              </a:rPr>
            </a:br>
            <a:r>
              <a:rPr lang="en-GB" b="1" dirty="0">
                <a:effectLst>
                  <a:outerShdw blurRad="38100" dist="38100" dir="2700000" algn="tl">
                    <a:srgbClr val="000000">
                      <a:alpha val="43137"/>
                    </a:srgbClr>
                  </a:outerShdw>
                </a:effectLst>
              </a:rPr>
              <a:t/>
            </a:r>
            <a:br>
              <a:rPr lang="en-GB" b="1" dirty="0">
                <a:effectLst>
                  <a:outerShdw blurRad="38100" dist="38100" dir="2700000" algn="tl">
                    <a:srgbClr val="000000">
                      <a:alpha val="43137"/>
                    </a:srgbClr>
                  </a:outerShdw>
                </a:effectLst>
              </a:rPr>
            </a:br>
            <a:r>
              <a:rPr lang="en-GB" b="1" dirty="0" smtClean="0">
                <a:effectLst>
                  <a:outerShdw blurRad="38100" dist="38100" dir="2700000" algn="tl">
                    <a:srgbClr val="000000">
                      <a:alpha val="43137"/>
                    </a:srgbClr>
                  </a:outerShdw>
                </a:effectLst>
              </a:rPr>
              <a:t>Course Information</a:t>
            </a:r>
            <a:br>
              <a:rPr lang="en-GB" b="1" dirty="0" smtClean="0">
                <a:effectLst>
                  <a:outerShdw blurRad="38100" dist="38100" dir="2700000" algn="tl">
                    <a:srgbClr val="000000">
                      <a:alpha val="43137"/>
                    </a:srgbClr>
                  </a:outerShdw>
                </a:effectLst>
              </a:rPr>
            </a:br>
            <a:r>
              <a:rPr lang="en-GB" b="1" dirty="0">
                <a:effectLst>
                  <a:outerShdw blurRad="38100" dist="38100" dir="2700000" algn="tl">
                    <a:srgbClr val="000000">
                      <a:alpha val="43137"/>
                    </a:srgbClr>
                  </a:outerShdw>
                </a:effectLst>
              </a:rPr>
              <a:t/>
            </a:r>
            <a:br>
              <a:rPr lang="en-GB" b="1" dirty="0">
                <a:effectLst>
                  <a:outerShdw blurRad="38100" dist="38100" dir="2700000" algn="tl">
                    <a:srgbClr val="000000">
                      <a:alpha val="43137"/>
                    </a:srgbClr>
                  </a:outerShdw>
                </a:effectLst>
              </a:rPr>
            </a:br>
            <a:endParaRPr lang="en-GB" b="1" dirty="0">
              <a:effectLst>
                <a:outerShdw blurRad="38100" dist="38100" dir="2700000" algn="tl">
                  <a:srgbClr val="000000">
                    <a:alpha val="43137"/>
                  </a:srgbClr>
                </a:outerShdw>
              </a:effectLst>
            </a:endParaRPr>
          </a:p>
        </p:txBody>
      </p:sp>
      <p:sp>
        <p:nvSpPr>
          <p:cNvPr id="5" name="Subtitle 4"/>
          <p:cNvSpPr>
            <a:spLocks noGrp="1"/>
          </p:cNvSpPr>
          <p:nvPr>
            <p:ph type="subTitle" idx="1"/>
          </p:nvPr>
        </p:nvSpPr>
        <p:spPr/>
        <p:txBody>
          <a:bodyPr>
            <a:normAutofit fontScale="55000" lnSpcReduction="20000"/>
          </a:bodyPr>
          <a:lstStyle/>
          <a:p>
            <a:endParaRPr lang="en-GB" b="1" dirty="0" smtClean="0">
              <a:effectLst>
                <a:outerShdw blurRad="38100" dist="38100" dir="2700000" algn="tl">
                  <a:srgbClr val="000000">
                    <a:alpha val="43137"/>
                  </a:srgbClr>
                </a:outerShdw>
              </a:effectLst>
            </a:endParaRPr>
          </a:p>
          <a:p>
            <a:r>
              <a:rPr lang="en-GB" b="1" dirty="0" smtClean="0">
                <a:effectLst>
                  <a:outerShdw blurRad="38100" dist="38100" dir="2700000" algn="tl">
                    <a:srgbClr val="000000">
                      <a:alpha val="43137"/>
                    </a:srgbClr>
                  </a:outerShdw>
                </a:effectLst>
              </a:rPr>
              <a:t>by</a:t>
            </a:r>
          </a:p>
          <a:p>
            <a:pPr>
              <a:lnSpc>
                <a:spcPct val="170000"/>
              </a:lnSpc>
            </a:pPr>
            <a:r>
              <a:rPr lang="en-GB" b="1" dirty="0" err="1" smtClean="0">
                <a:effectLst>
                  <a:outerShdw blurRad="38100" dist="38100" dir="2700000" algn="tl">
                    <a:srgbClr val="000000">
                      <a:alpha val="43137"/>
                    </a:srgbClr>
                  </a:outerShdw>
                </a:effectLst>
              </a:rPr>
              <a:t>Dr.</a:t>
            </a:r>
            <a:r>
              <a:rPr lang="en-GB" b="1" dirty="0" smtClean="0">
                <a:effectLst>
                  <a:outerShdw blurRad="38100" dist="38100" dir="2700000" algn="tl">
                    <a:srgbClr val="000000">
                      <a:alpha val="43137"/>
                    </a:srgbClr>
                  </a:outerShdw>
                </a:effectLst>
              </a:rPr>
              <a:t> </a:t>
            </a:r>
            <a:r>
              <a:rPr lang="en-GB" b="1" dirty="0" err="1" smtClean="0">
                <a:effectLst>
                  <a:outerShdw blurRad="38100" dist="38100" dir="2700000" algn="tl">
                    <a:srgbClr val="000000">
                      <a:alpha val="43137"/>
                    </a:srgbClr>
                  </a:outerShdw>
                </a:effectLst>
              </a:rPr>
              <a:t>Amizatulhani</a:t>
            </a:r>
            <a:r>
              <a:rPr lang="en-GB" b="1" dirty="0" smtClean="0">
                <a:effectLst>
                  <a:outerShdw blurRad="38100" dist="38100" dir="2700000" algn="tl">
                    <a:srgbClr val="000000">
                      <a:alpha val="43137"/>
                    </a:srgbClr>
                  </a:outerShdw>
                </a:effectLst>
              </a:rPr>
              <a:t> Abdullah</a:t>
            </a:r>
            <a:br>
              <a:rPr lang="en-GB" b="1" dirty="0" smtClean="0">
                <a:effectLst>
                  <a:outerShdw blurRad="38100" dist="38100" dir="2700000" algn="tl">
                    <a:srgbClr val="000000">
                      <a:alpha val="43137"/>
                    </a:srgbClr>
                  </a:outerShdw>
                </a:effectLst>
              </a:rPr>
            </a:br>
            <a:r>
              <a:rPr lang="en-GB" b="1" dirty="0" smtClean="0">
                <a:effectLst>
                  <a:outerShdw blurRad="38100" dist="38100" dir="2700000" algn="tl">
                    <a:srgbClr val="000000">
                      <a:alpha val="43137"/>
                    </a:srgbClr>
                  </a:outerShdw>
                </a:effectLst>
              </a:rPr>
              <a:t>Faculty of Civil Engineering ad </a:t>
            </a:r>
            <a:r>
              <a:rPr lang="en-GB" b="1" smtClean="0">
                <a:effectLst>
                  <a:outerShdw blurRad="38100" dist="38100" dir="2700000" algn="tl">
                    <a:srgbClr val="000000">
                      <a:alpha val="43137"/>
                    </a:srgbClr>
                  </a:outerShdw>
                </a:effectLst>
              </a:rPr>
              <a:t>Earth Resources</a:t>
            </a:r>
            <a:r>
              <a:rPr lang="en-GB" b="1" dirty="0" smtClean="0">
                <a:effectLst>
                  <a:outerShdw blurRad="38100" dist="38100" dir="2700000" algn="tl">
                    <a:srgbClr val="000000">
                      <a:alpha val="43137"/>
                    </a:srgbClr>
                  </a:outerShdw>
                </a:effectLst>
              </a:rPr>
              <a:t/>
            </a:r>
            <a:br>
              <a:rPr lang="en-GB" b="1" dirty="0" smtClean="0">
                <a:effectLst>
                  <a:outerShdw blurRad="38100" dist="38100" dir="2700000" algn="tl">
                    <a:srgbClr val="000000">
                      <a:alpha val="43137"/>
                    </a:srgbClr>
                  </a:outerShdw>
                </a:effectLst>
              </a:rPr>
            </a:br>
            <a:r>
              <a:rPr lang="en-GB" b="1" dirty="0" smtClean="0">
                <a:effectLst>
                  <a:outerShdw blurRad="38100" dist="38100" dir="2700000" algn="tl">
                    <a:srgbClr val="000000">
                      <a:alpha val="43137"/>
                    </a:srgbClr>
                  </a:outerShdw>
                </a:effectLst>
              </a:rPr>
              <a:t>amizatulhani@ump.edu.my</a:t>
            </a:r>
          </a:p>
          <a:p>
            <a:endParaRPr lang="en-GB" b="1" dirty="0">
              <a:effectLst>
                <a:outerShdw blurRad="38100" dist="38100" dir="2700000" algn="tl">
                  <a:srgbClr val="000000">
                    <a:alpha val="43137"/>
                  </a:srgbClr>
                </a:outerShdw>
              </a:effectLst>
            </a:endParaRPr>
          </a:p>
        </p:txBody>
      </p:sp>
      <p:sp>
        <p:nvSpPr>
          <p:cNvPr id="6" name="TextBox 5"/>
          <p:cNvSpPr txBox="1"/>
          <p:nvPr/>
        </p:nvSpPr>
        <p:spPr>
          <a:xfrm>
            <a:off x="147773" y="116632"/>
            <a:ext cx="3632139" cy="738664"/>
          </a:xfrm>
          <a:prstGeom prst="rect">
            <a:avLst/>
          </a:prstGeom>
          <a:solidFill>
            <a:srgbClr val="00ABA3"/>
          </a:solidFill>
          <a:ln>
            <a:solidFill>
              <a:srgbClr val="C00000"/>
            </a:solidFill>
          </a:ln>
        </p:spPr>
        <p:txBody>
          <a:bodyPr wrap="square" rtlCol="0">
            <a:spAutoFit/>
          </a:bodyPr>
          <a:lstStyle/>
          <a:p>
            <a:r>
              <a:rPr lang="en-US" b="1" dirty="0" smtClean="0">
                <a:solidFill>
                  <a:schemeClr val="bg1"/>
                </a:solidFill>
              </a:rPr>
              <a:t>For updated version, please click on  </a:t>
            </a:r>
          </a:p>
          <a:p>
            <a:r>
              <a:rPr lang="en-US" sz="2400" dirty="0" smtClean="0">
                <a:solidFill>
                  <a:schemeClr val="bg1"/>
                </a:solidFill>
                <a:hlinkClick r:id="rId2"/>
              </a:rPr>
              <a:t>http://ocw.ump.edu.my </a:t>
            </a:r>
            <a:endParaRPr lang="en-US" sz="2400" dirty="0">
              <a:solidFill>
                <a:schemeClr val="bg1"/>
              </a:solidFill>
            </a:endParaRPr>
          </a:p>
        </p:txBody>
      </p:sp>
    </p:spTree>
    <p:extLst>
      <p:ext uri="{BB962C8B-B14F-4D97-AF65-F5344CB8AC3E}">
        <p14:creationId xmlns:p14="http://schemas.microsoft.com/office/powerpoint/2010/main" val="5475315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Grading marks</a:t>
            </a:r>
            <a:endParaRPr lang="en-US" dirty="0"/>
          </a:p>
        </p:txBody>
      </p:sp>
      <p:grpSp>
        <p:nvGrpSpPr>
          <p:cNvPr id="4" name="Group 3"/>
          <p:cNvGrpSpPr/>
          <p:nvPr/>
        </p:nvGrpSpPr>
        <p:grpSpPr>
          <a:xfrm>
            <a:off x="-1" y="6669360"/>
            <a:ext cx="4211961" cy="188640"/>
            <a:chOff x="-1" y="6669360"/>
            <a:chExt cx="4211961" cy="18864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6669360"/>
              <a:ext cx="538969" cy="188640"/>
            </a:xfrm>
            <a:prstGeom prst="rect">
              <a:avLst/>
            </a:prstGeom>
          </p:spPr>
        </p:pic>
        <p:sp>
          <p:nvSpPr>
            <p:cNvPr id="6" name="TextBox 5"/>
            <p:cNvSpPr txBox="1"/>
            <p:nvPr/>
          </p:nvSpPr>
          <p:spPr>
            <a:xfrm>
              <a:off x="540498" y="6685645"/>
              <a:ext cx="3671462" cy="172355"/>
            </a:xfrm>
            <a:prstGeom prst="rect">
              <a:avLst/>
            </a:prstGeom>
            <a:noFill/>
          </p:spPr>
          <p:txBody>
            <a:bodyPr wrap="square" lIns="9144" tIns="9144" rIns="9144" bIns="9144" rtlCol="0">
              <a:spAutoFit/>
            </a:bodyPr>
            <a:lstStyle/>
            <a:p>
              <a:r>
                <a:rPr lang="en-US" sz="1000" dirty="0"/>
                <a:t>Course Information by </a:t>
              </a:r>
              <a:r>
                <a:rPr lang="en-US" sz="1000" dirty="0" smtClean="0"/>
                <a:t>Dr. </a:t>
              </a:r>
              <a:r>
                <a:rPr lang="en-US" sz="1000" dirty="0" err="1" smtClean="0"/>
                <a:t>Amizatulhani</a:t>
              </a:r>
              <a:r>
                <a:rPr lang="en-US" sz="1000" dirty="0" smtClean="0"/>
                <a:t> Abdullah</a:t>
              </a:r>
              <a:endParaRPr lang="en-US" sz="1000" dirty="0"/>
            </a:p>
          </p:txBody>
        </p:sp>
      </p:grpSp>
      <p:graphicFrame>
        <p:nvGraphicFramePr>
          <p:cNvPr id="7" name="Table 6"/>
          <p:cNvGraphicFramePr>
            <a:graphicFrameLocks noGrp="1"/>
          </p:cNvGraphicFramePr>
          <p:nvPr>
            <p:extLst>
              <p:ext uri="{D42A27DB-BD31-4B8C-83A1-F6EECF244321}">
                <p14:modId xmlns:p14="http://schemas.microsoft.com/office/powerpoint/2010/main" val="2959650919"/>
              </p:ext>
            </p:extLst>
          </p:nvPr>
        </p:nvGraphicFramePr>
        <p:xfrm>
          <a:off x="1524000" y="1560408"/>
          <a:ext cx="6096000" cy="4820920"/>
        </p:xfrm>
        <a:graphic>
          <a:graphicData uri="http://schemas.openxmlformats.org/drawingml/2006/table">
            <a:tbl>
              <a:tblPr firstRow="1" bandRow="1">
                <a:tableStyleId>{7DF18680-E054-41AD-8BC1-D1AEF772440D}</a:tableStyleId>
              </a:tblPr>
              <a:tblGrid>
                <a:gridCol w="2032000"/>
                <a:gridCol w="2032000"/>
                <a:gridCol w="2032000"/>
              </a:tblGrid>
              <a:tr h="370840">
                <a:tc>
                  <a:txBody>
                    <a:bodyPr/>
                    <a:lstStyle/>
                    <a:p>
                      <a:pPr algn="ctr"/>
                      <a:r>
                        <a:rPr lang="en-US" dirty="0" smtClean="0"/>
                        <a:t>Marks</a:t>
                      </a:r>
                      <a:endParaRPr lang="en-US" dirty="0"/>
                    </a:p>
                  </a:txBody>
                  <a:tcPr/>
                </a:tc>
                <a:tc>
                  <a:txBody>
                    <a:bodyPr/>
                    <a:lstStyle/>
                    <a:p>
                      <a:pPr algn="ctr"/>
                      <a:r>
                        <a:rPr lang="en-US" dirty="0" smtClean="0"/>
                        <a:t>Grade</a:t>
                      </a:r>
                      <a:endParaRPr lang="en-US" dirty="0"/>
                    </a:p>
                  </a:txBody>
                  <a:tcPr/>
                </a:tc>
                <a:tc>
                  <a:txBody>
                    <a:bodyPr/>
                    <a:lstStyle/>
                    <a:p>
                      <a:pPr algn="ctr"/>
                      <a:r>
                        <a:rPr lang="en-US" dirty="0" smtClean="0"/>
                        <a:t>Value Point</a:t>
                      </a:r>
                      <a:endParaRPr lang="en-US" dirty="0"/>
                    </a:p>
                  </a:txBody>
                  <a:tcPr/>
                </a:tc>
              </a:tr>
              <a:tr h="370840">
                <a:tc>
                  <a:txBody>
                    <a:bodyPr/>
                    <a:lstStyle/>
                    <a:p>
                      <a:pPr algn="ctr"/>
                      <a:r>
                        <a:rPr lang="en-US" dirty="0" smtClean="0"/>
                        <a:t>80 - 100</a:t>
                      </a:r>
                      <a:endParaRPr lang="en-US" dirty="0"/>
                    </a:p>
                  </a:txBody>
                  <a:tcPr/>
                </a:tc>
                <a:tc>
                  <a:txBody>
                    <a:bodyPr/>
                    <a:lstStyle/>
                    <a:p>
                      <a:pPr algn="ctr"/>
                      <a:r>
                        <a:rPr lang="en-US" dirty="0" smtClean="0"/>
                        <a:t>A</a:t>
                      </a:r>
                      <a:endParaRPr lang="en-US" dirty="0"/>
                    </a:p>
                  </a:txBody>
                  <a:tcPr/>
                </a:tc>
                <a:tc>
                  <a:txBody>
                    <a:bodyPr/>
                    <a:lstStyle/>
                    <a:p>
                      <a:pPr algn="ctr"/>
                      <a:r>
                        <a:rPr lang="en-US" dirty="0" smtClean="0"/>
                        <a:t>4.00</a:t>
                      </a:r>
                      <a:endParaRPr lang="en-US" dirty="0"/>
                    </a:p>
                  </a:txBody>
                  <a:tcPr/>
                </a:tc>
              </a:tr>
              <a:tr h="370840">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smtClean="0"/>
                        <a:t>75 - 79</a:t>
                      </a:r>
                    </a:p>
                  </a:txBody>
                  <a:tcPr/>
                </a:tc>
                <a:tc>
                  <a:txBody>
                    <a:bodyPr/>
                    <a:lstStyle/>
                    <a:p>
                      <a:pPr algn="ctr"/>
                      <a:r>
                        <a:rPr lang="en-US" dirty="0" smtClean="0"/>
                        <a:t>A-</a:t>
                      </a:r>
                      <a:endParaRPr lang="en-US" dirty="0"/>
                    </a:p>
                  </a:txBody>
                  <a:tcPr/>
                </a:tc>
                <a:tc>
                  <a:txBody>
                    <a:bodyPr/>
                    <a:lstStyle/>
                    <a:p>
                      <a:pPr algn="ctr"/>
                      <a:r>
                        <a:rPr lang="en-US" dirty="0" smtClean="0"/>
                        <a:t>3.67</a:t>
                      </a:r>
                      <a:endParaRPr lang="en-US" dirty="0"/>
                    </a:p>
                  </a:txBody>
                  <a:tcPr/>
                </a:tc>
              </a:tr>
              <a:tr h="370840">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smtClean="0"/>
                        <a:t>70 - 74</a:t>
                      </a:r>
                    </a:p>
                  </a:txBody>
                  <a:tcPr/>
                </a:tc>
                <a:tc>
                  <a:txBody>
                    <a:bodyPr/>
                    <a:lstStyle/>
                    <a:p>
                      <a:pPr algn="ctr"/>
                      <a:r>
                        <a:rPr lang="en-US" dirty="0" smtClean="0"/>
                        <a:t>B+</a:t>
                      </a:r>
                      <a:endParaRPr lang="en-US" dirty="0"/>
                    </a:p>
                  </a:txBody>
                  <a:tcPr/>
                </a:tc>
                <a:tc>
                  <a:txBody>
                    <a:bodyPr/>
                    <a:lstStyle/>
                    <a:p>
                      <a:pPr algn="ctr"/>
                      <a:r>
                        <a:rPr lang="en-US" dirty="0" smtClean="0"/>
                        <a:t>3.33</a:t>
                      </a:r>
                      <a:endParaRPr lang="en-US" dirty="0"/>
                    </a:p>
                  </a:txBody>
                  <a:tcPr/>
                </a:tc>
              </a:tr>
              <a:tr h="370840">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smtClean="0"/>
                        <a:t>65 - 69</a:t>
                      </a:r>
                    </a:p>
                  </a:txBody>
                  <a:tcPr/>
                </a:tc>
                <a:tc>
                  <a:txBody>
                    <a:bodyPr/>
                    <a:lstStyle/>
                    <a:p>
                      <a:pPr algn="ctr"/>
                      <a:r>
                        <a:rPr lang="en-US" dirty="0" smtClean="0"/>
                        <a:t>B</a:t>
                      </a:r>
                      <a:endParaRPr lang="en-US" dirty="0"/>
                    </a:p>
                  </a:txBody>
                  <a:tcPr/>
                </a:tc>
                <a:tc>
                  <a:txBody>
                    <a:bodyPr/>
                    <a:lstStyle/>
                    <a:p>
                      <a:pPr algn="ctr"/>
                      <a:r>
                        <a:rPr lang="en-US" dirty="0" smtClean="0"/>
                        <a:t>3.00</a:t>
                      </a:r>
                      <a:endParaRPr lang="en-US" dirty="0"/>
                    </a:p>
                  </a:txBody>
                  <a:tcPr/>
                </a:tc>
              </a:tr>
              <a:tr h="370840">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smtClean="0"/>
                        <a:t>60 - 64</a:t>
                      </a:r>
                    </a:p>
                  </a:txBody>
                  <a:tcPr/>
                </a:tc>
                <a:tc>
                  <a:txBody>
                    <a:bodyPr/>
                    <a:lstStyle/>
                    <a:p>
                      <a:pPr algn="ctr"/>
                      <a:r>
                        <a:rPr lang="en-US" dirty="0" smtClean="0"/>
                        <a:t>B-</a:t>
                      </a:r>
                      <a:endParaRPr lang="en-US" dirty="0"/>
                    </a:p>
                  </a:txBody>
                  <a:tcPr/>
                </a:tc>
                <a:tc>
                  <a:txBody>
                    <a:bodyPr/>
                    <a:lstStyle/>
                    <a:p>
                      <a:pPr algn="ctr"/>
                      <a:r>
                        <a:rPr lang="en-US" dirty="0" smtClean="0"/>
                        <a:t>2.67</a:t>
                      </a:r>
                      <a:endParaRPr lang="en-US" dirty="0"/>
                    </a:p>
                  </a:txBody>
                  <a:tcPr/>
                </a:tc>
              </a:tr>
              <a:tr h="370840">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smtClean="0"/>
                        <a:t>55 - 59</a:t>
                      </a:r>
                    </a:p>
                  </a:txBody>
                  <a:tcPr/>
                </a:tc>
                <a:tc>
                  <a:txBody>
                    <a:bodyPr/>
                    <a:lstStyle/>
                    <a:p>
                      <a:pPr algn="ctr"/>
                      <a:r>
                        <a:rPr lang="en-US" dirty="0" smtClean="0"/>
                        <a:t>C+</a:t>
                      </a:r>
                      <a:endParaRPr lang="en-US" dirty="0"/>
                    </a:p>
                  </a:txBody>
                  <a:tcPr/>
                </a:tc>
                <a:tc>
                  <a:txBody>
                    <a:bodyPr/>
                    <a:lstStyle/>
                    <a:p>
                      <a:pPr algn="ctr"/>
                      <a:r>
                        <a:rPr lang="en-US" dirty="0" smtClean="0"/>
                        <a:t>2.33</a:t>
                      </a:r>
                      <a:endParaRPr lang="en-US" dirty="0"/>
                    </a:p>
                  </a:txBody>
                  <a:tcPr/>
                </a:tc>
              </a:tr>
              <a:tr h="370840">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smtClean="0"/>
                        <a:t>50 - 54</a:t>
                      </a:r>
                    </a:p>
                  </a:txBody>
                  <a:tcPr/>
                </a:tc>
                <a:tc>
                  <a:txBody>
                    <a:bodyPr/>
                    <a:lstStyle/>
                    <a:p>
                      <a:pPr algn="ctr"/>
                      <a:r>
                        <a:rPr lang="en-US" dirty="0" smtClean="0"/>
                        <a:t>C</a:t>
                      </a:r>
                      <a:endParaRPr lang="en-US" dirty="0"/>
                    </a:p>
                  </a:txBody>
                  <a:tcPr/>
                </a:tc>
                <a:tc>
                  <a:txBody>
                    <a:bodyPr/>
                    <a:lstStyle/>
                    <a:p>
                      <a:pPr algn="ctr"/>
                      <a:r>
                        <a:rPr lang="en-US" dirty="0" smtClean="0"/>
                        <a:t>2.00</a:t>
                      </a:r>
                      <a:endParaRPr lang="en-US" dirty="0"/>
                    </a:p>
                  </a:txBody>
                  <a:tcPr/>
                </a:tc>
              </a:tr>
              <a:tr h="370840">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smtClean="0"/>
                        <a:t>47 - 49</a:t>
                      </a:r>
                    </a:p>
                  </a:txBody>
                  <a:tcPr/>
                </a:tc>
                <a:tc>
                  <a:txBody>
                    <a:bodyPr/>
                    <a:lstStyle/>
                    <a:p>
                      <a:pPr algn="ctr"/>
                      <a:r>
                        <a:rPr lang="en-US" dirty="0" smtClean="0"/>
                        <a:t>C-</a:t>
                      </a:r>
                      <a:endParaRPr lang="en-US" dirty="0"/>
                    </a:p>
                  </a:txBody>
                  <a:tcPr/>
                </a:tc>
                <a:tc>
                  <a:txBody>
                    <a:bodyPr/>
                    <a:lstStyle/>
                    <a:p>
                      <a:pPr algn="ctr"/>
                      <a:r>
                        <a:rPr lang="en-US" dirty="0" smtClean="0"/>
                        <a:t>1.67</a:t>
                      </a:r>
                      <a:endParaRPr lang="en-US" dirty="0"/>
                    </a:p>
                  </a:txBody>
                  <a:tcPr/>
                </a:tc>
              </a:tr>
              <a:tr h="370840">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smtClean="0"/>
                        <a:t>44 - 46</a:t>
                      </a:r>
                    </a:p>
                  </a:txBody>
                  <a:tcPr/>
                </a:tc>
                <a:tc>
                  <a:txBody>
                    <a:bodyPr/>
                    <a:lstStyle/>
                    <a:p>
                      <a:pPr algn="ctr"/>
                      <a:r>
                        <a:rPr lang="en-US" dirty="0" smtClean="0"/>
                        <a:t>D+</a:t>
                      </a:r>
                      <a:endParaRPr lang="en-US" dirty="0"/>
                    </a:p>
                  </a:txBody>
                  <a:tcPr/>
                </a:tc>
                <a:tc>
                  <a:txBody>
                    <a:bodyPr/>
                    <a:lstStyle/>
                    <a:p>
                      <a:pPr algn="ctr"/>
                      <a:r>
                        <a:rPr lang="en-US" dirty="0" smtClean="0"/>
                        <a:t>1.33</a:t>
                      </a:r>
                      <a:endParaRPr lang="en-US" dirty="0"/>
                    </a:p>
                  </a:txBody>
                  <a:tcPr/>
                </a:tc>
              </a:tr>
              <a:tr h="370840">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smtClean="0"/>
                        <a:t>40 - 43</a:t>
                      </a:r>
                    </a:p>
                  </a:txBody>
                  <a:tcPr/>
                </a:tc>
                <a:tc>
                  <a:txBody>
                    <a:bodyPr/>
                    <a:lstStyle/>
                    <a:p>
                      <a:pPr algn="ctr"/>
                      <a:r>
                        <a:rPr lang="en-US" dirty="0" smtClean="0"/>
                        <a:t>D</a:t>
                      </a:r>
                      <a:endParaRPr lang="en-US" dirty="0"/>
                    </a:p>
                  </a:txBody>
                  <a:tcPr/>
                </a:tc>
                <a:tc>
                  <a:txBody>
                    <a:bodyPr/>
                    <a:lstStyle/>
                    <a:p>
                      <a:pPr algn="ctr"/>
                      <a:r>
                        <a:rPr lang="en-US" dirty="0" smtClean="0"/>
                        <a:t>1.00</a:t>
                      </a:r>
                      <a:endParaRPr lang="en-US" dirty="0"/>
                    </a:p>
                  </a:txBody>
                  <a:tcPr/>
                </a:tc>
              </a:tr>
              <a:tr h="370840">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smtClean="0"/>
                        <a:t>25 - 39</a:t>
                      </a:r>
                    </a:p>
                  </a:txBody>
                  <a:tcPr/>
                </a:tc>
                <a:tc>
                  <a:txBody>
                    <a:bodyPr/>
                    <a:lstStyle/>
                    <a:p>
                      <a:pPr algn="ctr"/>
                      <a:r>
                        <a:rPr lang="en-US" dirty="0" smtClean="0"/>
                        <a:t>E</a:t>
                      </a:r>
                      <a:endParaRPr lang="en-US" dirty="0"/>
                    </a:p>
                  </a:txBody>
                  <a:tcPr/>
                </a:tc>
                <a:tc>
                  <a:txBody>
                    <a:bodyPr/>
                    <a:lstStyle/>
                    <a:p>
                      <a:pPr algn="ctr"/>
                      <a:r>
                        <a:rPr lang="en-US" dirty="0" smtClean="0"/>
                        <a:t>0.67</a:t>
                      </a:r>
                      <a:endParaRPr lang="en-US" dirty="0"/>
                    </a:p>
                  </a:txBody>
                  <a:tcPr/>
                </a:tc>
              </a:tr>
              <a:tr h="370840">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smtClean="0"/>
                        <a:t>0 - 24</a:t>
                      </a:r>
                    </a:p>
                  </a:txBody>
                  <a:tcPr/>
                </a:tc>
                <a:tc>
                  <a:txBody>
                    <a:bodyPr/>
                    <a:lstStyle/>
                    <a:p>
                      <a:pPr algn="ctr"/>
                      <a:r>
                        <a:rPr lang="en-US" dirty="0" smtClean="0"/>
                        <a:t>F</a:t>
                      </a:r>
                      <a:endParaRPr lang="en-US" dirty="0"/>
                    </a:p>
                  </a:txBody>
                  <a:tcPr/>
                </a:tc>
                <a:tc>
                  <a:txBody>
                    <a:bodyPr/>
                    <a:lstStyle/>
                    <a:p>
                      <a:pPr algn="ctr"/>
                      <a:r>
                        <a:rPr lang="en-US" dirty="0" smtClean="0"/>
                        <a:t>0.00</a:t>
                      </a:r>
                      <a:endParaRPr lang="en-US" dirty="0"/>
                    </a:p>
                  </a:txBody>
                  <a:tcPr/>
                </a:tc>
              </a:tr>
            </a:tbl>
          </a:graphicData>
        </a:graphic>
      </p:graphicFrame>
    </p:spTree>
    <p:extLst>
      <p:ext uri="{BB962C8B-B14F-4D97-AF65-F5344CB8AC3E}">
        <p14:creationId xmlns:p14="http://schemas.microsoft.com/office/powerpoint/2010/main" val="29197284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3386807"/>
          </a:xfrm>
        </p:spPr>
        <p:txBody>
          <a:bodyPr>
            <a:normAutofit fontScale="90000"/>
          </a:bodyPr>
          <a:lstStyle/>
          <a:p>
            <a:r>
              <a:rPr lang="en-GB" dirty="0" smtClean="0"/>
              <a:t>Author Information</a:t>
            </a:r>
            <a:br>
              <a:rPr lang="en-GB" dirty="0" smtClean="0"/>
            </a:br>
            <a:r>
              <a:rPr lang="en-GB" sz="2700" dirty="0" err="1" smtClean="0"/>
              <a:t>Dr.</a:t>
            </a:r>
            <a:r>
              <a:rPr lang="en-GB" sz="2700" dirty="0" smtClean="0"/>
              <a:t> </a:t>
            </a:r>
            <a:r>
              <a:rPr lang="en-GB" sz="2700" dirty="0" err="1" smtClean="0"/>
              <a:t>Amizatulhani</a:t>
            </a:r>
            <a:r>
              <a:rPr lang="en-GB" sz="2700" dirty="0" smtClean="0"/>
              <a:t> Abdullah</a:t>
            </a:r>
            <a:br>
              <a:rPr lang="en-GB" sz="2700" dirty="0" smtClean="0"/>
            </a:br>
            <a:r>
              <a:rPr lang="en-GB" sz="2700" dirty="0" err="1" smtClean="0"/>
              <a:t>Dr.</a:t>
            </a:r>
            <a:r>
              <a:rPr lang="en-GB" sz="2700" dirty="0" smtClean="0"/>
              <a:t> </a:t>
            </a:r>
            <a:r>
              <a:rPr lang="en-GB" sz="2700" dirty="0" err="1" smtClean="0"/>
              <a:t>Mohd</a:t>
            </a:r>
            <a:r>
              <a:rPr lang="en-GB" sz="2700" dirty="0" smtClean="0"/>
              <a:t> </a:t>
            </a:r>
            <a:r>
              <a:rPr lang="en-GB" sz="2700" dirty="0" err="1" smtClean="0"/>
              <a:t>Yuhyi</a:t>
            </a:r>
            <a:r>
              <a:rPr lang="en-GB" sz="2700" dirty="0" smtClean="0"/>
              <a:t> </a:t>
            </a:r>
            <a:r>
              <a:rPr lang="en-GB" sz="2700" dirty="0" err="1" smtClean="0"/>
              <a:t>Mohd</a:t>
            </a:r>
            <a:r>
              <a:rPr lang="en-GB" sz="2700" dirty="0" smtClean="0"/>
              <a:t> </a:t>
            </a:r>
            <a:r>
              <a:rPr lang="en-GB" sz="2700" dirty="0" err="1" smtClean="0"/>
              <a:t>Tadza</a:t>
            </a:r>
            <a:r>
              <a:rPr lang="en-GB" sz="2700" dirty="0" smtClean="0"/>
              <a:t/>
            </a:r>
            <a:br>
              <a:rPr lang="en-GB" sz="2700" dirty="0" smtClean="0"/>
            </a:br>
            <a:r>
              <a:rPr lang="en-GB" sz="2700" dirty="0" err="1" smtClean="0"/>
              <a:t>Dr.</a:t>
            </a:r>
            <a:r>
              <a:rPr lang="en-GB" sz="2700" dirty="0" smtClean="0"/>
              <a:t> </a:t>
            </a:r>
            <a:r>
              <a:rPr lang="en-GB" sz="2700" dirty="0" err="1" smtClean="0"/>
              <a:t>Youventharan</a:t>
            </a:r>
            <a:r>
              <a:rPr lang="en-GB" sz="2700" dirty="0" smtClean="0"/>
              <a:t> </a:t>
            </a:r>
            <a:r>
              <a:rPr lang="en-GB" sz="2700" dirty="0" err="1" smtClean="0"/>
              <a:t>Duraisamy</a:t>
            </a:r>
            <a:r>
              <a:rPr lang="en-GB" sz="2700" dirty="0" smtClean="0"/>
              <a:t/>
            </a:r>
            <a:br>
              <a:rPr lang="en-GB" sz="2700" dirty="0" smtClean="0"/>
            </a:br>
            <a:r>
              <a:rPr lang="en-GB" sz="2700" dirty="0" err="1" smtClean="0"/>
              <a:t>Dr.</a:t>
            </a:r>
            <a:r>
              <a:rPr lang="en-GB" sz="2700" dirty="0" smtClean="0"/>
              <a:t> </a:t>
            </a:r>
            <a:r>
              <a:rPr lang="en-GB" sz="2700" dirty="0" err="1" smtClean="0"/>
              <a:t>Muzamir</a:t>
            </a:r>
            <a:r>
              <a:rPr lang="en-GB" sz="2700" dirty="0" smtClean="0"/>
              <a:t> Hasan</a:t>
            </a:r>
            <a:br>
              <a:rPr lang="en-GB" sz="2700" dirty="0" smtClean="0"/>
            </a:br>
            <a:r>
              <a:rPr lang="en-GB" sz="2700" dirty="0" smtClean="0"/>
              <a:t>Ir. </a:t>
            </a:r>
            <a:r>
              <a:rPr lang="en-GB" sz="2700" dirty="0" err="1" smtClean="0"/>
              <a:t>Azhani</a:t>
            </a:r>
            <a:r>
              <a:rPr lang="en-GB" sz="2700" dirty="0" smtClean="0"/>
              <a:t> </a:t>
            </a:r>
            <a:r>
              <a:rPr lang="en-GB" sz="2700" dirty="0" err="1" smtClean="0"/>
              <a:t>Zukri</a:t>
            </a:r>
            <a:r>
              <a:rPr lang="en-GB" dirty="0"/>
              <a:t/>
            </a:r>
            <a:br>
              <a:rPr lang="en-GB" dirty="0"/>
            </a:br>
            <a:r>
              <a:rPr lang="en-GB" dirty="0" smtClean="0"/>
              <a:t/>
            </a:r>
            <a:br>
              <a:rPr lang="en-GB" dirty="0" smtClean="0"/>
            </a:br>
            <a:endParaRPr lang="en-GB" dirty="0"/>
          </a:p>
        </p:txBody>
      </p:sp>
    </p:spTree>
    <p:extLst>
      <p:ext uri="{BB962C8B-B14F-4D97-AF65-F5344CB8AC3E}">
        <p14:creationId xmlns:p14="http://schemas.microsoft.com/office/powerpoint/2010/main" val="7521894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information</a:t>
            </a:r>
            <a:endParaRPr lang="en-US" dirty="0"/>
          </a:p>
        </p:txBody>
      </p:sp>
      <p:sp>
        <p:nvSpPr>
          <p:cNvPr id="3" name="Content Placeholder 2"/>
          <p:cNvSpPr>
            <a:spLocks noGrp="1"/>
          </p:cNvSpPr>
          <p:nvPr>
            <p:ph idx="1"/>
          </p:nvPr>
        </p:nvSpPr>
        <p:spPr/>
        <p:txBody>
          <a:bodyPr/>
          <a:lstStyle/>
          <a:p>
            <a:r>
              <a:rPr lang="en-US" dirty="0" smtClean="0"/>
              <a:t>Semester and Year Taught : Semester 6 Year 3</a:t>
            </a:r>
          </a:p>
          <a:p>
            <a:r>
              <a:rPr lang="en-US" dirty="0" smtClean="0"/>
              <a:t>Program Level / Category : Bachelor</a:t>
            </a:r>
          </a:p>
          <a:p>
            <a:r>
              <a:rPr lang="en-US" dirty="0" smtClean="0"/>
              <a:t>Unit : 3 credits</a:t>
            </a:r>
          </a:p>
          <a:p>
            <a:r>
              <a:rPr lang="en-US" dirty="0" smtClean="0"/>
              <a:t>Pre-requisite : BAA2513 Soil Mechanics and Geology</a:t>
            </a:r>
          </a:p>
          <a:p>
            <a:r>
              <a:rPr lang="en-US" dirty="0" smtClean="0"/>
              <a:t>Contact hours : Lecture (3 hours x 14 weeks) </a:t>
            </a:r>
            <a:endParaRPr lang="en-US" dirty="0"/>
          </a:p>
        </p:txBody>
      </p:sp>
      <p:grpSp>
        <p:nvGrpSpPr>
          <p:cNvPr id="4" name="Group 3"/>
          <p:cNvGrpSpPr/>
          <p:nvPr/>
        </p:nvGrpSpPr>
        <p:grpSpPr>
          <a:xfrm>
            <a:off x="-1" y="6669360"/>
            <a:ext cx="4211961" cy="188640"/>
            <a:chOff x="-1" y="6669360"/>
            <a:chExt cx="4211961" cy="18864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6669360"/>
              <a:ext cx="538969" cy="188640"/>
            </a:xfrm>
            <a:prstGeom prst="rect">
              <a:avLst/>
            </a:prstGeom>
          </p:spPr>
        </p:pic>
        <p:sp>
          <p:nvSpPr>
            <p:cNvPr id="6" name="TextBox 5"/>
            <p:cNvSpPr txBox="1"/>
            <p:nvPr/>
          </p:nvSpPr>
          <p:spPr>
            <a:xfrm>
              <a:off x="540498" y="6685645"/>
              <a:ext cx="3671462" cy="172355"/>
            </a:xfrm>
            <a:prstGeom prst="rect">
              <a:avLst/>
            </a:prstGeom>
            <a:noFill/>
          </p:spPr>
          <p:txBody>
            <a:bodyPr wrap="square" lIns="9144" tIns="9144" rIns="9144" bIns="9144" rtlCol="0">
              <a:spAutoFit/>
            </a:bodyPr>
            <a:lstStyle/>
            <a:p>
              <a:r>
                <a:rPr lang="en-US" sz="1000" dirty="0"/>
                <a:t>C</a:t>
              </a:r>
              <a:r>
                <a:rPr lang="en-US" sz="1000" dirty="0" smtClean="0"/>
                <a:t>ourse Information by Dr. </a:t>
              </a:r>
              <a:r>
                <a:rPr lang="en-US" sz="1000" dirty="0" err="1" smtClean="0"/>
                <a:t>Amizatulhani</a:t>
              </a:r>
              <a:r>
                <a:rPr lang="en-US" sz="1000" dirty="0" smtClean="0"/>
                <a:t> Abdullah</a:t>
              </a:r>
              <a:endParaRPr lang="en-US" sz="1000" dirty="0"/>
            </a:p>
          </p:txBody>
        </p:sp>
      </p:grpSp>
    </p:spTree>
    <p:extLst>
      <p:ext uri="{BB962C8B-B14F-4D97-AF65-F5344CB8AC3E}">
        <p14:creationId xmlns:p14="http://schemas.microsoft.com/office/powerpoint/2010/main" val="28759219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Course synopsis</a:t>
            </a:r>
            <a:endParaRPr lang="en-GB" dirty="0"/>
          </a:p>
        </p:txBody>
      </p:sp>
      <p:sp>
        <p:nvSpPr>
          <p:cNvPr id="3" name="Content Placeholder 2"/>
          <p:cNvSpPr>
            <a:spLocks noGrp="1"/>
          </p:cNvSpPr>
          <p:nvPr>
            <p:ph idx="1"/>
          </p:nvPr>
        </p:nvSpPr>
        <p:spPr>
          <a:xfrm>
            <a:off x="323528" y="1556792"/>
            <a:ext cx="8229600" cy="4464496"/>
          </a:xfrm>
        </p:spPr>
        <p:txBody>
          <a:bodyPr>
            <a:normAutofit/>
          </a:bodyPr>
          <a:lstStyle/>
          <a:p>
            <a:pPr marL="457200" lvl="1" indent="0" algn="just">
              <a:buNone/>
            </a:pPr>
            <a:r>
              <a:rPr lang="en-AU" sz="2400" dirty="0" smtClean="0">
                <a:latin typeface="Helvetica LT Std Light"/>
              </a:rPr>
              <a:t>This </a:t>
            </a:r>
            <a:r>
              <a:rPr lang="en-AU" sz="2400" dirty="0">
                <a:latin typeface="Helvetica LT Std Light"/>
              </a:rPr>
              <a:t>subject provides further discussion and explanation related to soil engineering application. The topics cover in the subjects includes the compressibility &amp; consolidation settlement, shear strength, lateral earth pressure, slope stability, site investigation and environmental geotechnics. At the end of this course, student should be able to have ample knowledge regarding the soil engineering application and behaviour.</a:t>
            </a:r>
            <a:endParaRPr lang="en-US" sz="2400" dirty="0">
              <a:latin typeface="Helvetica LT Std Light"/>
            </a:endParaRPr>
          </a:p>
          <a:p>
            <a:pPr lvl="1" algn="just"/>
            <a:endParaRPr lang="en-AU" sz="1900" dirty="0" smtClean="0">
              <a:latin typeface="Helvetica LT Std Light"/>
            </a:endParaRPr>
          </a:p>
          <a:p>
            <a:pPr marL="457200" lvl="1" indent="0" algn="just">
              <a:buNone/>
            </a:pPr>
            <a:endParaRPr lang="en-GB" sz="2000" dirty="0" smtClean="0">
              <a:effectLst>
                <a:outerShdw blurRad="38100" dist="38100" dir="2700000" algn="tl">
                  <a:srgbClr val="000000">
                    <a:alpha val="43137"/>
                  </a:srgbClr>
                </a:outerShdw>
              </a:effectLst>
              <a:latin typeface="Helvetica LT Std Light"/>
            </a:endParaRPr>
          </a:p>
        </p:txBody>
      </p:sp>
      <p:grpSp>
        <p:nvGrpSpPr>
          <p:cNvPr id="7" name="Group 6"/>
          <p:cNvGrpSpPr/>
          <p:nvPr/>
        </p:nvGrpSpPr>
        <p:grpSpPr>
          <a:xfrm>
            <a:off x="-1" y="6669360"/>
            <a:ext cx="4211961" cy="188640"/>
            <a:chOff x="-1" y="6669360"/>
            <a:chExt cx="4211961" cy="18864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6669360"/>
              <a:ext cx="538969" cy="188640"/>
            </a:xfrm>
            <a:prstGeom prst="rect">
              <a:avLst/>
            </a:prstGeom>
          </p:spPr>
        </p:pic>
        <p:sp>
          <p:nvSpPr>
            <p:cNvPr id="9" name="TextBox 8"/>
            <p:cNvSpPr txBox="1"/>
            <p:nvPr/>
          </p:nvSpPr>
          <p:spPr>
            <a:xfrm>
              <a:off x="540498" y="6685645"/>
              <a:ext cx="3671462" cy="172355"/>
            </a:xfrm>
            <a:prstGeom prst="rect">
              <a:avLst/>
            </a:prstGeom>
            <a:noFill/>
          </p:spPr>
          <p:txBody>
            <a:bodyPr wrap="square" lIns="9144" tIns="9144" rIns="9144" bIns="9144" rtlCol="0">
              <a:spAutoFit/>
            </a:bodyPr>
            <a:lstStyle/>
            <a:p>
              <a:r>
                <a:rPr lang="en-US" sz="1000" dirty="0"/>
                <a:t>Course Information by </a:t>
              </a:r>
              <a:r>
                <a:rPr lang="en-US" sz="1000" dirty="0" smtClean="0"/>
                <a:t>Dr. </a:t>
              </a:r>
              <a:r>
                <a:rPr lang="en-US" sz="1000" dirty="0" err="1" smtClean="0"/>
                <a:t>Amizatulhani</a:t>
              </a:r>
              <a:r>
                <a:rPr lang="en-US" sz="1000" dirty="0" smtClean="0"/>
                <a:t> Abdullah</a:t>
              </a:r>
              <a:endParaRPr lang="en-US" sz="1000" dirty="0"/>
            </a:p>
          </p:txBody>
        </p:sp>
      </p:grpSp>
    </p:spTree>
    <p:extLst>
      <p:ext uri="{BB962C8B-B14F-4D97-AF65-F5344CB8AC3E}">
        <p14:creationId xmlns:p14="http://schemas.microsoft.com/office/powerpoint/2010/main" val="12030658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425330" y="3140968"/>
            <a:ext cx="2490486" cy="954107"/>
          </a:xfrm>
          <a:prstGeom prst="rect">
            <a:avLst/>
          </a:prstGeom>
          <a:noFill/>
        </p:spPr>
        <p:txBody>
          <a:bodyPr wrap="square" rtlCol="0">
            <a:spAutoFit/>
          </a:bodyPr>
          <a:lstStyle/>
          <a:p>
            <a:pPr lvl="0" algn="just"/>
            <a:r>
              <a:rPr lang="en-US" sz="1400" dirty="0"/>
              <a:t>Assess and evaluate soil compression and settlement magnitude based on theory of </a:t>
            </a:r>
            <a:r>
              <a:rPr lang="en-US" sz="1400" dirty="0" smtClean="0"/>
              <a:t>one dimensional </a:t>
            </a:r>
            <a:r>
              <a:rPr lang="en-US" sz="1400" dirty="0"/>
              <a:t>consolidation.  </a:t>
            </a:r>
          </a:p>
        </p:txBody>
      </p:sp>
      <p:sp>
        <p:nvSpPr>
          <p:cNvPr id="8" name="TextBox 7"/>
          <p:cNvSpPr txBox="1"/>
          <p:nvPr/>
        </p:nvSpPr>
        <p:spPr>
          <a:xfrm>
            <a:off x="5922297" y="1844824"/>
            <a:ext cx="2376636" cy="954107"/>
          </a:xfrm>
          <a:prstGeom prst="rect">
            <a:avLst/>
          </a:prstGeom>
          <a:noFill/>
        </p:spPr>
        <p:txBody>
          <a:bodyPr wrap="square" rtlCol="0">
            <a:spAutoFit/>
          </a:bodyPr>
          <a:lstStyle/>
          <a:p>
            <a:r>
              <a:rPr lang="en-US" sz="1400" dirty="0" smtClean="0"/>
              <a:t>Understand </a:t>
            </a:r>
            <a:r>
              <a:rPr lang="en-US" sz="1400" dirty="0"/>
              <a:t>and aware the importance to conduct site investigation as well as the </a:t>
            </a:r>
            <a:r>
              <a:rPr lang="en-US" sz="1400" dirty="0" smtClean="0"/>
              <a:t>processes related </a:t>
            </a:r>
            <a:r>
              <a:rPr lang="en-US" sz="1400" dirty="0"/>
              <a:t>to it.</a:t>
            </a:r>
          </a:p>
        </p:txBody>
      </p:sp>
      <p:sp>
        <p:nvSpPr>
          <p:cNvPr id="9" name="TextBox 8"/>
          <p:cNvSpPr txBox="1"/>
          <p:nvPr/>
        </p:nvSpPr>
        <p:spPr>
          <a:xfrm>
            <a:off x="6372200" y="3185973"/>
            <a:ext cx="2308510" cy="738664"/>
          </a:xfrm>
          <a:prstGeom prst="rect">
            <a:avLst/>
          </a:prstGeom>
          <a:noFill/>
        </p:spPr>
        <p:txBody>
          <a:bodyPr wrap="square" rtlCol="0">
            <a:spAutoFit/>
          </a:bodyPr>
          <a:lstStyle/>
          <a:p>
            <a:pPr lvl="0"/>
            <a:r>
              <a:rPr lang="en-US" sz="1400" dirty="0"/>
              <a:t>Analyze the lateral earth pressure in soil using various method of analysis.</a:t>
            </a:r>
          </a:p>
        </p:txBody>
      </p:sp>
      <p:sp>
        <p:nvSpPr>
          <p:cNvPr id="10" name="TextBox 9"/>
          <p:cNvSpPr txBox="1"/>
          <p:nvPr/>
        </p:nvSpPr>
        <p:spPr>
          <a:xfrm>
            <a:off x="5734683" y="4498283"/>
            <a:ext cx="2498744" cy="954107"/>
          </a:xfrm>
          <a:prstGeom prst="rect">
            <a:avLst/>
          </a:prstGeom>
          <a:noFill/>
        </p:spPr>
        <p:txBody>
          <a:bodyPr wrap="square" rtlCol="0">
            <a:spAutoFit/>
          </a:bodyPr>
          <a:lstStyle/>
          <a:p>
            <a:pPr lvl="0" algn="just"/>
            <a:r>
              <a:rPr lang="en-US" sz="1400" dirty="0"/>
              <a:t>Analyze the slope stability using various method of analysis and propose the best solution </a:t>
            </a:r>
            <a:r>
              <a:rPr lang="en-US" sz="1400" dirty="0" smtClean="0"/>
              <a:t>to problems </a:t>
            </a:r>
            <a:r>
              <a:rPr lang="en-US" sz="1400" dirty="0"/>
              <a:t>given. </a:t>
            </a:r>
          </a:p>
        </p:txBody>
      </p:sp>
      <p:sp>
        <p:nvSpPr>
          <p:cNvPr id="11" name="TextBox 10"/>
          <p:cNvSpPr txBox="1"/>
          <p:nvPr/>
        </p:nvSpPr>
        <p:spPr>
          <a:xfrm>
            <a:off x="809357" y="4496243"/>
            <a:ext cx="2664668" cy="1169551"/>
          </a:xfrm>
          <a:prstGeom prst="rect">
            <a:avLst/>
          </a:prstGeom>
          <a:noFill/>
        </p:spPr>
        <p:txBody>
          <a:bodyPr wrap="square" rtlCol="0">
            <a:spAutoFit/>
          </a:bodyPr>
          <a:lstStyle/>
          <a:p>
            <a:pPr lvl="0" algn="just"/>
            <a:r>
              <a:rPr lang="en-US" sz="1400" dirty="0"/>
              <a:t>Analyze the shear strength of soil based on Mohr Coulomb criterion concept and assess </a:t>
            </a:r>
            <a:r>
              <a:rPr lang="en-US" sz="1400" dirty="0" smtClean="0"/>
              <a:t>various laboratory </a:t>
            </a:r>
            <a:r>
              <a:rPr lang="en-US" sz="1400" dirty="0"/>
              <a:t>tests related to shear strength.</a:t>
            </a:r>
          </a:p>
        </p:txBody>
      </p:sp>
      <p:sp>
        <p:nvSpPr>
          <p:cNvPr id="16" name="TextBox 15"/>
          <p:cNvSpPr txBox="1"/>
          <p:nvPr/>
        </p:nvSpPr>
        <p:spPr>
          <a:xfrm>
            <a:off x="5466727" y="2018915"/>
            <a:ext cx="281519" cy="400110"/>
          </a:xfrm>
          <a:prstGeom prst="rect">
            <a:avLst/>
          </a:prstGeom>
          <a:noFill/>
        </p:spPr>
        <p:txBody>
          <a:bodyPr wrap="square" rtlCol="0">
            <a:spAutoFit/>
          </a:bodyPr>
          <a:lstStyle/>
          <a:p>
            <a:r>
              <a:rPr lang="en-US" sz="2000" dirty="0" smtClean="0"/>
              <a:t>1</a:t>
            </a:r>
            <a:endParaRPr lang="en-US" sz="2000" dirty="0"/>
          </a:p>
        </p:txBody>
      </p:sp>
      <p:pic>
        <p:nvPicPr>
          <p:cNvPr id="21" name="Picture 2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61244" y="4509120"/>
            <a:ext cx="466217" cy="466217"/>
          </a:xfrm>
          <a:prstGeom prst="rect">
            <a:avLst/>
          </a:prstGeom>
        </p:spPr>
      </p:pic>
      <p:pic>
        <p:nvPicPr>
          <p:cNvPr id="22" name="Picture 2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25322" y="3429000"/>
            <a:ext cx="449858" cy="449858"/>
          </a:xfrm>
          <a:prstGeom prst="rect">
            <a:avLst/>
          </a:prstGeom>
        </p:spPr>
      </p:pic>
      <p:pic>
        <p:nvPicPr>
          <p:cNvPr id="23" name="Picture 2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74025" y="2410403"/>
            <a:ext cx="459278" cy="459278"/>
          </a:xfrm>
          <a:prstGeom prst="rect">
            <a:avLst/>
          </a:prstGeom>
        </p:spPr>
      </p:pic>
      <p:pic>
        <p:nvPicPr>
          <p:cNvPr id="24" name="Picture 2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399841" y="2393658"/>
            <a:ext cx="459278" cy="459278"/>
          </a:xfrm>
          <a:prstGeom prst="rect">
            <a:avLst/>
          </a:prstGeom>
        </p:spPr>
      </p:pic>
      <p:pic>
        <p:nvPicPr>
          <p:cNvPr id="25" name="Picture 24"/>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817757" y="3387101"/>
            <a:ext cx="451703" cy="451703"/>
          </a:xfrm>
          <a:prstGeom prst="rect">
            <a:avLst/>
          </a:prstGeom>
        </p:spPr>
      </p:pic>
      <p:sp>
        <p:nvSpPr>
          <p:cNvPr id="26" name="Title 28"/>
          <p:cNvSpPr>
            <a:spLocks noGrp="1"/>
          </p:cNvSpPr>
          <p:nvPr>
            <p:ph type="title"/>
          </p:nvPr>
        </p:nvSpPr>
        <p:spPr>
          <a:xfrm>
            <a:off x="457200" y="260648"/>
            <a:ext cx="8229600" cy="1143000"/>
          </a:xfrm>
        </p:spPr>
        <p:txBody>
          <a:bodyPr/>
          <a:lstStyle/>
          <a:p>
            <a:r>
              <a:rPr lang="en-US" dirty="0" smtClean="0"/>
              <a:t>Course outcomes</a:t>
            </a:r>
            <a:endParaRPr lang="en-US" dirty="0"/>
          </a:p>
        </p:txBody>
      </p:sp>
      <p:sp>
        <p:nvSpPr>
          <p:cNvPr id="27" name="Rectangle 26"/>
          <p:cNvSpPr/>
          <p:nvPr/>
        </p:nvSpPr>
        <p:spPr>
          <a:xfrm>
            <a:off x="179512" y="1741740"/>
            <a:ext cx="3143984" cy="954107"/>
          </a:xfrm>
          <a:prstGeom prst="rect">
            <a:avLst/>
          </a:prstGeom>
        </p:spPr>
        <p:txBody>
          <a:bodyPr wrap="square">
            <a:spAutoFit/>
          </a:bodyPr>
          <a:lstStyle/>
          <a:p>
            <a:pPr algn="just"/>
            <a:r>
              <a:rPr lang="en-US" sz="1400" dirty="0"/>
              <a:t>Acknowledge and understand the concept of environmental geotechnics, the application </a:t>
            </a:r>
            <a:r>
              <a:rPr lang="en-US" sz="1400" dirty="0" smtClean="0"/>
              <a:t>of emerging </a:t>
            </a:r>
            <a:r>
              <a:rPr lang="en-US" sz="1400" dirty="0"/>
              <a:t>technologies and sustainability to manage the landfill.</a:t>
            </a:r>
          </a:p>
        </p:txBody>
      </p:sp>
      <p:sp>
        <p:nvSpPr>
          <p:cNvPr id="28" name="Hexagon 27"/>
          <p:cNvSpPr/>
          <p:nvPr/>
        </p:nvSpPr>
        <p:spPr>
          <a:xfrm>
            <a:off x="3556832" y="2816032"/>
            <a:ext cx="2203009" cy="1593843"/>
          </a:xfrm>
          <a:prstGeom prst="hexagon">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TextBox 28"/>
          <p:cNvSpPr txBox="1"/>
          <p:nvPr/>
        </p:nvSpPr>
        <p:spPr>
          <a:xfrm>
            <a:off x="5889347" y="3028890"/>
            <a:ext cx="281519" cy="400110"/>
          </a:xfrm>
          <a:prstGeom prst="rect">
            <a:avLst/>
          </a:prstGeom>
          <a:noFill/>
        </p:spPr>
        <p:txBody>
          <a:bodyPr wrap="square" rtlCol="0">
            <a:spAutoFit/>
          </a:bodyPr>
          <a:lstStyle/>
          <a:p>
            <a:r>
              <a:rPr lang="en-US" sz="2000" dirty="0" smtClean="0"/>
              <a:t>2</a:t>
            </a:r>
            <a:endParaRPr lang="en-US" sz="2000" dirty="0"/>
          </a:p>
        </p:txBody>
      </p:sp>
      <p:sp>
        <p:nvSpPr>
          <p:cNvPr id="30" name="TextBox 29"/>
          <p:cNvSpPr txBox="1"/>
          <p:nvPr/>
        </p:nvSpPr>
        <p:spPr>
          <a:xfrm>
            <a:off x="5185208" y="4941168"/>
            <a:ext cx="281519" cy="400110"/>
          </a:xfrm>
          <a:prstGeom prst="rect">
            <a:avLst/>
          </a:prstGeom>
          <a:noFill/>
        </p:spPr>
        <p:txBody>
          <a:bodyPr wrap="square" rtlCol="0">
            <a:spAutoFit/>
          </a:bodyPr>
          <a:lstStyle/>
          <a:p>
            <a:r>
              <a:rPr lang="en-US" sz="2000" dirty="0" smtClean="0"/>
              <a:t>3</a:t>
            </a:r>
            <a:endParaRPr lang="en-US" sz="2000" dirty="0"/>
          </a:p>
        </p:txBody>
      </p:sp>
      <p:pic>
        <p:nvPicPr>
          <p:cNvPr id="31" name="Picture 3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30209" y="4522640"/>
            <a:ext cx="471798" cy="471798"/>
          </a:xfrm>
          <a:prstGeom prst="rect">
            <a:avLst/>
          </a:prstGeom>
        </p:spPr>
      </p:pic>
      <p:sp>
        <p:nvSpPr>
          <p:cNvPr id="32" name="TextBox 31"/>
          <p:cNvSpPr txBox="1"/>
          <p:nvPr/>
        </p:nvSpPr>
        <p:spPr>
          <a:xfrm>
            <a:off x="3696562" y="4941168"/>
            <a:ext cx="281519" cy="400110"/>
          </a:xfrm>
          <a:prstGeom prst="rect">
            <a:avLst/>
          </a:prstGeom>
          <a:noFill/>
        </p:spPr>
        <p:txBody>
          <a:bodyPr wrap="square" rtlCol="0">
            <a:spAutoFit/>
          </a:bodyPr>
          <a:lstStyle/>
          <a:p>
            <a:r>
              <a:rPr lang="en-US" sz="2000" dirty="0" smtClean="0"/>
              <a:t>4</a:t>
            </a:r>
            <a:endParaRPr lang="en-US" sz="2000" dirty="0"/>
          </a:p>
        </p:txBody>
      </p:sp>
      <p:sp>
        <p:nvSpPr>
          <p:cNvPr id="33" name="TextBox 32"/>
          <p:cNvSpPr txBox="1"/>
          <p:nvPr/>
        </p:nvSpPr>
        <p:spPr>
          <a:xfrm>
            <a:off x="3041977" y="3028890"/>
            <a:ext cx="281519" cy="400110"/>
          </a:xfrm>
          <a:prstGeom prst="rect">
            <a:avLst/>
          </a:prstGeom>
          <a:noFill/>
        </p:spPr>
        <p:txBody>
          <a:bodyPr wrap="square" rtlCol="0">
            <a:spAutoFit/>
          </a:bodyPr>
          <a:lstStyle/>
          <a:p>
            <a:r>
              <a:rPr lang="en-US" sz="2000" dirty="0" smtClean="0"/>
              <a:t>5</a:t>
            </a:r>
            <a:endParaRPr lang="en-US" sz="2000" dirty="0"/>
          </a:p>
        </p:txBody>
      </p:sp>
      <p:sp>
        <p:nvSpPr>
          <p:cNvPr id="34" name="TextBox 33"/>
          <p:cNvSpPr txBox="1"/>
          <p:nvPr/>
        </p:nvSpPr>
        <p:spPr>
          <a:xfrm>
            <a:off x="3544692" y="2018915"/>
            <a:ext cx="281519" cy="400110"/>
          </a:xfrm>
          <a:prstGeom prst="rect">
            <a:avLst/>
          </a:prstGeom>
          <a:noFill/>
        </p:spPr>
        <p:txBody>
          <a:bodyPr wrap="square" rtlCol="0">
            <a:spAutoFit/>
          </a:bodyPr>
          <a:lstStyle/>
          <a:p>
            <a:r>
              <a:rPr lang="en-US" sz="2000" dirty="0" smtClean="0"/>
              <a:t>6</a:t>
            </a:r>
            <a:endParaRPr lang="en-US" sz="2000" dirty="0"/>
          </a:p>
        </p:txBody>
      </p:sp>
      <p:sp>
        <p:nvSpPr>
          <p:cNvPr id="5" name="TextBox 4"/>
          <p:cNvSpPr txBox="1"/>
          <p:nvPr/>
        </p:nvSpPr>
        <p:spPr>
          <a:xfrm>
            <a:off x="3826227" y="3259009"/>
            <a:ext cx="1709574" cy="707886"/>
          </a:xfrm>
          <a:prstGeom prst="rect">
            <a:avLst/>
          </a:prstGeom>
          <a:noFill/>
        </p:spPr>
        <p:txBody>
          <a:bodyPr wrap="square" rtlCol="0">
            <a:spAutoFit/>
          </a:bodyPr>
          <a:lstStyle/>
          <a:p>
            <a:pPr algn="ctr"/>
            <a:r>
              <a:rPr lang="en-US" sz="2000" b="1" dirty="0" smtClean="0">
                <a:effectLst>
                  <a:outerShdw blurRad="38100" dist="38100" dir="2700000" algn="tl">
                    <a:srgbClr val="000000">
                      <a:alpha val="43137"/>
                    </a:srgbClr>
                  </a:outerShdw>
                </a:effectLst>
                <a:latin typeface="Helvetica LT Std Light"/>
              </a:rPr>
              <a:t>Course Outcomes</a:t>
            </a:r>
            <a:endParaRPr lang="en-US" sz="2000" b="1" dirty="0">
              <a:effectLst>
                <a:outerShdw blurRad="38100" dist="38100" dir="2700000" algn="tl">
                  <a:srgbClr val="000000">
                    <a:alpha val="43137"/>
                  </a:srgbClr>
                </a:outerShdw>
              </a:effectLst>
              <a:latin typeface="Helvetica LT Std Light"/>
            </a:endParaRPr>
          </a:p>
        </p:txBody>
      </p:sp>
      <p:grpSp>
        <p:nvGrpSpPr>
          <p:cNvPr id="35" name="Group 34"/>
          <p:cNvGrpSpPr/>
          <p:nvPr/>
        </p:nvGrpSpPr>
        <p:grpSpPr>
          <a:xfrm>
            <a:off x="-1" y="6669360"/>
            <a:ext cx="4211961" cy="188640"/>
            <a:chOff x="-1" y="6669360"/>
            <a:chExt cx="4211961" cy="188640"/>
          </a:xfrm>
        </p:grpSpPr>
        <p:pic>
          <p:nvPicPr>
            <p:cNvPr id="36" name="Picture 35"/>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 y="6669360"/>
              <a:ext cx="538969" cy="188640"/>
            </a:xfrm>
            <a:prstGeom prst="rect">
              <a:avLst/>
            </a:prstGeom>
          </p:spPr>
        </p:pic>
        <p:sp>
          <p:nvSpPr>
            <p:cNvPr id="37" name="TextBox 36"/>
            <p:cNvSpPr txBox="1"/>
            <p:nvPr/>
          </p:nvSpPr>
          <p:spPr>
            <a:xfrm>
              <a:off x="540498" y="6685645"/>
              <a:ext cx="3671462" cy="172355"/>
            </a:xfrm>
            <a:prstGeom prst="rect">
              <a:avLst/>
            </a:prstGeom>
            <a:noFill/>
          </p:spPr>
          <p:txBody>
            <a:bodyPr wrap="square" lIns="9144" tIns="9144" rIns="9144" bIns="9144" rtlCol="0">
              <a:spAutoFit/>
            </a:bodyPr>
            <a:lstStyle/>
            <a:p>
              <a:r>
                <a:rPr lang="en-US" sz="1000" dirty="0"/>
                <a:t>Course Information by </a:t>
              </a:r>
              <a:r>
                <a:rPr lang="en-US" sz="1000" dirty="0" smtClean="0"/>
                <a:t>Dr. </a:t>
              </a:r>
              <a:r>
                <a:rPr lang="en-US" sz="1000" dirty="0" err="1" smtClean="0"/>
                <a:t>Amizatulhani</a:t>
              </a:r>
              <a:r>
                <a:rPr lang="en-US" sz="1000" dirty="0" smtClean="0"/>
                <a:t> Abdullah</a:t>
              </a:r>
              <a:endParaRPr lang="en-US" sz="1000" dirty="0"/>
            </a:p>
          </p:txBody>
        </p:sp>
      </p:grpSp>
    </p:spTree>
    <p:extLst>
      <p:ext uri="{BB962C8B-B14F-4D97-AF65-F5344CB8AC3E}">
        <p14:creationId xmlns:p14="http://schemas.microsoft.com/office/powerpoint/2010/main" val="30383624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Assessment method</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837836900"/>
              </p:ext>
            </p:extLst>
          </p:nvPr>
        </p:nvGraphicFramePr>
        <p:xfrm>
          <a:off x="457197" y="1628800"/>
          <a:ext cx="8229603" cy="4241292"/>
        </p:xfrm>
        <a:graphic>
          <a:graphicData uri="http://schemas.openxmlformats.org/drawingml/2006/table">
            <a:tbl>
              <a:tblPr firstRow="1" firstCol="1" bandRow="1">
                <a:tableStyleId>{5C22544A-7EE6-4342-B048-85BDC9FD1C3A}</a:tableStyleId>
              </a:tblPr>
              <a:tblGrid>
                <a:gridCol w="2067340"/>
                <a:gridCol w="795131"/>
                <a:gridCol w="894522"/>
                <a:gridCol w="894522"/>
                <a:gridCol w="894522"/>
                <a:gridCol w="894522"/>
                <a:gridCol w="894522"/>
                <a:gridCol w="894522"/>
              </a:tblGrid>
              <a:tr h="439859">
                <a:tc>
                  <a:txBody>
                    <a:bodyPr/>
                    <a:lstStyle/>
                    <a:p>
                      <a:pPr marL="0" marR="0" algn="ctr">
                        <a:lnSpc>
                          <a:spcPct val="115000"/>
                        </a:lnSpc>
                        <a:spcBef>
                          <a:spcPts val="0"/>
                        </a:spcBef>
                        <a:spcAft>
                          <a:spcPts val="0"/>
                        </a:spcAft>
                      </a:pPr>
                      <a:r>
                        <a:rPr lang="en-US" sz="2200" dirty="0">
                          <a:effectLst/>
                        </a:rPr>
                        <a:t>Distribution</a:t>
                      </a:r>
                      <a:endParaRPr lang="en-US" sz="22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200" dirty="0">
                          <a:effectLst/>
                        </a:rPr>
                        <a:t>%</a:t>
                      </a:r>
                      <a:endParaRPr lang="en-US" sz="22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200" dirty="0">
                          <a:effectLst/>
                        </a:rPr>
                        <a:t>CO1 (%)</a:t>
                      </a:r>
                      <a:endParaRPr lang="en-US" sz="22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200">
                          <a:effectLst/>
                        </a:rPr>
                        <a:t>CO2 (%)</a:t>
                      </a:r>
                      <a:endParaRPr lang="en-US" sz="220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200">
                          <a:effectLst/>
                        </a:rPr>
                        <a:t>CO3 (%)</a:t>
                      </a:r>
                      <a:endParaRPr lang="en-US" sz="220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200">
                          <a:effectLst/>
                        </a:rPr>
                        <a:t>CO4 (%)</a:t>
                      </a:r>
                      <a:endParaRPr lang="en-US" sz="220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200">
                          <a:effectLst/>
                        </a:rPr>
                        <a:t>CO5 (%)</a:t>
                      </a:r>
                      <a:endParaRPr lang="en-US" sz="220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200">
                          <a:effectLst/>
                        </a:rPr>
                        <a:t>CO6 (%)</a:t>
                      </a:r>
                      <a:endParaRPr lang="en-US" sz="2200">
                        <a:effectLst/>
                        <a:latin typeface="Calibri"/>
                        <a:ea typeface="Calibri"/>
                        <a:cs typeface="Times New Roman"/>
                      </a:endParaRPr>
                    </a:p>
                  </a:txBody>
                  <a:tcPr marL="68580" marR="68580" marT="0" marB="0" anchor="ctr"/>
                </a:tc>
              </a:tr>
              <a:tr h="224539">
                <a:tc>
                  <a:txBody>
                    <a:bodyPr/>
                    <a:lstStyle/>
                    <a:p>
                      <a:pPr marL="0" marR="0" algn="ctr">
                        <a:lnSpc>
                          <a:spcPct val="115000"/>
                        </a:lnSpc>
                        <a:spcBef>
                          <a:spcPts val="0"/>
                        </a:spcBef>
                        <a:spcAft>
                          <a:spcPts val="0"/>
                        </a:spcAft>
                      </a:pPr>
                      <a:r>
                        <a:rPr lang="en-US" sz="2200" dirty="0" smtClean="0">
                          <a:effectLst/>
                        </a:rPr>
                        <a:t>Work based project </a:t>
                      </a:r>
                      <a:endParaRPr lang="en-US" sz="22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200" dirty="0" smtClean="0">
                          <a:effectLst/>
                        </a:rPr>
                        <a:t>20</a:t>
                      </a:r>
                      <a:endParaRPr lang="en-US" sz="22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200">
                          <a:effectLst/>
                        </a:rPr>
                        <a:t>10</a:t>
                      </a:r>
                      <a:endParaRPr lang="en-US" sz="220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200" dirty="0">
                          <a:effectLst/>
                        </a:rPr>
                        <a:t> </a:t>
                      </a:r>
                      <a:endParaRPr lang="en-US" sz="22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200" dirty="0">
                          <a:effectLst/>
                        </a:rPr>
                        <a:t> </a:t>
                      </a:r>
                      <a:endParaRPr lang="en-US" sz="22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200">
                          <a:effectLst/>
                        </a:rPr>
                        <a:t> </a:t>
                      </a:r>
                      <a:endParaRPr lang="en-US" sz="220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200">
                          <a:effectLst/>
                        </a:rPr>
                        <a:t> </a:t>
                      </a:r>
                      <a:endParaRPr lang="en-US" sz="220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200" dirty="0" smtClean="0">
                          <a:effectLst/>
                        </a:rPr>
                        <a:t>10</a:t>
                      </a:r>
                      <a:r>
                        <a:rPr lang="en-US" sz="2200" dirty="0">
                          <a:effectLst/>
                        </a:rPr>
                        <a:t> </a:t>
                      </a:r>
                      <a:endParaRPr lang="en-US" sz="2200" dirty="0">
                        <a:effectLst/>
                        <a:latin typeface="Calibri"/>
                        <a:ea typeface="Calibri"/>
                        <a:cs typeface="Times New Roman"/>
                      </a:endParaRPr>
                    </a:p>
                  </a:txBody>
                  <a:tcPr marL="68580" marR="68580" marT="0" marB="0" anchor="ctr"/>
                </a:tc>
              </a:tr>
              <a:tr h="463100">
                <a:tc>
                  <a:txBody>
                    <a:bodyPr/>
                    <a:lstStyle/>
                    <a:p>
                      <a:pPr marL="0" marR="0" algn="ctr">
                        <a:lnSpc>
                          <a:spcPct val="115000"/>
                        </a:lnSpc>
                        <a:spcBef>
                          <a:spcPts val="0"/>
                        </a:spcBef>
                        <a:spcAft>
                          <a:spcPts val="0"/>
                        </a:spcAft>
                      </a:pPr>
                      <a:r>
                        <a:rPr lang="en-US" sz="2200" dirty="0">
                          <a:effectLst/>
                        </a:rPr>
                        <a:t>Test 1 </a:t>
                      </a:r>
                    </a:p>
                    <a:p>
                      <a:pPr marL="0" marR="0" algn="ctr">
                        <a:lnSpc>
                          <a:spcPct val="115000"/>
                        </a:lnSpc>
                        <a:spcBef>
                          <a:spcPts val="0"/>
                        </a:spcBef>
                        <a:spcAft>
                          <a:spcPts val="0"/>
                        </a:spcAft>
                      </a:pPr>
                      <a:r>
                        <a:rPr lang="en-US" sz="2200" dirty="0">
                          <a:effectLst/>
                        </a:rPr>
                        <a:t>(Mid </a:t>
                      </a:r>
                      <a:r>
                        <a:rPr lang="en-US" sz="2200" dirty="0" err="1">
                          <a:effectLst/>
                        </a:rPr>
                        <a:t>sem</a:t>
                      </a:r>
                      <a:r>
                        <a:rPr lang="en-US" sz="2200" dirty="0">
                          <a:effectLst/>
                        </a:rPr>
                        <a:t> exam)</a:t>
                      </a:r>
                      <a:endParaRPr lang="en-US" sz="22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200">
                          <a:effectLst/>
                        </a:rPr>
                        <a:t>20</a:t>
                      </a:r>
                      <a:endParaRPr lang="en-US" sz="220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200">
                          <a:effectLst/>
                        </a:rPr>
                        <a:t> </a:t>
                      </a:r>
                      <a:endParaRPr lang="en-US" sz="220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200">
                          <a:effectLst/>
                        </a:rPr>
                        <a:t>10</a:t>
                      </a:r>
                      <a:endParaRPr lang="en-US" sz="220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200" dirty="0">
                          <a:effectLst/>
                        </a:rPr>
                        <a:t>10</a:t>
                      </a:r>
                      <a:endParaRPr lang="en-US" sz="22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200" dirty="0">
                          <a:effectLst/>
                        </a:rPr>
                        <a:t> </a:t>
                      </a:r>
                      <a:endParaRPr lang="en-US" sz="22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200" dirty="0">
                          <a:effectLst/>
                        </a:rPr>
                        <a:t> </a:t>
                      </a:r>
                      <a:endParaRPr lang="en-US" sz="22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200">
                          <a:effectLst/>
                        </a:rPr>
                        <a:t> </a:t>
                      </a:r>
                      <a:endParaRPr lang="en-US" sz="2200">
                        <a:effectLst/>
                        <a:latin typeface="Calibri"/>
                        <a:ea typeface="Calibri"/>
                        <a:cs typeface="Times New Roman"/>
                      </a:endParaRPr>
                    </a:p>
                  </a:txBody>
                  <a:tcPr marL="68580" marR="68580" marT="0" marB="0" anchor="ctr"/>
                </a:tc>
              </a:tr>
              <a:tr h="224539">
                <a:tc>
                  <a:txBody>
                    <a:bodyPr/>
                    <a:lstStyle/>
                    <a:p>
                      <a:pPr marL="0" marR="0" algn="ctr">
                        <a:lnSpc>
                          <a:spcPct val="115000"/>
                        </a:lnSpc>
                        <a:spcBef>
                          <a:spcPts val="0"/>
                        </a:spcBef>
                        <a:spcAft>
                          <a:spcPts val="0"/>
                        </a:spcAft>
                      </a:pPr>
                      <a:r>
                        <a:rPr lang="en-US" sz="2200" dirty="0" smtClean="0">
                          <a:effectLst/>
                        </a:rPr>
                        <a:t>Quiz / assignment</a:t>
                      </a:r>
                      <a:endParaRPr lang="en-US" sz="22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200">
                          <a:effectLst/>
                        </a:rPr>
                        <a:t>20</a:t>
                      </a:r>
                      <a:endParaRPr lang="en-US" sz="220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200">
                          <a:effectLst/>
                        </a:rPr>
                        <a:t> </a:t>
                      </a:r>
                      <a:endParaRPr lang="en-US" sz="220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200">
                          <a:effectLst/>
                        </a:rPr>
                        <a:t> </a:t>
                      </a:r>
                      <a:endParaRPr lang="en-US" sz="220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200">
                          <a:effectLst/>
                        </a:rPr>
                        <a:t> </a:t>
                      </a:r>
                      <a:endParaRPr lang="en-US" sz="220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200" dirty="0">
                          <a:effectLst/>
                        </a:rPr>
                        <a:t>10</a:t>
                      </a:r>
                      <a:endParaRPr lang="en-US" sz="22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200" dirty="0">
                          <a:effectLst/>
                        </a:rPr>
                        <a:t>10</a:t>
                      </a:r>
                      <a:endParaRPr lang="en-US" sz="22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200">
                          <a:effectLst/>
                        </a:rPr>
                        <a:t> </a:t>
                      </a:r>
                      <a:endParaRPr lang="en-US" sz="2200">
                        <a:effectLst/>
                        <a:latin typeface="Calibri"/>
                        <a:ea typeface="Calibri"/>
                        <a:cs typeface="Times New Roman"/>
                      </a:endParaRPr>
                    </a:p>
                  </a:txBody>
                  <a:tcPr marL="68580" marR="68580" marT="0" marB="0" anchor="ctr"/>
                </a:tc>
              </a:tr>
              <a:tr h="224539">
                <a:tc>
                  <a:txBody>
                    <a:bodyPr/>
                    <a:lstStyle/>
                    <a:p>
                      <a:pPr marL="0" marR="0" algn="ctr">
                        <a:lnSpc>
                          <a:spcPct val="115000"/>
                        </a:lnSpc>
                        <a:spcBef>
                          <a:spcPts val="0"/>
                        </a:spcBef>
                        <a:spcAft>
                          <a:spcPts val="0"/>
                        </a:spcAft>
                      </a:pPr>
                      <a:r>
                        <a:rPr lang="en-US" sz="2200">
                          <a:effectLst/>
                        </a:rPr>
                        <a:t>Final Examination</a:t>
                      </a:r>
                      <a:endParaRPr lang="en-US" sz="220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200">
                          <a:effectLst/>
                        </a:rPr>
                        <a:t>40</a:t>
                      </a:r>
                      <a:endParaRPr lang="en-US" sz="220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200">
                          <a:effectLst/>
                        </a:rPr>
                        <a:t>5</a:t>
                      </a:r>
                      <a:endParaRPr lang="en-US" sz="220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200">
                          <a:effectLst/>
                        </a:rPr>
                        <a:t>7</a:t>
                      </a:r>
                      <a:endParaRPr lang="en-US" sz="220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200">
                          <a:effectLst/>
                        </a:rPr>
                        <a:t>8</a:t>
                      </a:r>
                      <a:endParaRPr lang="en-US" sz="220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200">
                          <a:effectLst/>
                        </a:rPr>
                        <a:t>7</a:t>
                      </a:r>
                      <a:endParaRPr lang="en-US" sz="220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200" dirty="0">
                          <a:effectLst/>
                        </a:rPr>
                        <a:t>8</a:t>
                      </a:r>
                      <a:endParaRPr lang="en-US" sz="22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200" dirty="0">
                          <a:effectLst/>
                        </a:rPr>
                        <a:t>5</a:t>
                      </a:r>
                      <a:endParaRPr lang="en-US" sz="2200" dirty="0">
                        <a:effectLst/>
                        <a:latin typeface="Calibri"/>
                        <a:ea typeface="Calibri"/>
                        <a:cs typeface="Times New Roman"/>
                      </a:endParaRPr>
                    </a:p>
                  </a:txBody>
                  <a:tcPr marL="68580" marR="68580" marT="0" marB="0" anchor="ctr"/>
                </a:tc>
              </a:tr>
              <a:tr h="318849">
                <a:tc>
                  <a:txBody>
                    <a:bodyPr/>
                    <a:lstStyle/>
                    <a:p>
                      <a:pPr marL="0" marR="0" algn="ctr">
                        <a:lnSpc>
                          <a:spcPct val="115000"/>
                        </a:lnSpc>
                        <a:spcBef>
                          <a:spcPts val="0"/>
                        </a:spcBef>
                        <a:spcAft>
                          <a:spcPts val="0"/>
                        </a:spcAft>
                      </a:pPr>
                      <a:r>
                        <a:rPr lang="en-US" sz="2200" dirty="0">
                          <a:effectLst/>
                        </a:rPr>
                        <a:t>Total</a:t>
                      </a:r>
                      <a:endParaRPr lang="en-US" sz="22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200">
                          <a:effectLst/>
                        </a:rPr>
                        <a:t>100</a:t>
                      </a:r>
                      <a:endParaRPr lang="en-US" sz="220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200">
                          <a:effectLst/>
                        </a:rPr>
                        <a:t>15</a:t>
                      </a:r>
                      <a:endParaRPr lang="en-US" sz="220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200">
                          <a:effectLst/>
                        </a:rPr>
                        <a:t>17</a:t>
                      </a:r>
                      <a:endParaRPr lang="en-US" sz="220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200">
                          <a:effectLst/>
                        </a:rPr>
                        <a:t>18</a:t>
                      </a:r>
                      <a:endParaRPr lang="en-US" sz="220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200">
                          <a:effectLst/>
                        </a:rPr>
                        <a:t>17</a:t>
                      </a:r>
                      <a:endParaRPr lang="en-US" sz="220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200" dirty="0">
                          <a:effectLst/>
                        </a:rPr>
                        <a:t>18</a:t>
                      </a:r>
                      <a:endParaRPr lang="en-US" sz="22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200" dirty="0">
                          <a:effectLst/>
                        </a:rPr>
                        <a:t>15</a:t>
                      </a:r>
                      <a:endParaRPr lang="en-US" sz="2200" dirty="0">
                        <a:effectLst/>
                        <a:latin typeface="Calibri"/>
                        <a:ea typeface="Calibri"/>
                        <a:cs typeface="Times New Roman"/>
                      </a:endParaRPr>
                    </a:p>
                  </a:txBody>
                  <a:tcPr marL="68580" marR="68580" marT="0" marB="0" anchor="ctr"/>
                </a:tc>
              </a:tr>
            </a:tbl>
          </a:graphicData>
        </a:graphic>
      </p:graphicFrame>
      <p:grpSp>
        <p:nvGrpSpPr>
          <p:cNvPr id="5" name="Group 4"/>
          <p:cNvGrpSpPr/>
          <p:nvPr/>
        </p:nvGrpSpPr>
        <p:grpSpPr>
          <a:xfrm>
            <a:off x="-1" y="6669360"/>
            <a:ext cx="4211961" cy="188640"/>
            <a:chOff x="-1" y="6669360"/>
            <a:chExt cx="4211961" cy="18864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6669360"/>
              <a:ext cx="538969" cy="188640"/>
            </a:xfrm>
            <a:prstGeom prst="rect">
              <a:avLst/>
            </a:prstGeom>
          </p:spPr>
        </p:pic>
        <p:sp>
          <p:nvSpPr>
            <p:cNvPr id="7" name="TextBox 6"/>
            <p:cNvSpPr txBox="1"/>
            <p:nvPr/>
          </p:nvSpPr>
          <p:spPr>
            <a:xfrm>
              <a:off x="540498" y="6685645"/>
              <a:ext cx="3671462" cy="172355"/>
            </a:xfrm>
            <a:prstGeom prst="rect">
              <a:avLst/>
            </a:prstGeom>
            <a:noFill/>
          </p:spPr>
          <p:txBody>
            <a:bodyPr wrap="square" lIns="9144" tIns="9144" rIns="9144" bIns="9144" rtlCol="0">
              <a:spAutoFit/>
            </a:bodyPr>
            <a:lstStyle/>
            <a:p>
              <a:r>
                <a:rPr lang="en-US" sz="1000" dirty="0"/>
                <a:t>Course Information by </a:t>
              </a:r>
              <a:r>
                <a:rPr lang="en-US" sz="1000" dirty="0" smtClean="0"/>
                <a:t>Dr. </a:t>
              </a:r>
              <a:r>
                <a:rPr lang="en-US" sz="1000" dirty="0" err="1" smtClean="0"/>
                <a:t>Amizatulhani</a:t>
              </a:r>
              <a:r>
                <a:rPr lang="en-US" sz="1000" dirty="0" smtClean="0"/>
                <a:t> Abdullah</a:t>
              </a:r>
              <a:endParaRPr lang="en-US" sz="1000" dirty="0"/>
            </a:p>
          </p:txBody>
        </p:sp>
      </p:grpSp>
    </p:spTree>
    <p:extLst>
      <p:ext uri="{BB962C8B-B14F-4D97-AF65-F5344CB8AC3E}">
        <p14:creationId xmlns:p14="http://schemas.microsoft.com/office/powerpoint/2010/main" val="30552189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1143000"/>
          </a:xfrm>
        </p:spPr>
        <p:txBody>
          <a:bodyPr/>
          <a:lstStyle/>
          <a:p>
            <a:r>
              <a:rPr lang="en-US" dirty="0" smtClean="0"/>
              <a:t>References</a:t>
            </a:r>
            <a:endParaRPr lang="en-US" dirty="0"/>
          </a:p>
        </p:txBody>
      </p:sp>
      <p:sp>
        <p:nvSpPr>
          <p:cNvPr id="5" name="Content Placeholder 2"/>
          <p:cNvSpPr txBox="1">
            <a:spLocks/>
          </p:cNvSpPr>
          <p:nvPr/>
        </p:nvSpPr>
        <p:spPr>
          <a:xfrm>
            <a:off x="428649" y="1556792"/>
            <a:ext cx="8258151" cy="5120952"/>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GB" sz="2400" dirty="0" smtClean="0">
                <a:effectLst>
                  <a:outerShdw blurRad="38100" dist="38100" dir="2700000" algn="tl">
                    <a:srgbClr val="000000">
                      <a:alpha val="43137"/>
                    </a:srgbClr>
                  </a:outerShdw>
                </a:effectLst>
                <a:latin typeface="Helvetica LT Std Light"/>
              </a:rPr>
              <a:t>References</a:t>
            </a:r>
          </a:p>
          <a:p>
            <a:pPr lvl="1"/>
            <a:r>
              <a:rPr lang="en-US" sz="2200" dirty="0" smtClean="0">
                <a:latin typeface="Helvetica LT Std Light"/>
              </a:rPr>
              <a:t>Das, B.M., “Principles of Geotechnical Engineering, 7</a:t>
            </a:r>
            <a:r>
              <a:rPr lang="en-US" sz="2200" baseline="30000" dirty="0" smtClean="0">
                <a:latin typeface="Helvetica LT Std Light"/>
              </a:rPr>
              <a:t>th</a:t>
            </a:r>
            <a:r>
              <a:rPr lang="en-US" sz="2200" dirty="0" smtClean="0">
                <a:latin typeface="Helvetica LT Std Light"/>
              </a:rPr>
              <a:t> edition”, </a:t>
            </a:r>
            <a:r>
              <a:rPr lang="en-US" sz="2200" dirty="0" err="1" smtClean="0">
                <a:latin typeface="Helvetica LT Std Light"/>
              </a:rPr>
              <a:t>Cencage</a:t>
            </a:r>
            <a:r>
              <a:rPr lang="en-US" sz="2200" dirty="0" smtClean="0">
                <a:latin typeface="Helvetica LT Std Light"/>
              </a:rPr>
              <a:t> Learning (2010).</a:t>
            </a:r>
          </a:p>
          <a:p>
            <a:pPr lvl="1"/>
            <a:r>
              <a:rPr lang="en-US" sz="2200" dirty="0" smtClean="0">
                <a:latin typeface="Helvetica LT Std Light"/>
              </a:rPr>
              <a:t>Raj, P.P., “Soil Mechanics &amp; Foundation Engineering”, Prentice Hall (2008).</a:t>
            </a:r>
          </a:p>
          <a:p>
            <a:pPr lvl="1"/>
            <a:r>
              <a:rPr lang="en-US" sz="2200" dirty="0" smtClean="0">
                <a:latin typeface="Helvetica LT Std Light"/>
              </a:rPr>
              <a:t>Liu, C. &amp; </a:t>
            </a:r>
            <a:r>
              <a:rPr lang="en-US" sz="2200" dirty="0" err="1" smtClean="0">
                <a:latin typeface="Helvetica LT Std Light"/>
              </a:rPr>
              <a:t>Evett</a:t>
            </a:r>
            <a:r>
              <a:rPr lang="en-US" sz="2200" dirty="0" smtClean="0">
                <a:latin typeface="Helvetica LT Std Light"/>
              </a:rPr>
              <a:t>, J.B., “Soils and Foundations, 7</a:t>
            </a:r>
            <a:r>
              <a:rPr lang="en-US" sz="2200" baseline="30000" dirty="0" smtClean="0">
                <a:latin typeface="Helvetica LT Std Light"/>
              </a:rPr>
              <a:t>th</a:t>
            </a:r>
            <a:r>
              <a:rPr lang="en-US" sz="2200" dirty="0" smtClean="0">
                <a:latin typeface="Helvetica LT Std Light"/>
              </a:rPr>
              <a:t> edition”, Prentice Hall (2008).</a:t>
            </a:r>
          </a:p>
          <a:p>
            <a:pPr lvl="1"/>
            <a:r>
              <a:rPr lang="en-US" sz="2200" dirty="0" smtClean="0">
                <a:latin typeface="Helvetica LT Std Light"/>
              </a:rPr>
              <a:t>Whitlow, R., “Basic Soil Mechanics”, Prentice Hall (2004).</a:t>
            </a:r>
          </a:p>
          <a:p>
            <a:pPr lvl="1"/>
            <a:endParaRPr lang="en-GB" sz="2000" dirty="0" smtClean="0">
              <a:effectLst>
                <a:outerShdw blurRad="38100" dist="38100" dir="2700000" algn="tl">
                  <a:srgbClr val="000000">
                    <a:alpha val="43137"/>
                  </a:srgbClr>
                </a:outerShdw>
              </a:effectLst>
              <a:latin typeface="Helvetica LT Std Light"/>
            </a:endParaRPr>
          </a:p>
        </p:txBody>
      </p:sp>
      <p:grpSp>
        <p:nvGrpSpPr>
          <p:cNvPr id="6" name="Group 5"/>
          <p:cNvGrpSpPr/>
          <p:nvPr/>
        </p:nvGrpSpPr>
        <p:grpSpPr>
          <a:xfrm>
            <a:off x="-1" y="6669360"/>
            <a:ext cx="4211961" cy="188640"/>
            <a:chOff x="-1" y="6669360"/>
            <a:chExt cx="4211961" cy="18864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6669360"/>
              <a:ext cx="538969" cy="188640"/>
            </a:xfrm>
            <a:prstGeom prst="rect">
              <a:avLst/>
            </a:prstGeom>
          </p:spPr>
        </p:pic>
        <p:sp>
          <p:nvSpPr>
            <p:cNvPr id="8" name="TextBox 7"/>
            <p:cNvSpPr txBox="1"/>
            <p:nvPr/>
          </p:nvSpPr>
          <p:spPr>
            <a:xfrm>
              <a:off x="540498" y="6685645"/>
              <a:ext cx="3671462" cy="172355"/>
            </a:xfrm>
            <a:prstGeom prst="rect">
              <a:avLst/>
            </a:prstGeom>
            <a:noFill/>
          </p:spPr>
          <p:txBody>
            <a:bodyPr wrap="square" lIns="9144" tIns="9144" rIns="9144" bIns="9144" rtlCol="0">
              <a:spAutoFit/>
            </a:bodyPr>
            <a:lstStyle/>
            <a:p>
              <a:r>
                <a:rPr lang="en-US" sz="1000" dirty="0"/>
                <a:t>Course Information by </a:t>
              </a:r>
              <a:r>
                <a:rPr lang="en-US" sz="1000" dirty="0" smtClean="0"/>
                <a:t>Dr. </a:t>
              </a:r>
              <a:r>
                <a:rPr lang="en-US" sz="1000" dirty="0" err="1" smtClean="0"/>
                <a:t>Amizatulhani</a:t>
              </a:r>
              <a:r>
                <a:rPr lang="en-US" sz="1000" dirty="0" smtClean="0"/>
                <a:t> Abdullah</a:t>
              </a:r>
              <a:endParaRPr lang="en-US" sz="1000" dirty="0"/>
            </a:p>
          </p:txBody>
        </p:sp>
      </p:grpSp>
    </p:spTree>
    <p:extLst>
      <p:ext uri="{BB962C8B-B14F-4D97-AF65-F5344CB8AC3E}">
        <p14:creationId xmlns:p14="http://schemas.microsoft.com/office/powerpoint/2010/main" val="5775864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Subject weekly </a:t>
            </a:r>
            <a:r>
              <a:rPr lang="en-US" dirty="0"/>
              <a:t>s</a:t>
            </a:r>
            <a:r>
              <a:rPr lang="en-US" dirty="0" smtClean="0"/>
              <a:t>chedule</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5151951"/>
              </p:ext>
            </p:extLst>
          </p:nvPr>
        </p:nvGraphicFramePr>
        <p:xfrm>
          <a:off x="483890" y="1628800"/>
          <a:ext cx="8202910" cy="4416552"/>
        </p:xfrm>
        <a:graphic>
          <a:graphicData uri="http://schemas.openxmlformats.org/drawingml/2006/table">
            <a:tbl>
              <a:tblPr firstRow="1" firstCol="1" bandRow="1">
                <a:tableStyleId>{5C22544A-7EE6-4342-B048-85BDC9FD1C3A}</a:tableStyleId>
              </a:tblPr>
              <a:tblGrid>
                <a:gridCol w="565717"/>
                <a:gridCol w="1626439"/>
                <a:gridCol w="2687160"/>
                <a:gridCol w="777863"/>
                <a:gridCol w="1202151"/>
                <a:gridCol w="1343580"/>
              </a:tblGrid>
              <a:tr h="224387">
                <a:tc>
                  <a:txBody>
                    <a:bodyPr/>
                    <a:lstStyle/>
                    <a:p>
                      <a:pPr marL="0" marR="0" algn="ctr">
                        <a:lnSpc>
                          <a:spcPct val="115000"/>
                        </a:lnSpc>
                        <a:spcBef>
                          <a:spcPts val="0"/>
                        </a:spcBef>
                        <a:spcAft>
                          <a:spcPts val="0"/>
                        </a:spcAft>
                      </a:pPr>
                      <a:r>
                        <a:rPr lang="en-US" sz="1400" dirty="0">
                          <a:effectLst/>
                        </a:rPr>
                        <a:t>Week </a:t>
                      </a:r>
                      <a:endParaRPr lang="en-US" sz="1400" dirty="0">
                        <a:effectLst/>
                        <a:latin typeface="Calibri"/>
                        <a:ea typeface="Calibri"/>
                        <a:cs typeface="Times New Roman"/>
                      </a:endParaRPr>
                    </a:p>
                  </a:txBody>
                  <a:tcPr marL="37456" marR="37456" marT="0" marB="0" anchor="ctr"/>
                </a:tc>
                <a:tc>
                  <a:txBody>
                    <a:bodyPr/>
                    <a:lstStyle/>
                    <a:p>
                      <a:pPr marL="0" marR="0" algn="ctr">
                        <a:lnSpc>
                          <a:spcPct val="115000"/>
                        </a:lnSpc>
                        <a:spcBef>
                          <a:spcPts val="0"/>
                        </a:spcBef>
                        <a:spcAft>
                          <a:spcPts val="0"/>
                        </a:spcAft>
                      </a:pPr>
                      <a:r>
                        <a:rPr lang="en-US" sz="1400" dirty="0">
                          <a:effectLst/>
                        </a:rPr>
                        <a:t>Topics</a:t>
                      </a:r>
                      <a:endParaRPr lang="en-US" sz="1400" dirty="0">
                        <a:effectLst/>
                        <a:latin typeface="Calibri"/>
                        <a:ea typeface="Calibri"/>
                        <a:cs typeface="Times New Roman"/>
                      </a:endParaRPr>
                    </a:p>
                  </a:txBody>
                  <a:tcPr marL="37456" marR="37456" marT="0" marB="0" anchor="ctr"/>
                </a:tc>
                <a:tc>
                  <a:txBody>
                    <a:bodyPr/>
                    <a:lstStyle/>
                    <a:p>
                      <a:pPr marL="0" marR="0" algn="ctr">
                        <a:lnSpc>
                          <a:spcPct val="115000"/>
                        </a:lnSpc>
                        <a:spcBef>
                          <a:spcPts val="0"/>
                        </a:spcBef>
                        <a:spcAft>
                          <a:spcPts val="0"/>
                        </a:spcAft>
                      </a:pPr>
                      <a:r>
                        <a:rPr lang="en-US" sz="1400" dirty="0">
                          <a:effectLst/>
                        </a:rPr>
                        <a:t>Lesson Outcomes</a:t>
                      </a:r>
                      <a:endParaRPr lang="en-US" sz="1400" dirty="0">
                        <a:effectLst/>
                        <a:latin typeface="Calibri"/>
                        <a:ea typeface="Calibri"/>
                        <a:cs typeface="Times New Roman"/>
                      </a:endParaRPr>
                    </a:p>
                  </a:txBody>
                  <a:tcPr marL="37456" marR="37456" marT="0" marB="0" anchor="ctr"/>
                </a:tc>
                <a:tc>
                  <a:txBody>
                    <a:bodyPr/>
                    <a:lstStyle/>
                    <a:p>
                      <a:pPr marL="0" marR="0" algn="ctr">
                        <a:lnSpc>
                          <a:spcPct val="115000"/>
                        </a:lnSpc>
                        <a:spcBef>
                          <a:spcPts val="0"/>
                        </a:spcBef>
                        <a:spcAft>
                          <a:spcPts val="0"/>
                        </a:spcAft>
                      </a:pPr>
                      <a:r>
                        <a:rPr lang="en-US" sz="1400">
                          <a:effectLst/>
                        </a:rPr>
                        <a:t>Delivery</a:t>
                      </a:r>
                      <a:endParaRPr lang="en-US" sz="1400">
                        <a:effectLst/>
                        <a:latin typeface="Calibri"/>
                        <a:ea typeface="Calibri"/>
                        <a:cs typeface="Times New Roman"/>
                      </a:endParaRPr>
                    </a:p>
                  </a:txBody>
                  <a:tcPr marL="37456" marR="37456" marT="0" marB="0" anchor="ctr"/>
                </a:tc>
                <a:tc>
                  <a:txBody>
                    <a:bodyPr/>
                    <a:lstStyle/>
                    <a:p>
                      <a:pPr marL="0" marR="0" algn="ctr">
                        <a:lnSpc>
                          <a:spcPct val="115000"/>
                        </a:lnSpc>
                        <a:spcBef>
                          <a:spcPts val="0"/>
                        </a:spcBef>
                        <a:spcAft>
                          <a:spcPts val="0"/>
                        </a:spcAft>
                      </a:pPr>
                      <a:r>
                        <a:rPr lang="en-US" sz="1400">
                          <a:effectLst/>
                        </a:rPr>
                        <a:t>Assessment method</a:t>
                      </a:r>
                      <a:endParaRPr lang="en-US" sz="1400">
                        <a:effectLst/>
                        <a:latin typeface="Calibri"/>
                        <a:ea typeface="Calibri"/>
                        <a:cs typeface="Times New Roman"/>
                      </a:endParaRPr>
                    </a:p>
                  </a:txBody>
                  <a:tcPr marL="37456" marR="37456" marT="0" marB="0" anchor="ctr"/>
                </a:tc>
                <a:tc>
                  <a:txBody>
                    <a:bodyPr/>
                    <a:lstStyle/>
                    <a:p>
                      <a:pPr marL="0" marR="0" algn="ctr">
                        <a:lnSpc>
                          <a:spcPct val="115000"/>
                        </a:lnSpc>
                        <a:spcBef>
                          <a:spcPts val="0"/>
                        </a:spcBef>
                        <a:spcAft>
                          <a:spcPts val="0"/>
                        </a:spcAft>
                      </a:pPr>
                      <a:r>
                        <a:rPr lang="en-US" sz="1400">
                          <a:effectLst/>
                        </a:rPr>
                        <a:t>Level/</a:t>
                      </a:r>
                    </a:p>
                    <a:p>
                      <a:pPr marL="0" marR="0" algn="ctr">
                        <a:lnSpc>
                          <a:spcPct val="115000"/>
                        </a:lnSpc>
                        <a:spcBef>
                          <a:spcPts val="0"/>
                        </a:spcBef>
                        <a:spcAft>
                          <a:spcPts val="0"/>
                        </a:spcAft>
                      </a:pPr>
                      <a:r>
                        <a:rPr lang="en-US" sz="1400">
                          <a:effectLst/>
                        </a:rPr>
                        <a:t>Depth</a:t>
                      </a:r>
                      <a:endParaRPr lang="en-US" sz="1400">
                        <a:effectLst/>
                        <a:latin typeface="Calibri"/>
                        <a:ea typeface="Calibri"/>
                        <a:cs typeface="Times New Roman"/>
                      </a:endParaRPr>
                    </a:p>
                  </a:txBody>
                  <a:tcPr marL="37456" marR="37456" marT="0" marB="0" anchor="ctr"/>
                </a:tc>
              </a:tr>
              <a:tr h="344592">
                <a:tc>
                  <a:txBody>
                    <a:bodyPr/>
                    <a:lstStyle/>
                    <a:p>
                      <a:pPr marL="0" marR="0" algn="ctr">
                        <a:lnSpc>
                          <a:spcPct val="115000"/>
                        </a:lnSpc>
                        <a:spcBef>
                          <a:spcPts val="1200"/>
                        </a:spcBef>
                        <a:spcAft>
                          <a:spcPts val="1000"/>
                        </a:spcAft>
                      </a:pPr>
                      <a:r>
                        <a:rPr lang="en-US" sz="1400">
                          <a:effectLst/>
                        </a:rPr>
                        <a:t>1</a:t>
                      </a:r>
                      <a:endParaRPr lang="en-US" sz="1400">
                        <a:effectLst/>
                        <a:latin typeface="Calibri"/>
                        <a:ea typeface="Calibri"/>
                        <a:cs typeface="Times New Roman"/>
                      </a:endParaRPr>
                    </a:p>
                  </a:txBody>
                  <a:tcPr marL="37456" marR="37456" marT="0" marB="0" anchor="ctr"/>
                </a:tc>
                <a:tc>
                  <a:txBody>
                    <a:bodyPr/>
                    <a:lstStyle/>
                    <a:p>
                      <a:pPr marL="0" marR="0">
                        <a:spcBef>
                          <a:spcPts val="1200"/>
                        </a:spcBef>
                        <a:spcAft>
                          <a:spcPts val="1000"/>
                        </a:spcAft>
                      </a:pPr>
                      <a:r>
                        <a:rPr lang="en-US" sz="1400" dirty="0">
                          <a:effectLst/>
                        </a:rPr>
                        <a:t>Site Investigation</a:t>
                      </a:r>
                      <a:endParaRPr lang="en-US" sz="1400" dirty="0">
                        <a:solidFill>
                          <a:srgbClr val="000000"/>
                        </a:solidFill>
                        <a:effectLst/>
                        <a:latin typeface="Times New Roman"/>
                        <a:ea typeface="Calibri"/>
                        <a:cs typeface="Times New Roman"/>
                      </a:endParaRPr>
                    </a:p>
                  </a:txBody>
                  <a:tcPr marL="37456" marR="37456" marT="0" marB="0" anchor="ctr"/>
                </a:tc>
                <a:tc>
                  <a:txBody>
                    <a:bodyPr/>
                    <a:lstStyle/>
                    <a:p>
                      <a:pPr marL="342900" marR="160020" lvl="0" indent="-342900">
                        <a:lnSpc>
                          <a:spcPct val="115000"/>
                        </a:lnSpc>
                        <a:spcBef>
                          <a:spcPts val="1200"/>
                        </a:spcBef>
                        <a:spcAft>
                          <a:spcPts val="1000"/>
                        </a:spcAft>
                        <a:buFont typeface="Symbol"/>
                        <a:buChar char=""/>
                      </a:pPr>
                      <a:r>
                        <a:rPr lang="en-US" sz="1400" dirty="0">
                          <a:effectLst/>
                        </a:rPr>
                        <a:t>Aware the importance to conduct site investigation &amp; the important things related to site investigation phases.</a:t>
                      </a:r>
                      <a:endParaRPr lang="en-US" sz="1400" dirty="0">
                        <a:effectLst/>
                        <a:latin typeface="Calibri"/>
                        <a:ea typeface="Calibri"/>
                        <a:cs typeface="Times New Roman"/>
                      </a:endParaRPr>
                    </a:p>
                  </a:txBody>
                  <a:tcPr marL="37456" marR="37456" marT="0" marB="0" anchor="ctr"/>
                </a:tc>
                <a:tc>
                  <a:txBody>
                    <a:bodyPr/>
                    <a:lstStyle/>
                    <a:p>
                      <a:pPr marL="0" marR="0" algn="ctr">
                        <a:lnSpc>
                          <a:spcPct val="115000"/>
                        </a:lnSpc>
                        <a:spcBef>
                          <a:spcPts val="1200"/>
                        </a:spcBef>
                        <a:spcAft>
                          <a:spcPts val="1000"/>
                        </a:spcAft>
                      </a:pPr>
                      <a:r>
                        <a:rPr lang="en-US" sz="1400" dirty="0">
                          <a:effectLst/>
                        </a:rPr>
                        <a:t>Lecture</a:t>
                      </a:r>
                      <a:endParaRPr lang="en-US" sz="1400" dirty="0">
                        <a:effectLst/>
                        <a:latin typeface="Calibri"/>
                        <a:ea typeface="Calibri"/>
                        <a:cs typeface="Times New Roman"/>
                      </a:endParaRPr>
                    </a:p>
                  </a:txBody>
                  <a:tcPr marL="37456" marR="37456" marT="0" marB="0" anchor="ctr"/>
                </a:tc>
                <a:tc>
                  <a:txBody>
                    <a:bodyPr/>
                    <a:lstStyle/>
                    <a:p>
                      <a:endParaRPr lang="en-US" sz="1400" dirty="0">
                        <a:effectLst/>
                        <a:latin typeface="Calibri"/>
                        <a:cs typeface="Times New Roman"/>
                      </a:endParaRPr>
                    </a:p>
                  </a:txBody>
                  <a:tcPr marL="37456" marR="37456" marT="0" marB="0" anchor="ctr"/>
                </a:tc>
                <a:tc>
                  <a:txBody>
                    <a:bodyPr/>
                    <a:lstStyle/>
                    <a:p>
                      <a:pPr marL="0" marR="0" algn="ctr">
                        <a:lnSpc>
                          <a:spcPct val="115000"/>
                        </a:lnSpc>
                        <a:spcBef>
                          <a:spcPts val="1200"/>
                        </a:spcBef>
                        <a:spcAft>
                          <a:spcPts val="1000"/>
                        </a:spcAft>
                      </a:pPr>
                      <a:r>
                        <a:rPr lang="en-US" sz="1400">
                          <a:effectLst/>
                        </a:rPr>
                        <a:t>Knowledge, comprehension</a:t>
                      </a:r>
                      <a:endParaRPr lang="en-US" sz="1400">
                        <a:effectLst/>
                        <a:latin typeface="Calibri"/>
                        <a:ea typeface="Calibri"/>
                        <a:cs typeface="Times New Roman"/>
                      </a:endParaRPr>
                    </a:p>
                  </a:txBody>
                  <a:tcPr marL="37456" marR="37456" marT="0" marB="0" anchor="ctr"/>
                </a:tc>
              </a:tr>
              <a:tr h="344592">
                <a:tc>
                  <a:txBody>
                    <a:bodyPr/>
                    <a:lstStyle/>
                    <a:p>
                      <a:pPr marL="0" marR="0" algn="ctr">
                        <a:lnSpc>
                          <a:spcPct val="115000"/>
                        </a:lnSpc>
                        <a:spcBef>
                          <a:spcPts val="1200"/>
                        </a:spcBef>
                        <a:spcAft>
                          <a:spcPts val="1000"/>
                        </a:spcAft>
                      </a:pPr>
                      <a:r>
                        <a:rPr lang="en-US" sz="1400">
                          <a:effectLst/>
                        </a:rPr>
                        <a:t>2</a:t>
                      </a:r>
                      <a:endParaRPr lang="en-US" sz="1400">
                        <a:effectLst/>
                        <a:latin typeface="Calibri"/>
                        <a:ea typeface="Calibri"/>
                        <a:cs typeface="Times New Roman"/>
                      </a:endParaRPr>
                    </a:p>
                  </a:txBody>
                  <a:tcPr marL="37456" marR="37456" marT="0" marB="0" anchor="ctr"/>
                </a:tc>
                <a:tc>
                  <a:txBody>
                    <a:bodyPr/>
                    <a:lstStyle/>
                    <a:p>
                      <a:pPr marL="0" marR="0">
                        <a:lnSpc>
                          <a:spcPct val="115000"/>
                        </a:lnSpc>
                        <a:spcBef>
                          <a:spcPts val="1200"/>
                        </a:spcBef>
                        <a:spcAft>
                          <a:spcPts val="1000"/>
                        </a:spcAft>
                      </a:pPr>
                      <a:r>
                        <a:rPr lang="en-US" sz="1400">
                          <a:effectLst/>
                        </a:rPr>
                        <a:t>Site Investigation</a:t>
                      </a:r>
                      <a:endParaRPr lang="en-US" sz="1400">
                        <a:effectLst/>
                        <a:latin typeface="Calibri"/>
                        <a:ea typeface="Calibri"/>
                        <a:cs typeface="Times New Roman"/>
                      </a:endParaRPr>
                    </a:p>
                  </a:txBody>
                  <a:tcPr marL="37456" marR="37456" marT="0" marB="0" anchor="ctr"/>
                </a:tc>
                <a:tc>
                  <a:txBody>
                    <a:bodyPr/>
                    <a:lstStyle/>
                    <a:p>
                      <a:pPr marL="342900" marR="0" lvl="0" indent="-342900">
                        <a:lnSpc>
                          <a:spcPct val="115000"/>
                        </a:lnSpc>
                        <a:spcBef>
                          <a:spcPts val="1200"/>
                        </a:spcBef>
                        <a:spcAft>
                          <a:spcPts val="1000"/>
                        </a:spcAft>
                        <a:buFont typeface="Symbol"/>
                        <a:buChar char=""/>
                      </a:pPr>
                      <a:r>
                        <a:rPr lang="en-US" sz="1400">
                          <a:effectLst/>
                        </a:rPr>
                        <a:t>Aware the importance to conduct site investigation &amp; the important things related to site investigation phases.</a:t>
                      </a:r>
                      <a:endParaRPr lang="en-US" sz="1400">
                        <a:effectLst/>
                        <a:latin typeface="Calibri"/>
                        <a:ea typeface="Calibri"/>
                        <a:cs typeface="Times New Roman"/>
                      </a:endParaRPr>
                    </a:p>
                  </a:txBody>
                  <a:tcPr marL="37456" marR="37456" marT="0" marB="0" anchor="ctr"/>
                </a:tc>
                <a:tc>
                  <a:txBody>
                    <a:bodyPr/>
                    <a:lstStyle/>
                    <a:p>
                      <a:pPr marL="0" marR="0" algn="ctr">
                        <a:lnSpc>
                          <a:spcPct val="115000"/>
                        </a:lnSpc>
                        <a:spcBef>
                          <a:spcPts val="1200"/>
                        </a:spcBef>
                        <a:spcAft>
                          <a:spcPts val="1000"/>
                        </a:spcAft>
                      </a:pPr>
                      <a:r>
                        <a:rPr lang="en-US" sz="1400">
                          <a:effectLst/>
                        </a:rPr>
                        <a:t>Lecture </a:t>
                      </a:r>
                      <a:endParaRPr lang="en-US" sz="1400">
                        <a:effectLst/>
                        <a:latin typeface="Calibri"/>
                        <a:ea typeface="Calibri"/>
                        <a:cs typeface="Times New Roman"/>
                      </a:endParaRPr>
                    </a:p>
                  </a:txBody>
                  <a:tcPr marL="37456" marR="37456" marT="0" marB="0" anchor="ctr"/>
                </a:tc>
                <a:tc>
                  <a:txBody>
                    <a:bodyPr/>
                    <a:lstStyle/>
                    <a:p>
                      <a:pPr marL="0" marR="0" algn="ctr">
                        <a:lnSpc>
                          <a:spcPct val="115000"/>
                        </a:lnSpc>
                        <a:spcBef>
                          <a:spcPts val="1200"/>
                        </a:spcBef>
                        <a:spcAft>
                          <a:spcPts val="1000"/>
                        </a:spcAft>
                      </a:pPr>
                      <a:endParaRPr lang="en-US" sz="1400" dirty="0">
                        <a:effectLst/>
                        <a:latin typeface="Calibri"/>
                        <a:ea typeface="Calibri"/>
                        <a:cs typeface="Times New Roman"/>
                      </a:endParaRPr>
                    </a:p>
                  </a:txBody>
                  <a:tcPr marL="37456" marR="37456" marT="0" marB="0" anchor="ctr"/>
                </a:tc>
                <a:tc>
                  <a:txBody>
                    <a:bodyPr/>
                    <a:lstStyle/>
                    <a:p>
                      <a:pPr marL="0" marR="0" algn="ctr">
                        <a:lnSpc>
                          <a:spcPct val="115000"/>
                        </a:lnSpc>
                        <a:spcBef>
                          <a:spcPts val="0"/>
                        </a:spcBef>
                        <a:spcAft>
                          <a:spcPts val="1000"/>
                        </a:spcAft>
                      </a:pPr>
                      <a:r>
                        <a:rPr lang="en-US" sz="1400" dirty="0">
                          <a:effectLst/>
                        </a:rPr>
                        <a:t>Knowledge, comprehension</a:t>
                      </a:r>
                      <a:endParaRPr lang="en-US" sz="1400" dirty="0">
                        <a:effectLst/>
                        <a:latin typeface="Calibri"/>
                        <a:ea typeface="Calibri"/>
                        <a:cs typeface="Times New Roman"/>
                      </a:endParaRPr>
                    </a:p>
                  </a:txBody>
                  <a:tcPr marL="37456" marR="37456" marT="0" marB="0" anchor="ctr"/>
                </a:tc>
              </a:tr>
              <a:tr h="277449">
                <a:tc>
                  <a:txBody>
                    <a:bodyPr/>
                    <a:lstStyle/>
                    <a:p>
                      <a:pPr marL="0" marR="0" algn="ctr">
                        <a:lnSpc>
                          <a:spcPct val="115000"/>
                        </a:lnSpc>
                        <a:spcBef>
                          <a:spcPts val="1200"/>
                        </a:spcBef>
                        <a:spcAft>
                          <a:spcPts val="1000"/>
                        </a:spcAft>
                      </a:pPr>
                      <a:r>
                        <a:rPr lang="en-US" sz="1400">
                          <a:effectLst/>
                        </a:rPr>
                        <a:t>3</a:t>
                      </a:r>
                      <a:endParaRPr lang="en-US" sz="1400">
                        <a:effectLst/>
                        <a:latin typeface="Calibri"/>
                        <a:ea typeface="Calibri"/>
                        <a:cs typeface="Times New Roman"/>
                      </a:endParaRPr>
                    </a:p>
                  </a:txBody>
                  <a:tcPr marL="37456" marR="37456" marT="0" marB="0" anchor="ctr"/>
                </a:tc>
                <a:tc>
                  <a:txBody>
                    <a:bodyPr/>
                    <a:lstStyle/>
                    <a:p>
                      <a:pPr marL="0" marR="0">
                        <a:spcBef>
                          <a:spcPts val="1200"/>
                        </a:spcBef>
                        <a:spcAft>
                          <a:spcPts val="1000"/>
                        </a:spcAft>
                        <a:tabLst>
                          <a:tab pos="2743200" algn="ctr"/>
                          <a:tab pos="5486400" algn="r"/>
                          <a:tab pos="152400" algn="l"/>
                          <a:tab pos="4792980" algn="l"/>
                        </a:tabLst>
                      </a:pPr>
                      <a:r>
                        <a:rPr lang="en-US" sz="1400">
                          <a:effectLst/>
                        </a:rPr>
                        <a:t>Lateral Earth Pressure of Soil</a:t>
                      </a:r>
                      <a:endParaRPr lang="en-US" sz="1400">
                        <a:effectLst/>
                        <a:latin typeface="Times New Roman"/>
                        <a:ea typeface="Times New Roman"/>
                        <a:cs typeface="Times New Roman"/>
                      </a:endParaRPr>
                    </a:p>
                  </a:txBody>
                  <a:tcPr marL="37456" marR="37456" marT="0" marB="0" anchor="ctr"/>
                </a:tc>
                <a:tc>
                  <a:txBody>
                    <a:bodyPr/>
                    <a:lstStyle/>
                    <a:p>
                      <a:pPr marL="342900" marR="0" lvl="0" indent="-342900">
                        <a:lnSpc>
                          <a:spcPct val="115000"/>
                        </a:lnSpc>
                        <a:spcBef>
                          <a:spcPts val="1200"/>
                        </a:spcBef>
                        <a:spcAft>
                          <a:spcPts val="1000"/>
                        </a:spcAft>
                        <a:buFont typeface="Symbol"/>
                        <a:buChar char=""/>
                      </a:pPr>
                      <a:r>
                        <a:rPr lang="en-US" sz="1400">
                          <a:effectLst/>
                        </a:rPr>
                        <a:t>Understand the concept of lateral pressure.</a:t>
                      </a:r>
                      <a:endParaRPr lang="en-US" sz="1400">
                        <a:effectLst/>
                        <a:latin typeface="Calibri"/>
                        <a:ea typeface="Calibri"/>
                        <a:cs typeface="Times New Roman"/>
                      </a:endParaRPr>
                    </a:p>
                  </a:txBody>
                  <a:tcPr marL="37456" marR="37456" marT="0" marB="0" anchor="ctr"/>
                </a:tc>
                <a:tc>
                  <a:txBody>
                    <a:bodyPr/>
                    <a:lstStyle/>
                    <a:p>
                      <a:pPr marL="0" marR="0" algn="ctr">
                        <a:lnSpc>
                          <a:spcPct val="115000"/>
                        </a:lnSpc>
                        <a:spcBef>
                          <a:spcPts val="1200"/>
                        </a:spcBef>
                        <a:spcAft>
                          <a:spcPts val="1000"/>
                        </a:spcAft>
                      </a:pPr>
                      <a:r>
                        <a:rPr lang="en-US" sz="1400">
                          <a:effectLst/>
                        </a:rPr>
                        <a:t>Lecture</a:t>
                      </a:r>
                      <a:endParaRPr lang="en-US" sz="1400">
                        <a:effectLst/>
                        <a:latin typeface="Calibri"/>
                        <a:ea typeface="Calibri"/>
                        <a:cs typeface="Times New Roman"/>
                      </a:endParaRPr>
                    </a:p>
                  </a:txBody>
                  <a:tcPr marL="37456" marR="37456" marT="0" marB="0" anchor="ctr"/>
                </a:tc>
                <a:tc>
                  <a:txBody>
                    <a:bodyPr/>
                    <a:lstStyle/>
                    <a:p>
                      <a:pPr marL="0" marR="0" algn="ctr">
                        <a:lnSpc>
                          <a:spcPct val="115000"/>
                        </a:lnSpc>
                        <a:spcBef>
                          <a:spcPts val="1200"/>
                        </a:spcBef>
                        <a:spcAft>
                          <a:spcPts val="1000"/>
                        </a:spcAft>
                      </a:pPr>
                      <a:r>
                        <a:rPr lang="en-US" sz="1400">
                          <a:effectLst/>
                        </a:rPr>
                        <a:t> </a:t>
                      </a:r>
                      <a:endParaRPr lang="en-US" sz="1400">
                        <a:effectLst/>
                        <a:latin typeface="Calibri"/>
                        <a:ea typeface="Calibri"/>
                        <a:cs typeface="Times New Roman"/>
                      </a:endParaRPr>
                    </a:p>
                  </a:txBody>
                  <a:tcPr marL="37456" marR="37456" marT="0" marB="0" anchor="ctr"/>
                </a:tc>
                <a:tc>
                  <a:txBody>
                    <a:bodyPr/>
                    <a:lstStyle/>
                    <a:p>
                      <a:pPr marL="0" marR="0" algn="ctr">
                        <a:lnSpc>
                          <a:spcPct val="115000"/>
                        </a:lnSpc>
                        <a:spcBef>
                          <a:spcPts val="1200"/>
                        </a:spcBef>
                        <a:spcAft>
                          <a:spcPts val="1000"/>
                        </a:spcAft>
                      </a:pPr>
                      <a:r>
                        <a:rPr lang="en-US" sz="1400" dirty="0">
                          <a:effectLst/>
                        </a:rPr>
                        <a:t>Knowledge, comprehension</a:t>
                      </a:r>
                      <a:endParaRPr lang="en-US" sz="1400" dirty="0">
                        <a:effectLst/>
                        <a:latin typeface="Calibri"/>
                        <a:ea typeface="Calibri"/>
                        <a:cs typeface="Times New Roman"/>
                      </a:endParaRPr>
                    </a:p>
                  </a:txBody>
                  <a:tcPr marL="37456" marR="37456" marT="0" marB="0" anchor="ctr"/>
                </a:tc>
              </a:tr>
              <a:tr h="277449">
                <a:tc>
                  <a:txBody>
                    <a:bodyPr/>
                    <a:lstStyle/>
                    <a:p>
                      <a:pPr marL="0" marR="0" algn="ctr">
                        <a:lnSpc>
                          <a:spcPct val="115000"/>
                        </a:lnSpc>
                        <a:spcBef>
                          <a:spcPts val="1200"/>
                        </a:spcBef>
                        <a:spcAft>
                          <a:spcPts val="1000"/>
                        </a:spcAft>
                      </a:pPr>
                      <a:r>
                        <a:rPr lang="en-US" sz="1400">
                          <a:effectLst/>
                        </a:rPr>
                        <a:t>4</a:t>
                      </a:r>
                      <a:endParaRPr lang="en-US" sz="1400">
                        <a:effectLst/>
                        <a:latin typeface="Calibri"/>
                        <a:ea typeface="Calibri"/>
                        <a:cs typeface="Times New Roman"/>
                      </a:endParaRPr>
                    </a:p>
                  </a:txBody>
                  <a:tcPr marL="37456" marR="37456" marT="0" marB="0" anchor="ctr"/>
                </a:tc>
                <a:tc>
                  <a:txBody>
                    <a:bodyPr/>
                    <a:lstStyle/>
                    <a:p>
                      <a:pPr marL="0" marR="0">
                        <a:spcBef>
                          <a:spcPts val="1200"/>
                        </a:spcBef>
                        <a:spcAft>
                          <a:spcPts val="1000"/>
                        </a:spcAft>
                        <a:tabLst>
                          <a:tab pos="2743200" algn="ctr"/>
                          <a:tab pos="5486400" algn="r"/>
                          <a:tab pos="152400" algn="l"/>
                          <a:tab pos="4792980" algn="l"/>
                        </a:tabLst>
                      </a:pPr>
                      <a:r>
                        <a:rPr lang="en-US" sz="1400">
                          <a:effectLst/>
                        </a:rPr>
                        <a:t>Lateral Earth Pressure of Soil </a:t>
                      </a:r>
                      <a:endParaRPr lang="en-US" sz="1400">
                        <a:effectLst/>
                        <a:latin typeface="Times New Roman"/>
                        <a:ea typeface="Times New Roman"/>
                        <a:cs typeface="Times New Roman"/>
                      </a:endParaRPr>
                    </a:p>
                  </a:txBody>
                  <a:tcPr marL="37456" marR="37456" marT="0" marB="0" anchor="ctr"/>
                </a:tc>
                <a:tc>
                  <a:txBody>
                    <a:bodyPr/>
                    <a:lstStyle/>
                    <a:p>
                      <a:pPr marL="342900" marR="0" lvl="0" indent="-342900">
                        <a:lnSpc>
                          <a:spcPct val="115000"/>
                        </a:lnSpc>
                        <a:spcBef>
                          <a:spcPts val="1200"/>
                        </a:spcBef>
                        <a:spcAft>
                          <a:spcPts val="1000"/>
                        </a:spcAft>
                        <a:buFont typeface="Symbol"/>
                        <a:buChar char=""/>
                      </a:pPr>
                      <a:r>
                        <a:rPr lang="en-US" sz="1400">
                          <a:effectLst/>
                        </a:rPr>
                        <a:t>Apply various method of analysis to analyze the lateral pressure in soil.</a:t>
                      </a:r>
                      <a:endParaRPr lang="en-US" sz="1400">
                        <a:effectLst/>
                        <a:latin typeface="Calibri"/>
                        <a:ea typeface="Calibri"/>
                        <a:cs typeface="Times New Roman"/>
                      </a:endParaRPr>
                    </a:p>
                  </a:txBody>
                  <a:tcPr marL="37456" marR="37456" marT="0" marB="0" anchor="ctr"/>
                </a:tc>
                <a:tc>
                  <a:txBody>
                    <a:bodyPr/>
                    <a:lstStyle/>
                    <a:p>
                      <a:pPr marL="0" marR="0" algn="ctr">
                        <a:lnSpc>
                          <a:spcPct val="115000"/>
                        </a:lnSpc>
                        <a:spcBef>
                          <a:spcPts val="1200"/>
                        </a:spcBef>
                        <a:spcAft>
                          <a:spcPts val="1000"/>
                        </a:spcAft>
                      </a:pPr>
                      <a:r>
                        <a:rPr lang="en-US" sz="1400">
                          <a:effectLst/>
                        </a:rPr>
                        <a:t>Lecture</a:t>
                      </a:r>
                      <a:endParaRPr lang="en-US" sz="1400">
                        <a:effectLst/>
                        <a:latin typeface="Calibri"/>
                        <a:ea typeface="Calibri"/>
                        <a:cs typeface="Times New Roman"/>
                      </a:endParaRPr>
                    </a:p>
                  </a:txBody>
                  <a:tcPr marL="37456" marR="37456" marT="0" marB="0" anchor="ctr"/>
                </a:tc>
                <a:tc>
                  <a:txBody>
                    <a:bodyPr/>
                    <a:lstStyle/>
                    <a:p>
                      <a:pPr marL="0" marR="0" algn="ctr">
                        <a:lnSpc>
                          <a:spcPct val="115000"/>
                        </a:lnSpc>
                        <a:spcBef>
                          <a:spcPts val="1200"/>
                        </a:spcBef>
                        <a:spcAft>
                          <a:spcPts val="1000"/>
                        </a:spcAft>
                      </a:pPr>
                      <a:r>
                        <a:rPr lang="en-US" sz="1400">
                          <a:effectLst/>
                        </a:rPr>
                        <a:t> </a:t>
                      </a:r>
                      <a:endParaRPr lang="en-US" sz="1400">
                        <a:effectLst/>
                        <a:latin typeface="Calibri"/>
                        <a:ea typeface="Calibri"/>
                        <a:cs typeface="Times New Roman"/>
                      </a:endParaRPr>
                    </a:p>
                  </a:txBody>
                  <a:tcPr marL="37456" marR="37456" marT="0" marB="0" anchor="b"/>
                </a:tc>
                <a:tc>
                  <a:txBody>
                    <a:bodyPr/>
                    <a:lstStyle/>
                    <a:p>
                      <a:pPr marL="0" marR="0" algn="ctr">
                        <a:lnSpc>
                          <a:spcPct val="115000"/>
                        </a:lnSpc>
                        <a:spcBef>
                          <a:spcPts val="1200"/>
                        </a:spcBef>
                        <a:spcAft>
                          <a:spcPts val="1000"/>
                        </a:spcAft>
                      </a:pPr>
                      <a:r>
                        <a:rPr lang="en-US" sz="1400" dirty="0">
                          <a:effectLst/>
                        </a:rPr>
                        <a:t>Application, analysis</a:t>
                      </a:r>
                      <a:endParaRPr lang="en-US" sz="1400" dirty="0">
                        <a:effectLst/>
                        <a:latin typeface="Calibri"/>
                        <a:ea typeface="Calibri"/>
                        <a:cs typeface="Times New Roman"/>
                      </a:endParaRPr>
                    </a:p>
                  </a:txBody>
                  <a:tcPr marL="37456" marR="37456" marT="0" marB="0" anchor="ctr"/>
                </a:tc>
              </a:tr>
              <a:tr h="277449">
                <a:tc>
                  <a:txBody>
                    <a:bodyPr/>
                    <a:lstStyle/>
                    <a:p>
                      <a:pPr marL="0" marR="0" algn="ctr">
                        <a:lnSpc>
                          <a:spcPct val="115000"/>
                        </a:lnSpc>
                        <a:spcBef>
                          <a:spcPts val="1200"/>
                        </a:spcBef>
                        <a:spcAft>
                          <a:spcPts val="1000"/>
                        </a:spcAft>
                      </a:pPr>
                      <a:r>
                        <a:rPr lang="en-US" sz="1400">
                          <a:effectLst/>
                        </a:rPr>
                        <a:t>5</a:t>
                      </a:r>
                      <a:endParaRPr lang="en-US" sz="1400">
                        <a:effectLst/>
                        <a:latin typeface="Calibri"/>
                        <a:ea typeface="Calibri"/>
                        <a:cs typeface="Times New Roman"/>
                      </a:endParaRPr>
                    </a:p>
                  </a:txBody>
                  <a:tcPr marL="37456" marR="37456" marT="0" marB="0" anchor="ctr"/>
                </a:tc>
                <a:tc>
                  <a:txBody>
                    <a:bodyPr/>
                    <a:lstStyle/>
                    <a:p>
                      <a:pPr marL="0" marR="0">
                        <a:spcBef>
                          <a:spcPts val="1200"/>
                        </a:spcBef>
                        <a:spcAft>
                          <a:spcPts val="1000"/>
                        </a:spcAft>
                        <a:tabLst>
                          <a:tab pos="2743200" algn="ctr"/>
                          <a:tab pos="5486400" algn="r"/>
                          <a:tab pos="152400" algn="l"/>
                          <a:tab pos="4792980" algn="l"/>
                        </a:tabLst>
                      </a:pPr>
                      <a:r>
                        <a:rPr lang="en-US" sz="1400">
                          <a:effectLst/>
                        </a:rPr>
                        <a:t>Lateral Earth Pressure of Soil</a:t>
                      </a:r>
                      <a:endParaRPr lang="en-US" sz="1400">
                        <a:effectLst/>
                        <a:latin typeface="Times New Roman"/>
                        <a:ea typeface="Times New Roman"/>
                        <a:cs typeface="Times New Roman"/>
                      </a:endParaRPr>
                    </a:p>
                  </a:txBody>
                  <a:tcPr marL="37456" marR="37456" marT="0" marB="0" anchor="ctr"/>
                </a:tc>
                <a:tc>
                  <a:txBody>
                    <a:bodyPr/>
                    <a:lstStyle/>
                    <a:p>
                      <a:pPr marL="342900" marR="0" lvl="0" indent="-342900">
                        <a:lnSpc>
                          <a:spcPct val="115000"/>
                        </a:lnSpc>
                        <a:spcBef>
                          <a:spcPts val="1200"/>
                        </a:spcBef>
                        <a:spcAft>
                          <a:spcPts val="1000"/>
                        </a:spcAft>
                        <a:buFont typeface="Symbol"/>
                        <a:buChar char=""/>
                      </a:pPr>
                      <a:r>
                        <a:rPr lang="en-US" sz="1400">
                          <a:effectLst/>
                        </a:rPr>
                        <a:t>Apply various method of analysis to analyze the lateral pressure in soil.</a:t>
                      </a:r>
                      <a:endParaRPr lang="en-US" sz="1400">
                        <a:effectLst/>
                        <a:latin typeface="Calibri"/>
                        <a:ea typeface="Calibri"/>
                        <a:cs typeface="Times New Roman"/>
                      </a:endParaRPr>
                    </a:p>
                  </a:txBody>
                  <a:tcPr marL="37456" marR="37456" marT="0" marB="0" anchor="ctr"/>
                </a:tc>
                <a:tc>
                  <a:txBody>
                    <a:bodyPr/>
                    <a:lstStyle/>
                    <a:p>
                      <a:pPr marL="0" marR="0" algn="ctr">
                        <a:lnSpc>
                          <a:spcPct val="115000"/>
                        </a:lnSpc>
                        <a:spcBef>
                          <a:spcPts val="1200"/>
                        </a:spcBef>
                        <a:spcAft>
                          <a:spcPts val="1000"/>
                        </a:spcAft>
                      </a:pPr>
                      <a:r>
                        <a:rPr lang="en-US" sz="1400">
                          <a:effectLst/>
                        </a:rPr>
                        <a:t>Lecture</a:t>
                      </a:r>
                      <a:endParaRPr lang="en-US" sz="1400">
                        <a:effectLst/>
                        <a:latin typeface="Calibri"/>
                        <a:ea typeface="Calibri"/>
                        <a:cs typeface="Times New Roman"/>
                      </a:endParaRPr>
                    </a:p>
                  </a:txBody>
                  <a:tcPr marL="37456" marR="37456" marT="0" marB="0" anchor="ctr"/>
                </a:tc>
                <a:tc>
                  <a:txBody>
                    <a:bodyPr/>
                    <a:lstStyle/>
                    <a:p>
                      <a:pPr marL="217170" marR="0">
                        <a:lnSpc>
                          <a:spcPct val="115000"/>
                        </a:lnSpc>
                        <a:spcBef>
                          <a:spcPts val="1200"/>
                        </a:spcBef>
                        <a:spcAft>
                          <a:spcPts val="0"/>
                        </a:spcAft>
                      </a:pPr>
                      <a:r>
                        <a:rPr lang="en-US" sz="1400">
                          <a:effectLst/>
                        </a:rPr>
                        <a:t> </a:t>
                      </a:r>
                      <a:endParaRPr lang="en-US" sz="1400">
                        <a:effectLst/>
                        <a:latin typeface="Calibri"/>
                        <a:ea typeface="Calibri"/>
                        <a:cs typeface="Times New Roman"/>
                      </a:endParaRPr>
                    </a:p>
                  </a:txBody>
                  <a:tcPr marL="37456" marR="37456" marT="0" marB="0" anchor="ctr"/>
                </a:tc>
                <a:tc>
                  <a:txBody>
                    <a:bodyPr/>
                    <a:lstStyle/>
                    <a:p>
                      <a:pPr marL="0" marR="0" algn="ctr">
                        <a:lnSpc>
                          <a:spcPct val="115000"/>
                        </a:lnSpc>
                        <a:spcBef>
                          <a:spcPts val="1200"/>
                        </a:spcBef>
                        <a:spcAft>
                          <a:spcPts val="1000"/>
                        </a:spcAft>
                      </a:pPr>
                      <a:r>
                        <a:rPr lang="en-US" sz="1400" dirty="0">
                          <a:effectLst/>
                        </a:rPr>
                        <a:t>Application, analysis</a:t>
                      </a:r>
                      <a:endParaRPr lang="en-US" sz="1400" dirty="0">
                        <a:effectLst/>
                        <a:latin typeface="Calibri"/>
                        <a:ea typeface="Calibri"/>
                        <a:cs typeface="Times New Roman"/>
                      </a:endParaRPr>
                    </a:p>
                  </a:txBody>
                  <a:tcPr marL="37456" marR="37456" marT="0" marB="0" anchor="ctr"/>
                </a:tc>
              </a:tr>
            </a:tbl>
          </a:graphicData>
        </a:graphic>
      </p:graphicFrame>
      <p:grpSp>
        <p:nvGrpSpPr>
          <p:cNvPr id="5" name="Group 4"/>
          <p:cNvGrpSpPr/>
          <p:nvPr/>
        </p:nvGrpSpPr>
        <p:grpSpPr>
          <a:xfrm>
            <a:off x="-1" y="6669360"/>
            <a:ext cx="4211961" cy="188640"/>
            <a:chOff x="-1" y="6669360"/>
            <a:chExt cx="4211961" cy="18864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6669360"/>
              <a:ext cx="538969" cy="188640"/>
            </a:xfrm>
            <a:prstGeom prst="rect">
              <a:avLst/>
            </a:prstGeom>
          </p:spPr>
        </p:pic>
        <p:sp>
          <p:nvSpPr>
            <p:cNvPr id="7" name="TextBox 6"/>
            <p:cNvSpPr txBox="1"/>
            <p:nvPr/>
          </p:nvSpPr>
          <p:spPr>
            <a:xfrm>
              <a:off x="540498" y="6685645"/>
              <a:ext cx="3671462" cy="172355"/>
            </a:xfrm>
            <a:prstGeom prst="rect">
              <a:avLst/>
            </a:prstGeom>
            <a:noFill/>
          </p:spPr>
          <p:txBody>
            <a:bodyPr wrap="square" lIns="9144" tIns="9144" rIns="9144" bIns="9144" rtlCol="0">
              <a:spAutoFit/>
            </a:bodyPr>
            <a:lstStyle/>
            <a:p>
              <a:r>
                <a:rPr lang="en-US" sz="1000" dirty="0"/>
                <a:t>Course Information by </a:t>
              </a:r>
              <a:r>
                <a:rPr lang="en-US" sz="1000" dirty="0" smtClean="0"/>
                <a:t>Dr. </a:t>
              </a:r>
              <a:r>
                <a:rPr lang="en-US" sz="1000" dirty="0" err="1" smtClean="0"/>
                <a:t>Amizatulhani</a:t>
              </a:r>
              <a:r>
                <a:rPr lang="en-US" sz="1000" dirty="0" smtClean="0"/>
                <a:t> Abdullah</a:t>
              </a:r>
              <a:endParaRPr lang="en-US" sz="1000" dirty="0"/>
            </a:p>
          </p:txBody>
        </p:sp>
      </p:grpSp>
    </p:spTree>
    <p:extLst>
      <p:ext uri="{BB962C8B-B14F-4D97-AF65-F5344CB8AC3E}">
        <p14:creationId xmlns:p14="http://schemas.microsoft.com/office/powerpoint/2010/main" val="17542540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Subject </a:t>
            </a:r>
            <a:r>
              <a:rPr lang="en-US" dirty="0" smtClean="0"/>
              <a:t>weekly </a:t>
            </a:r>
            <a:r>
              <a:rPr lang="en-US" dirty="0"/>
              <a:t>s</a:t>
            </a:r>
            <a:r>
              <a:rPr lang="en-US" dirty="0" smtClean="0"/>
              <a:t>chedule</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2151936615"/>
              </p:ext>
            </p:extLst>
          </p:nvPr>
        </p:nvGraphicFramePr>
        <p:xfrm>
          <a:off x="457200" y="1556792"/>
          <a:ext cx="8229601" cy="4661916"/>
        </p:xfrm>
        <a:graphic>
          <a:graphicData uri="http://schemas.openxmlformats.org/drawingml/2006/table">
            <a:tbl>
              <a:tblPr firstRow="1" firstCol="1" bandRow="1">
                <a:tableStyleId>{5C22544A-7EE6-4342-B048-85BDC9FD1C3A}</a:tableStyleId>
              </a:tblPr>
              <a:tblGrid>
                <a:gridCol w="567558"/>
                <a:gridCol w="1631731"/>
                <a:gridCol w="2695904"/>
                <a:gridCol w="780394"/>
                <a:gridCol w="1206062"/>
                <a:gridCol w="1347952"/>
              </a:tblGrid>
              <a:tr h="224387">
                <a:tc>
                  <a:txBody>
                    <a:bodyPr/>
                    <a:lstStyle/>
                    <a:p>
                      <a:pPr marL="0" marR="0" algn="ctr">
                        <a:lnSpc>
                          <a:spcPct val="115000"/>
                        </a:lnSpc>
                        <a:spcBef>
                          <a:spcPts val="0"/>
                        </a:spcBef>
                        <a:spcAft>
                          <a:spcPts val="0"/>
                        </a:spcAft>
                      </a:pPr>
                      <a:r>
                        <a:rPr lang="en-US" sz="1400" dirty="0">
                          <a:effectLst/>
                        </a:rPr>
                        <a:t>Week </a:t>
                      </a:r>
                      <a:endParaRPr lang="en-US" sz="1400" dirty="0">
                        <a:effectLst/>
                        <a:latin typeface="Calibri"/>
                        <a:ea typeface="Calibri"/>
                        <a:cs typeface="Times New Roman"/>
                      </a:endParaRPr>
                    </a:p>
                  </a:txBody>
                  <a:tcPr marL="37456" marR="37456" marT="0" marB="0" anchor="ctr"/>
                </a:tc>
                <a:tc>
                  <a:txBody>
                    <a:bodyPr/>
                    <a:lstStyle/>
                    <a:p>
                      <a:pPr marL="0" marR="0" algn="ctr">
                        <a:lnSpc>
                          <a:spcPct val="115000"/>
                        </a:lnSpc>
                        <a:spcBef>
                          <a:spcPts val="0"/>
                        </a:spcBef>
                        <a:spcAft>
                          <a:spcPts val="0"/>
                        </a:spcAft>
                      </a:pPr>
                      <a:r>
                        <a:rPr lang="en-US" sz="1400">
                          <a:effectLst/>
                        </a:rPr>
                        <a:t>Topics</a:t>
                      </a:r>
                      <a:endParaRPr lang="en-US" sz="1400">
                        <a:effectLst/>
                        <a:latin typeface="Calibri"/>
                        <a:ea typeface="Calibri"/>
                        <a:cs typeface="Times New Roman"/>
                      </a:endParaRPr>
                    </a:p>
                  </a:txBody>
                  <a:tcPr marL="37456" marR="37456" marT="0" marB="0" anchor="ctr"/>
                </a:tc>
                <a:tc>
                  <a:txBody>
                    <a:bodyPr/>
                    <a:lstStyle/>
                    <a:p>
                      <a:pPr marL="0" marR="0" algn="ctr">
                        <a:lnSpc>
                          <a:spcPct val="115000"/>
                        </a:lnSpc>
                        <a:spcBef>
                          <a:spcPts val="0"/>
                        </a:spcBef>
                        <a:spcAft>
                          <a:spcPts val="0"/>
                        </a:spcAft>
                      </a:pPr>
                      <a:r>
                        <a:rPr lang="en-US" sz="1400">
                          <a:effectLst/>
                        </a:rPr>
                        <a:t>Lesson Outcomes</a:t>
                      </a:r>
                      <a:endParaRPr lang="en-US" sz="1400">
                        <a:effectLst/>
                        <a:latin typeface="Calibri"/>
                        <a:ea typeface="Calibri"/>
                        <a:cs typeface="Times New Roman"/>
                      </a:endParaRPr>
                    </a:p>
                  </a:txBody>
                  <a:tcPr marL="37456" marR="37456" marT="0" marB="0" anchor="ctr"/>
                </a:tc>
                <a:tc>
                  <a:txBody>
                    <a:bodyPr/>
                    <a:lstStyle/>
                    <a:p>
                      <a:pPr marL="0" marR="0" algn="ctr">
                        <a:lnSpc>
                          <a:spcPct val="115000"/>
                        </a:lnSpc>
                        <a:spcBef>
                          <a:spcPts val="0"/>
                        </a:spcBef>
                        <a:spcAft>
                          <a:spcPts val="0"/>
                        </a:spcAft>
                      </a:pPr>
                      <a:r>
                        <a:rPr lang="en-US" sz="1400">
                          <a:effectLst/>
                        </a:rPr>
                        <a:t>Delivery</a:t>
                      </a:r>
                      <a:endParaRPr lang="en-US" sz="1400">
                        <a:effectLst/>
                        <a:latin typeface="Calibri"/>
                        <a:ea typeface="Calibri"/>
                        <a:cs typeface="Times New Roman"/>
                      </a:endParaRPr>
                    </a:p>
                  </a:txBody>
                  <a:tcPr marL="37456" marR="37456" marT="0" marB="0" anchor="ctr"/>
                </a:tc>
                <a:tc>
                  <a:txBody>
                    <a:bodyPr/>
                    <a:lstStyle/>
                    <a:p>
                      <a:pPr marL="0" marR="0" algn="ctr">
                        <a:lnSpc>
                          <a:spcPct val="115000"/>
                        </a:lnSpc>
                        <a:spcBef>
                          <a:spcPts val="0"/>
                        </a:spcBef>
                        <a:spcAft>
                          <a:spcPts val="0"/>
                        </a:spcAft>
                      </a:pPr>
                      <a:r>
                        <a:rPr lang="en-US" sz="1400">
                          <a:effectLst/>
                        </a:rPr>
                        <a:t>Assessment method</a:t>
                      </a:r>
                      <a:endParaRPr lang="en-US" sz="1400">
                        <a:effectLst/>
                        <a:latin typeface="Calibri"/>
                        <a:ea typeface="Calibri"/>
                        <a:cs typeface="Times New Roman"/>
                      </a:endParaRPr>
                    </a:p>
                  </a:txBody>
                  <a:tcPr marL="37456" marR="37456" marT="0" marB="0" anchor="ctr"/>
                </a:tc>
                <a:tc>
                  <a:txBody>
                    <a:bodyPr/>
                    <a:lstStyle/>
                    <a:p>
                      <a:pPr marL="0" marR="0" algn="ctr">
                        <a:lnSpc>
                          <a:spcPct val="115000"/>
                        </a:lnSpc>
                        <a:spcBef>
                          <a:spcPts val="0"/>
                        </a:spcBef>
                        <a:spcAft>
                          <a:spcPts val="0"/>
                        </a:spcAft>
                      </a:pPr>
                      <a:r>
                        <a:rPr lang="en-US" sz="1400">
                          <a:effectLst/>
                        </a:rPr>
                        <a:t>Level/</a:t>
                      </a:r>
                    </a:p>
                    <a:p>
                      <a:pPr marL="0" marR="0" algn="ctr">
                        <a:lnSpc>
                          <a:spcPct val="115000"/>
                        </a:lnSpc>
                        <a:spcBef>
                          <a:spcPts val="0"/>
                        </a:spcBef>
                        <a:spcAft>
                          <a:spcPts val="0"/>
                        </a:spcAft>
                      </a:pPr>
                      <a:r>
                        <a:rPr lang="en-US" sz="1400">
                          <a:effectLst/>
                        </a:rPr>
                        <a:t>Depth</a:t>
                      </a:r>
                      <a:endParaRPr lang="en-US" sz="1400">
                        <a:effectLst/>
                        <a:latin typeface="Calibri"/>
                        <a:ea typeface="Calibri"/>
                        <a:cs typeface="Times New Roman"/>
                      </a:endParaRPr>
                    </a:p>
                  </a:txBody>
                  <a:tcPr marL="37456" marR="37456" marT="0" marB="0" anchor="ctr"/>
                </a:tc>
              </a:tr>
              <a:tr h="344592">
                <a:tc>
                  <a:txBody>
                    <a:bodyPr/>
                    <a:lstStyle/>
                    <a:p>
                      <a:pPr marL="0" marR="0" algn="ctr">
                        <a:lnSpc>
                          <a:spcPct val="115000"/>
                        </a:lnSpc>
                        <a:spcBef>
                          <a:spcPts val="1200"/>
                        </a:spcBef>
                        <a:spcAft>
                          <a:spcPts val="1000"/>
                        </a:spcAft>
                      </a:pPr>
                      <a:r>
                        <a:rPr lang="en-US" sz="1400" dirty="0">
                          <a:effectLst/>
                        </a:rPr>
                        <a:t>6</a:t>
                      </a:r>
                      <a:endParaRPr lang="en-US" sz="1400" dirty="0">
                        <a:effectLst/>
                        <a:latin typeface="Calibri"/>
                        <a:ea typeface="Calibri"/>
                        <a:cs typeface="Times New Roman"/>
                      </a:endParaRPr>
                    </a:p>
                  </a:txBody>
                  <a:tcPr marL="37456" marR="37456" marT="0" marB="0" anchor="ctr"/>
                </a:tc>
                <a:tc>
                  <a:txBody>
                    <a:bodyPr/>
                    <a:lstStyle/>
                    <a:p>
                      <a:pPr marL="0" marR="0">
                        <a:spcBef>
                          <a:spcPts val="1200"/>
                        </a:spcBef>
                        <a:spcAft>
                          <a:spcPts val="1000"/>
                        </a:spcAft>
                      </a:pPr>
                      <a:r>
                        <a:rPr lang="en-US" sz="1400" dirty="0">
                          <a:effectLst/>
                        </a:rPr>
                        <a:t>Slope Stability</a:t>
                      </a:r>
                      <a:endParaRPr lang="en-US" sz="1400" b="1" dirty="0">
                        <a:effectLst/>
                        <a:latin typeface="Calibri"/>
                        <a:ea typeface="Times New Roman"/>
                        <a:cs typeface="Times New Roman"/>
                      </a:endParaRPr>
                    </a:p>
                  </a:txBody>
                  <a:tcPr marL="37456" marR="37456" marT="0" marB="0" anchor="ctr"/>
                </a:tc>
                <a:tc>
                  <a:txBody>
                    <a:bodyPr/>
                    <a:lstStyle/>
                    <a:p>
                      <a:pPr marL="342900" marR="0" lvl="0" indent="-342900">
                        <a:lnSpc>
                          <a:spcPct val="115000"/>
                        </a:lnSpc>
                        <a:spcBef>
                          <a:spcPts val="1200"/>
                        </a:spcBef>
                        <a:spcAft>
                          <a:spcPts val="1000"/>
                        </a:spcAft>
                        <a:buFont typeface="Symbol"/>
                        <a:buChar char=""/>
                      </a:pPr>
                      <a:r>
                        <a:rPr lang="en-US" sz="1400" dirty="0">
                          <a:effectLst/>
                        </a:rPr>
                        <a:t>Check and analyze the stability of slopes using various method of analysis and propose the best solution to the problem given.</a:t>
                      </a:r>
                      <a:endParaRPr lang="en-US" sz="1400" dirty="0">
                        <a:effectLst/>
                        <a:latin typeface="Calibri"/>
                        <a:ea typeface="Calibri"/>
                        <a:cs typeface="Times New Roman"/>
                      </a:endParaRPr>
                    </a:p>
                  </a:txBody>
                  <a:tcPr marL="37456" marR="37456" marT="0" marB="0" anchor="ctr"/>
                </a:tc>
                <a:tc>
                  <a:txBody>
                    <a:bodyPr/>
                    <a:lstStyle/>
                    <a:p>
                      <a:pPr marL="0" marR="0" algn="ctr">
                        <a:lnSpc>
                          <a:spcPct val="115000"/>
                        </a:lnSpc>
                        <a:spcBef>
                          <a:spcPts val="1200"/>
                        </a:spcBef>
                        <a:spcAft>
                          <a:spcPts val="1000"/>
                        </a:spcAft>
                      </a:pPr>
                      <a:r>
                        <a:rPr lang="en-US" sz="1400">
                          <a:effectLst/>
                        </a:rPr>
                        <a:t>Lecture</a:t>
                      </a:r>
                      <a:endParaRPr lang="en-US" sz="1400">
                        <a:effectLst/>
                        <a:latin typeface="Calibri"/>
                        <a:ea typeface="Calibri"/>
                        <a:cs typeface="Times New Roman"/>
                      </a:endParaRPr>
                    </a:p>
                  </a:txBody>
                  <a:tcPr marL="37456" marR="37456" marT="0" marB="0" anchor="ctr"/>
                </a:tc>
                <a:tc>
                  <a:txBody>
                    <a:bodyPr/>
                    <a:lstStyle/>
                    <a:p>
                      <a:pPr marL="217170" marR="0" algn="just">
                        <a:lnSpc>
                          <a:spcPct val="115000"/>
                        </a:lnSpc>
                        <a:spcBef>
                          <a:spcPts val="1200"/>
                        </a:spcBef>
                        <a:spcAft>
                          <a:spcPts val="1000"/>
                        </a:spcAft>
                      </a:pPr>
                      <a:r>
                        <a:rPr lang="en-US" sz="1400">
                          <a:effectLst/>
                        </a:rPr>
                        <a:t> </a:t>
                      </a:r>
                      <a:endParaRPr lang="en-US" sz="1400">
                        <a:effectLst/>
                        <a:latin typeface="Calibri"/>
                        <a:ea typeface="Calibri"/>
                        <a:cs typeface="Times New Roman"/>
                      </a:endParaRPr>
                    </a:p>
                  </a:txBody>
                  <a:tcPr marL="37456" marR="37456" marT="0" marB="0" anchor="ctr"/>
                </a:tc>
                <a:tc>
                  <a:txBody>
                    <a:bodyPr/>
                    <a:lstStyle/>
                    <a:p>
                      <a:pPr marL="0" marR="0" algn="ctr">
                        <a:lnSpc>
                          <a:spcPct val="115000"/>
                        </a:lnSpc>
                        <a:spcBef>
                          <a:spcPts val="1200"/>
                        </a:spcBef>
                        <a:spcAft>
                          <a:spcPts val="1000"/>
                        </a:spcAft>
                      </a:pPr>
                      <a:r>
                        <a:rPr lang="en-US" sz="1400">
                          <a:effectLst/>
                        </a:rPr>
                        <a:t>Application, analysis, synthesis</a:t>
                      </a:r>
                      <a:endParaRPr lang="en-US" sz="1400">
                        <a:effectLst/>
                        <a:latin typeface="Calibri"/>
                        <a:ea typeface="Calibri"/>
                        <a:cs typeface="Times New Roman"/>
                      </a:endParaRPr>
                    </a:p>
                  </a:txBody>
                  <a:tcPr marL="37456" marR="37456" marT="0" marB="0" anchor="ctr"/>
                </a:tc>
              </a:tr>
              <a:tr h="344592">
                <a:tc>
                  <a:txBody>
                    <a:bodyPr/>
                    <a:lstStyle/>
                    <a:p>
                      <a:pPr marL="0" marR="0" algn="ctr">
                        <a:lnSpc>
                          <a:spcPct val="115000"/>
                        </a:lnSpc>
                        <a:spcBef>
                          <a:spcPts val="1200"/>
                        </a:spcBef>
                        <a:spcAft>
                          <a:spcPts val="1000"/>
                        </a:spcAft>
                      </a:pPr>
                      <a:r>
                        <a:rPr lang="en-US" sz="1400">
                          <a:effectLst/>
                        </a:rPr>
                        <a:t>7</a:t>
                      </a:r>
                      <a:endParaRPr lang="en-US" sz="1400">
                        <a:effectLst/>
                        <a:latin typeface="Calibri"/>
                        <a:ea typeface="Calibri"/>
                        <a:cs typeface="Times New Roman"/>
                      </a:endParaRPr>
                    </a:p>
                  </a:txBody>
                  <a:tcPr marL="37456" marR="37456" marT="0" marB="0" anchor="ctr"/>
                </a:tc>
                <a:tc>
                  <a:txBody>
                    <a:bodyPr/>
                    <a:lstStyle/>
                    <a:p>
                      <a:pPr marL="0" marR="0">
                        <a:spcBef>
                          <a:spcPts val="1200"/>
                        </a:spcBef>
                        <a:spcAft>
                          <a:spcPts val="1000"/>
                        </a:spcAft>
                        <a:tabLst>
                          <a:tab pos="2743200" algn="ctr"/>
                          <a:tab pos="5486400" algn="r"/>
                          <a:tab pos="152400" algn="l"/>
                          <a:tab pos="4792980" algn="l"/>
                        </a:tabLst>
                      </a:pPr>
                      <a:r>
                        <a:rPr lang="en-US" sz="1400">
                          <a:effectLst/>
                        </a:rPr>
                        <a:t>Slope Stability </a:t>
                      </a:r>
                      <a:endParaRPr lang="en-US" sz="1400">
                        <a:effectLst/>
                        <a:latin typeface="Times New Roman"/>
                        <a:ea typeface="Times New Roman"/>
                        <a:cs typeface="Times New Roman"/>
                      </a:endParaRPr>
                    </a:p>
                  </a:txBody>
                  <a:tcPr marL="37456" marR="37456" marT="0" marB="0" anchor="ctr"/>
                </a:tc>
                <a:tc>
                  <a:txBody>
                    <a:bodyPr/>
                    <a:lstStyle/>
                    <a:p>
                      <a:pPr marL="342900" marR="0" lvl="0" indent="-342900">
                        <a:lnSpc>
                          <a:spcPct val="115000"/>
                        </a:lnSpc>
                        <a:spcBef>
                          <a:spcPts val="1200"/>
                        </a:spcBef>
                        <a:spcAft>
                          <a:spcPts val="1000"/>
                        </a:spcAft>
                        <a:buFont typeface="Symbol"/>
                        <a:buChar char=""/>
                      </a:pPr>
                      <a:r>
                        <a:rPr lang="en-US" sz="1400" dirty="0">
                          <a:effectLst/>
                        </a:rPr>
                        <a:t>Check and analyze the stability of slopes using various method of analysis and propose the best solution to the problem given.</a:t>
                      </a:r>
                      <a:endParaRPr lang="en-US" sz="1400" dirty="0">
                        <a:effectLst/>
                        <a:latin typeface="Calibri"/>
                        <a:ea typeface="Calibri"/>
                        <a:cs typeface="Times New Roman"/>
                      </a:endParaRPr>
                    </a:p>
                  </a:txBody>
                  <a:tcPr marL="37456" marR="37456" marT="0" marB="0" anchor="ctr"/>
                </a:tc>
                <a:tc>
                  <a:txBody>
                    <a:bodyPr/>
                    <a:lstStyle/>
                    <a:p>
                      <a:pPr marL="0" marR="0" algn="ctr">
                        <a:lnSpc>
                          <a:spcPct val="115000"/>
                        </a:lnSpc>
                        <a:spcBef>
                          <a:spcPts val="1200"/>
                        </a:spcBef>
                        <a:spcAft>
                          <a:spcPts val="1000"/>
                        </a:spcAft>
                      </a:pPr>
                      <a:r>
                        <a:rPr lang="en-US" sz="1400">
                          <a:effectLst/>
                        </a:rPr>
                        <a:t>Lecture</a:t>
                      </a:r>
                      <a:endParaRPr lang="en-US" sz="1400">
                        <a:effectLst/>
                        <a:latin typeface="Calibri"/>
                        <a:ea typeface="Calibri"/>
                        <a:cs typeface="Times New Roman"/>
                      </a:endParaRPr>
                    </a:p>
                  </a:txBody>
                  <a:tcPr marL="37456" marR="37456" marT="0" marB="0" anchor="ctr"/>
                </a:tc>
                <a:tc>
                  <a:txBody>
                    <a:bodyPr/>
                    <a:lstStyle/>
                    <a:p>
                      <a:pPr marL="0" marR="0" algn="ctr">
                        <a:lnSpc>
                          <a:spcPct val="115000"/>
                        </a:lnSpc>
                        <a:spcBef>
                          <a:spcPts val="0"/>
                        </a:spcBef>
                        <a:spcAft>
                          <a:spcPts val="0"/>
                        </a:spcAft>
                      </a:pPr>
                      <a:r>
                        <a:rPr lang="en-US" sz="1400" dirty="0">
                          <a:effectLst/>
                        </a:rPr>
                        <a:t>Test 1</a:t>
                      </a:r>
                    </a:p>
                    <a:p>
                      <a:pPr marL="0" marR="0" algn="ctr">
                        <a:lnSpc>
                          <a:spcPct val="115000"/>
                        </a:lnSpc>
                        <a:spcBef>
                          <a:spcPts val="0"/>
                        </a:spcBef>
                        <a:spcAft>
                          <a:spcPts val="0"/>
                        </a:spcAft>
                      </a:pPr>
                      <a:r>
                        <a:rPr lang="en-US" sz="1400" dirty="0">
                          <a:effectLst/>
                        </a:rPr>
                        <a:t>(mid </a:t>
                      </a:r>
                      <a:r>
                        <a:rPr lang="en-US" sz="1400" dirty="0" err="1">
                          <a:effectLst/>
                        </a:rPr>
                        <a:t>sem</a:t>
                      </a:r>
                      <a:r>
                        <a:rPr lang="en-US" sz="1400" dirty="0">
                          <a:effectLst/>
                        </a:rPr>
                        <a:t> exam</a:t>
                      </a:r>
                      <a:r>
                        <a:rPr lang="en-US" sz="1400" dirty="0" smtClean="0">
                          <a:effectLst/>
                        </a:rPr>
                        <a:t>)</a:t>
                      </a:r>
                    </a:p>
                  </a:txBody>
                  <a:tcPr marL="37456" marR="37456" marT="0" marB="0" anchor="ctr"/>
                </a:tc>
                <a:tc>
                  <a:txBody>
                    <a:bodyPr/>
                    <a:lstStyle/>
                    <a:p>
                      <a:pPr marL="0" marR="0" algn="ctr">
                        <a:lnSpc>
                          <a:spcPct val="115000"/>
                        </a:lnSpc>
                        <a:spcBef>
                          <a:spcPts val="1200"/>
                        </a:spcBef>
                        <a:spcAft>
                          <a:spcPts val="1000"/>
                        </a:spcAft>
                      </a:pPr>
                      <a:r>
                        <a:rPr lang="en-US" sz="1400">
                          <a:effectLst/>
                        </a:rPr>
                        <a:t>Application, analysis, synthesis</a:t>
                      </a:r>
                      <a:endParaRPr lang="en-US" sz="1400">
                        <a:effectLst/>
                        <a:latin typeface="Calibri"/>
                        <a:ea typeface="Calibri"/>
                        <a:cs typeface="Times New Roman"/>
                      </a:endParaRPr>
                    </a:p>
                  </a:txBody>
                  <a:tcPr marL="37456" marR="37456" marT="0" marB="0" anchor="ctr"/>
                </a:tc>
              </a:tr>
              <a:tr h="344592">
                <a:tc>
                  <a:txBody>
                    <a:bodyPr/>
                    <a:lstStyle/>
                    <a:p>
                      <a:pPr marL="0" marR="0" algn="ctr">
                        <a:lnSpc>
                          <a:spcPct val="115000"/>
                        </a:lnSpc>
                        <a:spcBef>
                          <a:spcPts val="1200"/>
                        </a:spcBef>
                        <a:spcAft>
                          <a:spcPts val="1000"/>
                        </a:spcAft>
                      </a:pPr>
                      <a:r>
                        <a:rPr lang="en-US" sz="1400">
                          <a:effectLst/>
                        </a:rPr>
                        <a:t>8</a:t>
                      </a:r>
                      <a:endParaRPr lang="en-US" sz="1400">
                        <a:effectLst/>
                        <a:latin typeface="Calibri"/>
                        <a:ea typeface="Calibri"/>
                        <a:cs typeface="Times New Roman"/>
                      </a:endParaRPr>
                    </a:p>
                  </a:txBody>
                  <a:tcPr marL="37456" marR="37456" marT="0" marB="0" anchor="ctr"/>
                </a:tc>
                <a:tc>
                  <a:txBody>
                    <a:bodyPr/>
                    <a:lstStyle/>
                    <a:p>
                      <a:pPr marL="0" marR="0">
                        <a:spcBef>
                          <a:spcPts val="1200"/>
                        </a:spcBef>
                        <a:spcAft>
                          <a:spcPts val="1000"/>
                        </a:spcAft>
                      </a:pPr>
                      <a:r>
                        <a:rPr lang="en-US" sz="1400">
                          <a:effectLst/>
                        </a:rPr>
                        <a:t>Slope Stability</a:t>
                      </a:r>
                      <a:endParaRPr lang="en-US" sz="1400" b="1">
                        <a:effectLst/>
                        <a:latin typeface="Calibri"/>
                        <a:ea typeface="Times New Roman"/>
                        <a:cs typeface="Times New Roman"/>
                      </a:endParaRPr>
                    </a:p>
                  </a:txBody>
                  <a:tcPr marL="37456" marR="37456" marT="0" marB="0" anchor="ctr"/>
                </a:tc>
                <a:tc>
                  <a:txBody>
                    <a:bodyPr/>
                    <a:lstStyle/>
                    <a:p>
                      <a:pPr marL="342900" marR="0" lvl="0" indent="-342900">
                        <a:lnSpc>
                          <a:spcPct val="115000"/>
                        </a:lnSpc>
                        <a:spcBef>
                          <a:spcPts val="1200"/>
                        </a:spcBef>
                        <a:spcAft>
                          <a:spcPts val="1000"/>
                        </a:spcAft>
                        <a:buFont typeface="Symbol"/>
                        <a:buChar char=""/>
                      </a:pPr>
                      <a:r>
                        <a:rPr lang="en-US" sz="1400" dirty="0">
                          <a:effectLst/>
                        </a:rPr>
                        <a:t>Check and analyze the stability of slopes using various method of analysis and propose the best solution to the problem given.</a:t>
                      </a:r>
                      <a:endParaRPr lang="en-US" sz="1400" dirty="0">
                        <a:effectLst/>
                        <a:latin typeface="Calibri"/>
                        <a:ea typeface="Calibri"/>
                        <a:cs typeface="Times New Roman"/>
                      </a:endParaRPr>
                    </a:p>
                  </a:txBody>
                  <a:tcPr marL="37456" marR="37456" marT="0" marB="0" anchor="ctr"/>
                </a:tc>
                <a:tc>
                  <a:txBody>
                    <a:bodyPr/>
                    <a:lstStyle/>
                    <a:p>
                      <a:pPr marL="0" marR="0" algn="ctr">
                        <a:lnSpc>
                          <a:spcPct val="115000"/>
                        </a:lnSpc>
                        <a:spcBef>
                          <a:spcPts val="1200"/>
                        </a:spcBef>
                        <a:spcAft>
                          <a:spcPts val="1000"/>
                        </a:spcAft>
                      </a:pPr>
                      <a:r>
                        <a:rPr lang="en-US" sz="1400" dirty="0">
                          <a:effectLst/>
                        </a:rPr>
                        <a:t>Lecture</a:t>
                      </a:r>
                      <a:endParaRPr lang="en-US" sz="1400" dirty="0">
                        <a:effectLst/>
                        <a:latin typeface="Calibri"/>
                        <a:ea typeface="Calibri"/>
                        <a:cs typeface="Times New Roman"/>
                      </a:endParaRPr>
                    </a:p>
                  </a:txBody>
                  <a:tcPr marL="37456" marR="37456" marT="0" marB="0" anchor="ctr"/>
                </a:tc>
                <a:tc>
                  <a:txBody>
                    <a:bodyPr/>
                    <a:lstStyle/>
                    <a:p>
                      <a:pPr marL="217170" marR="0">
                        <a:lnSpc>
                          <a:spcPct val="115000"/>
                        </a:lnSpc>
                        <a:spcBef>
                          <a:spcPts val="1200"/>
                        </a:spcBef>
                        <a:spcAft>
                          <a:spcPts val="0"/>
                        </a:spcAft>
                      </a:pPr>
                      <a:r>
                        <a:rPr lang="en-US" sz="1400" dirty="0">
                          <a:effectLst/>
                        </a:rPr>
                        <a:t> </a:t>
                      </a:r>
                      <a:endParaRPr lang="en-US" sz="1400" dirty="0">
                        <a:effectLst/>
                        <a:latin typeface="Calibri"/>
                        <a:ea typeface="Calibri"/>
                        <a:cs typeface="Times New Roman"/>
                      </a:endParaRPr>
                    </a:p>
                  </a:txBody>
                  <a:tcPr marL="37456" marR="37456" marT="0" marB="0" anchor="ctr"/>
                </a:tc>
                <a:tc>
                  <a:txBody>
                    <a:bodyPr/>
                    <a:lstStyle/>
                    <a:p>
                      <a:pPr marL="0" marR="0" algn="ctr">
                        <a:lnSpc>
                          <a:spcPct val="115000"/>
                        </a:lnSpc>
                        <a:spcBef>
                          <a:spcPts val="1200"/>
                        </a:spcBef>
                        <a:spcAft>
                          <a:spcPts val="1000"/>
                        </a:spcAft>
                      </a:pPr>
                      <a:r>
                        <a:rPr lang="en-US" sz="1400">
                          <a:effectLst/>
                        </a:rPr>
                        <a:t>Application, analysis, synthesis</a:t>
                      </a:r>
                      <a:endParaRPr lang="en-US" sz="1400">
                        <a:effectLst/>
                        <a:latin typeface="Calibri"/>
                        <a:ea typeface="Calibri"/>
                        <a:cs typeface="Times New Roman"/>
                      </a:endParaRPr>
                    </a:p>
                  </a:txBody>
                  <a:tcPr marL="37456" marR="37456" marT="0" marB="0" anchor="ctr"/>
                </a:tc>
              </a:tr>
              <a:tr h="277449">
                <a:tc>
                  <a:txBody>
                    <a:bodyPr/>
                    <a:lstStyle/>
                    <a:p>
                      <a:pPr marL="0" marR="0" algn="ctr">
                        <a:lnSpc>
                          <a:spcPct val="115000"/>
                        </a:lnSpc>
                        <a:spcBef>
                          <a:spcPts val="1200"/>
                        </a:spcBef>
                        <a:spcAft>
                          <a:spcPts val="1000"/>
                        </a:spcAft>
                      </a:pPr>
                      <a:r>
                        <a:rPr lang="en-US" sz="1400">
                          <a:effectLst/>
                        </a:rPr>
                        <a:t>9</a:t>
                      </a:r>
                      <a:endParaRPr lang="en-US" sz="1400">
                        <a:effectLst/>
                        <a:latin typeface="Calibri"/>
                        <a:ea typeface="Calibri"/>
                        <a:cs typeface="Times New Roman"/>
                      </a:endParaRPr>
                    </a:p>
                  </a:txBody>
                  <a:tcPr marL="37456" marR="37456" marT="0" marB="0" anchor="ctr"/>
                </a:tc>
                <a:tc>
                  <a:txBody>
                    <a:bodyPr/>
                    <a:lstStyle/>
                    <a:p>
                      <a:pPr marL="0" marR="0">
                        <a:spcBef>
                          <a:spcPts val="1200"/>
                        </a:spcBef>
                        <a:spcAft>
                          <a:spcPts val="1000"/>
                        </a:spcAft>
                        <a:tabLst>
                          <a:tab pos="2743200" algn="ctr"/>
                          <a:tab pos="5486400" algn="r"/>
                          <a:tab pos="152400" algn="l"/>
                          <a:tab pos="4792980" algn="l"/>
                        </a:tabLst>
                      </a:pPr>
                      <a:r>
                        <a:rPr lang="en-US" sz="1400">
                          <a:effectLst/>
                        </a:rPr>
                        <a:t>Shear Strength</a:t>
                      </a:r>
                      <a:endParaRPr lang="en-US" sz="1400">
                        <a:effectLst/>
                        <a:latin typeface="Times New Roman"/>
                        <a:ea typeface="Times New Roman"/>
                        <a:cs typeface="Times New Roman"/>
                      </a:endParaRPr>
                    </a:p>
                  </a:txBody>
                  <a:tcPr marL="37456" marR="37456" marT="0" marB="0" anchor="ctr"/>
                </a:tc>
                <a:tc>
                  <a:txBody>
                    <a:bodyPr/>
                    <a:lstStyle/>
                    <a:p>
                      <a:pPr marL="342900" marR="0" lvl="0" indent="-342900">
                        <a:lnSpc>
                          <a:spcPct val="115000"/>
                        </a:lnSpc>
                        <a:spcBef>
                          <a:spcPts val="1200"/>
                        </a:spcBef>
                        <a:spcAft>
                          <a:spcPts val="1000"/>
                        </a:spcAft>
                        <a:buFont typeface="Symbol"/>
                        <a:buChar char=""/>
                      </a:pPr>
                      <a:r>
                        <a:rPr lang="en-US" sz="1400">
                          <a:effectLst/>
                        </a:rPr>
                        <a:t>Understand the concept of shear strength, Mohr Coulomb.</a:t>
                      </a:r>
                      <a:endParaRPr lang="en-US" sz="1400">
                        <a:effectLst/>
                        <a:latin typeface="Calibri"/>
                        <a:ea typeface="Calibri"/>
                        <a:cs typeface="Times New Roman"/>
                      </a:endParaRPr>
                    </a:p>
                  </a:txBody>
                  <a:tcPr marL="37456" marR="37456" marT="0" marB="0" anchor="ctr"/>
                </a:tc>
                <a:tc>
                  <a:txBody>
                    <a:bodyPr/>
                    <a:lstStyle/>
                    <a:p>
                      <a:pPr marL="0" marR="0" algn="ctr">
                        <a:lnSpc>
                          <a:spcPct val="115000"/>
                        </a:lnSpc>
                        <a:spcBef>
                          <a:spcPts val="1200"/>
                        </a:spcBef>
                        <a:spcAft>
                          <a:spcPts val="1000"/>
                        </a:spcAft>
                      </a:pPr>
                      <a:r>
                        <a:rPr lang="en-US" sz="1400">
                          <a:effectLst/>
                        </a:rPr>
                        <a:t>Lecture</a:t>
                      </a:r>
                      <a:endParaRPr lang="en-US" sz="1400">
                        <a:effectLst/>
                        <a:latin typeface="Calibri"/>
                        <a:ea typeface="Calibri"/>
                        <a:cs typeface="Times New Roman"/>
                      </a:endParaRPr>
                    </a:p>
                  </a:txBody>
                  <a:tcPr marL="37456" marR="37456" marT="0" marB="0" anchor="ctr"/>
                </a:tc>
                <a:tc>
                  <a:txBody>
                    <a:bodyPr/>
                    <a:lstStyle/>
                    <a:p>
                      <a:pPr marL="0" marR="0" algn="ctr">
                        <a:lnSpc>
                          <a:spcPct val="115000"/>
                        </a:lnSpc>
                        <a:spcBef>
                          <a:spcPts val="1200"/>
                        </a:spcBef>
                        <a:spcAft>
                          <a:spcPts val="1000"/>
                        </a:spcAft>
                      </a:pPr>
                      <a:r>
                        <a:rPr lang="en-US" sz="1400" dirty="0">
                          <a:effectLst/>
                        </a:rPr>
                        <a:t> </a:t>
                      </a:r>
                      <a:endParaRPr lang="en-US" sz="1400" dirty="0">
                        <a:effectLst/>
                        <a:latin typeface="Calibri"/>
                        <a:ea typeface="Calibri"/>
                        <a:cs typeface="Times New Roman"/>
                      </a:endParaRPr>
                    </a:p>
                  </a:txBody>
                  <a:tcPr marL="37456" marR="37456" marT="0" marB="0" anchor="ctr"/>
                </a:tc>
                <a:tc>
                  <a:txBody>
                    <a:bodyPr/>
                    <a:lstStyle/>
                    <a:p>
                      <a:pPr marL="0" marR="0" algn="ctr">
                        <a:lnSpc>
                          <a:spcPct val="115000"/>
                        </a:lnSpc>
                        <a:spcBef>
                          <a:spcPts val="1200"/>
                        </a:spcBef>
                        <a:spcAft>
                          <a:spcPts val="1000"/>
                        </a:spcAft>
                      </a:pPr>
                      <a:r>
                        <a:rPr lang="en-US" sz="1400" dirty="0">
                          <a:effectLst/>
                        </a:rPr>
                        <a:t>Knowledge, comprehension</a:t>
                      </a:r>
                      <a:endParaRPr lang="en-US" sz="1400" dirty="0">
                        <a:effectLst/>
                        <a:latin typeface="Calibri"/>
                        <a:ea typeface="Calibri"/>
                        <a:cs typeface="Times New Roman"/>
                      </a:endParaRPr>
                    </a:p>
                  </a:txBody>
                  <a:tcPr marL="37456" marR="37456" marT="0" marB="0" anchor="ctr"/>
                </a:tc>
              </a:tr>
            </a:tbl>
          </a:graphicData>
        </a:graphic>
      </p:graphicFrame>
      <p:grpSp>
        <p:nvGrpSpPr>
          <p:cNvPr id="4" name="Group 3"/>
          <p:cNvGrpSpPr/>
          <p:nvPr/>
        </p:nvGrpSpPr>
        <p:grpSpPr>
          <a:xfrm>
            <a:off x="-1" y="6669360"/>
            <a:ext cx="4211961" cy="188640"/>
            <a:chOff x="-1" y="6669360"/>
            <a:chExt cx="4211961" cy="18864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6669360"/>
              <a:ext cx="538969" cy="188640"/>
            </a:xfrm>
            <a:prstGeom prst="rect">
              <a:avLst/>
            </a:prstGeom>
          </p:spPr>
        </p:pic>
        <p:sp>
          <p:nvSpPr>
            <p:cNvPr id="7" name="TextBox 6"/>
            <p:cNvSpPr txBox="1"/>
            <p:nvPr/>
          </p:nvSpPr>
          <p:spPr>
            <a:xfrm>
              <a:off x="540498" y="6685645"/>
              <a:ext cx="3671462" cy="172355"/>
            </a:xfrm>
            <a:prstGeom prst="rect">
              <a:avLst/>
            </a:prstGeom>
            <a:noFill/>
          </p:spPr>
          <p:txBody>
            <a:bodyPr wrap="square" lIns="9144" tIns="9144" rIns="9144" bIns="9144" rtlCol="0">
              <a:spAutoFit/>
            </a:bodyPr>
            <a:lstStyle/>
            <a:p>
              <a:r>
                <a:rPr lang="en-US" sz="1000" dirty="0"/>
                <a:t>Course Information by </a:t>
              </a:r>
              <a:r>
                <a:rPr lang="en-US" sz="1000" dirty="0" smtClean="0"/>
                <a:t>Dr. </a:t>
              </a:r>
              <a:r>
                <a:rPr lang="en-US" sz="1000" dirty="0" err="1" smtClean="0"/>
                <a:t>Amizatulhani</a:t>
              </a:r>
              <a:r>
                <a:rPr lang="en-US" sz="1000" dirty="0" smtClean="0"/>
                <a:t> Abdullah</a:t>
              </a:r>
              <a:endParaRPr lang="en-US" sz="1000" dirty="0"/>
            </a:p>
          </p:txBody>
        </p:sp>
      </p:grpSp>
    </p:spTree>
    <p:extLst>
      <p:ext uri="{BB962C8B-B14F-4D97-AF65-F5344CB8AC3E}">
        <p14:creationId xmlns:p14="http://schemas.microsoft.com/office/powerpoint/2010/main" val="35780160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Subject </a:t>
            </a:r>
            <a:r>
              <a:rPr lang="en-US" dirty="0" smtClean="0"/>
              <a:t>weekly </a:t>
            </a:r>
            <a:r>
              <a:rPr lang="en-US" dirty="0"/>
              <a:t>s</a:t>
            </a:r>
            <a:r>
              <a:rPr lang="en-US" dirty="0" smtClean="0"/>
              <a:t>chedule</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810326841"/>
              </p:ext>
            </p:extLst>
          </p:nvPr>
        </p:nvGraphicFramePr>
        <p:xfrm>
          <a:off x="484822" y="1628800"/>
          <a:ext cx="8229601" cy="4469892"/>
        </p:xfrm>
        <a:graphic>
          <a:graphicData uri="http://schemas.openxmlformats.org/drawingml/2006/table">
            <a:tbl>
              <a:tblPr firstRow="1" firstCol="1" bandRow="1">
                <a:tableStyleId>{5C22544A-7EE6-4342-B048-85BDC9FD1C3A}</a:tableStyleId>
              </a:tblPr>
              <a:tblGrid>
                <a:gridCol w="567558"/>
                <a:gridCol w="1631731"/>
                <a:gridCol w="2695904"/>
                <a:gridCol w="780394"/>
                <a:gridCol w="1206062"/>
                <a:gridCol w="1347952"/>
              </a:tblGrid>
              <a:tr h="224387">
                <a:tc>
                  <a:txBody>
                    <a:bodyPr/>
                    <a:lstStyle/>
                    <a:p>
                      <a:pPr marL="0" marR="0" algn="ctr">
                        <a:lnSpc>
                          <a:spcPct val="115000"/>
                        </a:lnSpc>
                        <a:spcBef>
                          <a:spcPts val="0"/>
                        </a:spcBef>
                        <a:spcAft>
                          <a:spcPts val="0"/>
                        </a:spcAft>
                      </a:pPr>
                      <a:r>
                        <a:rPr lang="en-US" sz="1400" dirty="0">
                          <a:effectLst/>
                        </a:rPr>
                        <a:t>Week </a:t>
                      </a:r>
                      <a:endParaRPr lang="en-US" sz="1400" dirty="0">
                        <a:effectLst/>
                        <a:latin typeface="Calibri"/>
                        <a:ea typeface="Calibri"/>
                        <a:cs typeface="Times New Roman"/>
                      </a:endParaRPr>
                    </a:p>
                  </a:txBody>
                  <a:tcPr marL="37456" marR="37456" marT="0" marB="0" anchor="ctr"/>
                </a:tc>
                <a:tc>
                  <a:txBody>
                    <a:bodyPr/>
                    <a:lstStyle/>
                    <a:p>
                      <a:pPr marL="0" marR="0" algn="ctr">
                        <a:lnSpc>
                          <a:spcPct val="115000"/>
                        </a:lnSpc>
                        <a:spcBef>
                          <a:spcPts val="0"/>
                        </a:spcBef>
                        <a:spcAft>
                          <a:spcPts val="0"/>
                        </a:spcAft>
                      </a:pPr>
                      <a:r>
                        <a:rPr lang="en-US" sz="1400" dirty="0">
                          <a:effectLst/>
                        </a:rPr>
                        <a:t>Topics</a:t>
                      </a:r>
                      <a:endParaRPr lang="en-US" sz="1400" dirty="0">
                        <a:effectLst/>
                        <a:latin typeface="Calibri"/>
                        <a:ea typeface="Calibri"/>
                        <a:cs typeface="Times New Roman"/>
                      </a:endParaRPr>
                    </a:p>
                  </a:txBody>
                  <a:tcPr marL="37456" marR="37456" marT="0" marB="0" anchor="ctr"/>
                </a:tc>
                <a:tc>
                  <a:txBody>
                    <a:bodyPr/>
                    <a:lstStyle/>
                    <a:p>
                      <a:pPr marL="0" marR="0" algn="ctr">
                        <a:lnSpc>
                          <a:spcPct val="115000"/>
                        </a:lnSpc>
                        <a:spcBef>
                          <a:spcPts val="0"/>
                        </a:spcBef>
                        <a:spcAft>
                          <a:spcPts val="0"/>
                        </a:spcAft>
                      </a:pPr>
                      <a:r>
                        <a:rPr lang="en-US" sz="1400">
                          <a:effectLst/>
                        </a:rPr>
                        <a:t>Lesson Outcomes</a:t>
                      </a:r>
                      <a:endParaRPr lang="en-US" sz="1400">
                        <a:effectLst/>
                        <a:latin typeface="Calibri"/>
                        <a:ea typeface="Calibri"/>
                        <a:cs typeface="Times New Roman"/>
                      </a:endParaRPr>
                    </a:p>
                  </a:txBody>
                  <a:tcPr marL="37456" marR="37456" marT="0" marB="0" anchor="ctr"/>
                </a:tc>
                <a:tc>
                  <a:txBody>
                    <a:bodyPr/>
                    <a:lstStyle/>
                    <a:p>
                      <a:pPr marL="0" marR="0" algn="ctr">
                        <a:lnSpc>
                          <a:spcPct val="115000"/>
                        </a:lnSpc>
                        <a:spcBef>
                          <a:spcPts val="0"/>
                        </a:spcBef>
                        <a:spcAft>
                          <a:spcPts val="0"/>
                        </a:spcAft>
                      </a:pPr>
                      <a:r>
                        <a:rPr lang="en-US" sz="1400">
                          <a:effectLst/>
                        </a:rPr>
                        <a:t>Delivery</a:t>
                      </a:r>
                      <a:endParaRPr lang="en-US" sz="1400">
                        <a:effectLst/>
                        <a:latin typeface="Calibri"/>
                        <a:ea typeface="Calibri"/>
                        <a:cs typeface="Times New Roman"/>
                      </a:endParaRPr>
                    </a:p>
                  </a:txBody>
                  <a:tcPr marL="37456" marR="37456" marT="0" marB="0" anchor="ctr"/>
                </a:tc>
                <a:tc>
                  <a:txBody>
                    <a:bodyPr/>
                    <a:lstStyle/>
                    <a:p>
                      <a:pPr marL="0" marR="0" algn="ctr">
                        <a:lnSpc>
                          <a:spcPct val="115000"/>
                        </a:lnSpc>
                        <a:spcBef>
                          <a:spcPts val="0"/>
                        </a:spcBef>
                        <a:spcAft>
                          <a:spcPts val="0"/>
                        </a:spcAft>
                      </a:pPr>
                      <a:r>
                        <a:rPr lang="en-US" sz="1400">
                          <a:effectLst/>
                        </a:rPr>
                        <a:t>Assessment method</a:t>
                      </a:r>
                      <a:endParaRPr lang="en-US" sz="1400">
                        <a:effectLst/>
                        <a:latin typeface="Calibri"/>
                        <a:ea typeface="Calibri"/>
                        <a:cs typeface="Times New Roman"/>
                      </a:endParaRPr>
                    </a:p>
                  </a:txBody>
                  <a:tcPr marL="37456" marR="37456" marT="0" marB="0" anchor="ctr"/>
                </a:tc>
                <a:tc>
                  <a:txBody>
                    <a:bodyPr/>
                    <a:lstStyle/>
                    <a:p>
                      <a:pPr marL="0" marR="0" algn="ctr">
                        <a:lnSpc>
                          <a:spcPct val="115000"/>
                        </a:lnSpc>
                        <a:spcBef>
                          <a:spcPts val="0"/>
                        </a:spcBef>
                        <a:spcAft>
                          <a:spcPts val="0"/>
                        </a:spcAft>
                      </a:pPr>
                      <a:r>
                        <a:rPr lang="en-US" sz="1400">
                          <a:effectLst/>
                        </a:rPr>
                        <a:t>Level/</a:t>
                      </a:r>
                    </a:p>
                    <a:p>
                      <a:pPr marL="0" marR="0" algn="ctr">
                        <a:lnSpc>
                          <a:spcPct val="115000"/>
                        </a:lnSpc>
                        <a:spcBef>
                          <a:spcPts val="0"/>
                        </a:spcBef>
                        <a:spcAft>
                          <a:spcPts val="0"/>
                        </a:spcAft>
                      </a:pPr>
                      <a:r>
                        <a:rPr lang="en-US" sz="1400">
                          <a:effectLst/>
                        </a:rPr>
                        <a:t>Depth</a:t>
                      </a:r>
                      <a:endParaRPr lang="en-US" sz="1400">
                        <a:effectLst/>
                        <a:latin typeface="Calibri"/>
                        <a:ea typeface="Calibri"/>
                        <a:cs typeface="Times New Roman"/>
                      </a:endParaRPr>
                    </a:p>
                  </a:txBody>
                  <a:tcPr marL="37456" marR="37456" marT="0" marB="0" anchor="ctr"/>
                </a:tc>
              </a:tr>
              <a:tr h="344592">
                <a:tc>
                  <a:txBody>
                    <a:bodyPr/>
                    <a:lstStyle/>
                    <a:p>
                      <a:pPr marL="0" marR="0" algn="ctr">
                        <a:lnSpc>
                          <a:spcPct val="115000"/>
                        </a:lnSpc>
                        <a:spcBef>
                          <a:spcPts val="1200"/>
                        </a:spcBef>
                        <a:spcAft>
                          <a:spcPts val="1000"/>
                        </a:spcAft>
                      </a:pPr>
                      <a:r>
                        <a:rPr lang="en-US" sz="1400" dirty="0">
                          <a:effectLst/>
                        </a:rPr>
                        <a:t>10</a:t>
                      </a:r>
                      <a:endParaRPr lang="en-US" sz="1400" dirty="0">
                        <a:effectLst/>
                        <a:latin typeface="Calibri"/>
                        <a:ea typeface="Calibri"/>
                        <a:cs typeface="Times New Roman"/>
                      </a:endParaRPr>
                    </a:p>
                  </a:txBody>
                  <a:tcPr marL="37456" marR="37456" marT="0" marB="0" anchor="ctr"/>
                </a:tc>
                <a:tc>
                  <a:txBody>
                    <a:bodyPr/>
                    <a:lstStyle/>
                    <a:p>
                      <a:pPr marL="0" marR="0">
                        <a:spcBef>
                          <a:spcPts val="1200"/>
                        </a:spcBef>
                        <a:spcAft>
                          <a:spcPts val="1000"/>
                        </a:spcAft>
                        <a:tabLst>
                          <a:tab pos="2743200" algn="ctr"/>
                          <a:tab pos="5486400" algn="r"/>
                          <a:tab pos="152400" algn="l"/>
                          <a:tab pos="4792980" algn="l"/>
                        </a:tabLst>
                      </a:pPr>
                      <a:r>
                        <a:rPr lang="en-US" sz="1400" dirty="0">
                          <a:effectLst/>
                        </a:rPr>
                        <a:t>Shear Strength</a:t>
                      </a:r>
                      <a:endParaRPr lang="en-US" sz="1400" dirty="0">
                        <a:effectLst/>
                        <a:latin typeface="Times New Roman"/>
                        <a:ea typeface="Times New Roman"/>
                        <a:cs typeface="Times New Roman"/>
                      </a:endParaRPr>
                    </a:p>
                  </a:txBody>
                  <a:tcPr marL="37456" marR="37456" marT="0" marB="0" anchor="ctr"/>
                </a:tc>
                <a:tc>
                  <a:txBody>
                    <a:bodyPr/>
                    <a:lstStyle/>
                    <a:p>
                      <a:pPr marL="342900" marR="0" lvl="0" indent="-342900">
                        <a:lnSpc>
                          <a:spcPct val="115000"/>
                        </a:lnSpc>
                        <a:spcBef>
                          <a:spcPts val="1200"/>
                        </a:spcBef>
                        <a:spcAft>
                          <a:spcPts val="1000"/>
                        </a:spcAft>
                        <a:buFont typeface="Symbol"/>
                        <a:buChar char=""/>
                      </a:pPr>
                      <a:r>
                        <a:rPr lang="en-US" sz="1400">
                          <a:effectLst/>
                        </a:rPr>
                        <a:t>Apply various method of laboratory test to evaluate shear strength, and analysis of shear strength of soil.</a:t>
                      </a:r>
                      <a:endParaRPr lang="en-US" sz="1400">
                        <a:effectLst/>
                        <a:latin typeface="Calibri"/>
                        <a:ea typeface="Calibri"/>
                        <a:cs typeface="Times New Roman"/>
                      </a:endParaRPr>
                    </a:p>
                  </a:txBody>
                  <a:tcPr marL="37456" marR="37456" marT="0" marB="0" anchor="ctr"/>
                </a:tc>
                <a:tc>
                  <a:txBody>
                    <a:bodyPr/>
                    <a:lstStyle/>
                    <a:p>
                      <a:pPr marL="0" marR="0" algn="ctr">
                        <a:lnSpc>
                          <a:spcPct val="115000"/>
                        </a:lnSpc>
                        <a:spcBef>
                          <a:spcPts val="1200"/>
                        </a:spcBef>
                        <a:spcAft>
                          <a:spcPts val="1000"/>
                        </a:spcAft>
                      </a:pPr>
                      <a:r>
                        <a:rPr lang="en-US" sz="1400">
                          <a:effectLst/>
                        </a:rPr>
                        <a:t>Lecture</a:t>
                      </a:r>
                      <a:endParaRPr lang="en-US" sz="1400">
                        <a:effectLst/>
                        <a:latin typeface="Calibri"/>
                        <a:ea typeface="Calibri"/>
                        <a:cs typeface="Times New Roman"/>
                      </a:endParaRPr>
                    </a:p>
                  </a:txBody>
                  <a:tcPr marL="37456" marR="37456" marT="0" marB="0" anchor="ctr"/>
                </a:tc>
                <a:tc>
                  <a:txBody>
                    <a:bodyPr/>
                    <a:lstStyle/>
                    <a:p>
                      <a:pPr marL="0" marR="0">
                        <a:lnSpc>
                          <a:spcPct val="115000"/>
                        </a:lnSpc>
                        <a:spcBef>
                          <a:spcPts val="1200"/>
                        </a:spcBef>
                        <a:spcAft>
                          <a:spcPts val="0"/>
                        </a:spcAft>
                      </a:pPr>
                      <a:r>
                        <a:rPr lang="en-US" sz="1400" dirty="0">
                          <a:effectLst/>
                        </a:rPr>
                        <a:t> </a:t>
                      </a:r>
                      <a:endParaRPr lang="en-US" sz="1400" dirty="0">
                        <a:effectLst/>
                        <a:latin typeface="Calibri"/>
                        <a:ea typeface="Calibri"/>
                        <a:cs typeface="Times New Roman"/>
                      </a:endParaRPr>
                    </a:p>
                  </a:txBody>
                  <a:tcPr marL="37456" marR="37456" marT="0" marB="0" anchor="b"/>
                </a:tc>
                <a:tc>
                  <a:txBody>
                    <a:bodyPr/>
                    <a:lstStyle/>
                    <a:p>
                      <a:pPr marL="0" marR="0" algn="ctr">
                        <a:lnSpc>
                          <a:spcPct val="115000"/>
                        </a:lnSpc>
                        <a:spcBef>
                          <a:spcPts val="1200"/>
                        </a:spcBef>
                        <a:spcAft>
                          <a:spcPts val="1000"/>
                        </a:spcAft>
                      </a:pPr>
                      <a:r>
                        <a:rPr lang="en-US" sz="1400" dirty="0">
                          <a:effectLst/>
                        </a:rPr>
                        <a:t>Application, analysis</a:t>
                      </a:r>
                      <a:endParaRPr lang="en-US" sz="1400" dirty="0">
                        <a:effectLst/>
                        <a:latin typeface="Calibri"/>
                        <a:ea typeface="Calibri"/>
                        <a:cs typeface="Times New Roman"/>
                      </a:endParaRPr>
                    </a:p>
                  </a:txBody>
                  <a:tcPr marL="37456" marR="37456" marT="0" marB="0" anchor="ctr"/>
                </a:tc>
              </a:tr>
              <a:tr h="277449">
                <a:tc>
                  <a:txBody>
                    <a:bodyPr/>
                    <a:lstStyle/>
                    <a:p>
                      <a:pPr marL="0" marR="0" algn="ctr">
                        <a:lnSpc>
                          <a:spcPct val="115000"/>
                        </a:lnSpc>
                        <a:spcBef>
                          <a:spcPts val="1200"/>
                        </a:spcBef>
                        <a:spcAft>
                          <a:spcPts val="1000"/>
                        </a:spcAft>
                      </a:pPr>
                      <a:r>
                        <a:rPr lang="en-US" sz="1400">
                          <a:effectLst/>
                        </a:rPr>
                        <a:t>11</a:t>
                      </a:r>
                      <a:endParaRPr lang="en-US" sz="1400">
                        <a:effectLst/>
                        <a:latin typeface="Calibri"/>
                        <a:ea typeface="Calibri"/>
                        <a:cs typeface="Times New Roman"/>
                      </a:endParaRPr>
                    </a:p>
                  </a:txBody>
                  <a:tcPr marL="37456" marR="37456" marT="0" marB="0" anchor="ctr"/>
                </a:tc>
                <a:tc>
                  <a:txBody>
                    <a:bodyPr/>
                    <a:lstStyle/>
                    <a:p>
                      <a:pPr marL="0" marR="0">
                        <a:spcBef>
                          <a:spcPts val="1200"/>
                        </a:spcBef>
                        <a:spcAft>
                          <a:spcPts val="1200"/>
                        </a:spcAft>
                      </a:pPr>
                      <a:r>
                        <a:rPr lang="en-US" sz="1400">
                          <a:effectLst/>
                        </a:rPr>
                        <a:t>Soil compression, consolidation and settlement</a:t>
                      </a:r>
                      <a:endParaRPr lang="en-US" sz="1400">
                        <a:solidFill>
                          <a:srgbClr val="000000"/>
                        </a:solidFill>
                        <a:effectLst/>
                        <a:latin typeface="Times New Roman"/>
                        <a:ea typeface="Calibri"/>
                        <a:cs typeface="Times New Roman"/>
                      </a:endParaRPr>
                    </a:p>
                  </a:txBody>
                  <a:tcPr marL="37456" marR="37456" marT="0" marB="0" anchor="ctr"/>
                </a:tc>
                <a:tc>
                  <a:txBody>
                    <a:bodyPr/>
                    <a:lstStyle/>
                    <a:p>
                      <a:pPr marL="342900" marR="0" lvl="0" indent="-342900">
                        <a:lnSpc>
                          <a:spcPct val="115000"/>
                        </a:lnSpc>
                        <a:spcBef>
                          <a:spcPts val="0"/>
                        </a:spcBef>
                        <a:spcAft>
                          <a:spcPts val="0"/>
                        </a:spcAft>
                        <a:buFont typeface="Symbol"/>
                        <a:buChar char=""/>
                      </a:pPr>
                      <a:r>
                        <a:rPr lang="en-US" sz="1400" dirty="0">
                          <a:effectLst/>
                        </a:rPr>
                        <a:t>Understand the theory of consolidation.</a:t>
                      </a:r>
                      <a:endParaRPr lang="en-US" sz="1400" dirty="0">
                        <a:effectLst/>
                        <a:latin typeface="Calibri"/>
                        <a:ea typeface="Calibri"/>
                        <a:cs typeface="Times New Roman"/>
                      </a:endParaRPr>
                    </a:p>
                  </a:txBody>
                  <a:tcPr marL="37456" marR="37456" marT="0" marB="0" anchor="ctr"/>
                </a:tc>
                <a:tc>
                  <a:txBody>
                    <a:bodyPr/>
                    <a:lstStyle/>
                    <a:p>
                      <a:pPr marL="0" marR="0" algn="ctr">
                        <a:lnSpc>
                          <a:spcPct val="115000"/>
                        </a:lnSpc>
                        <a:spcBef>
                          <a:spcPts val="1200"/>
                        </a:spcBef>
                        <a:spcAft>
                          <a:spcPts val="1000"/>
                        </a:spcAft>
                      </a:pPr>
                      <a:r>
                        <a:rPr lang="en-US" sz="1400">
                          <a:effectLst/>
                        </a:rPr>
                        <a:t>Lecture</a:t>
                      </a:r>
                      <a:endParaRPr lang="en-US" sz="1400">
                        <a:effectLst/>
                        <a:latin typeface="Calibri"/>
                        <a:ea typeface="Calibri"/>
                        <a:cs typeface="Times New Roman"/>
                      </a:endParaRPr>
                    </a:p>
                  </a:txBody>
                  <a:tcPr marL="37456" marR="37456" marT="0" marB="0" anchor="ctr"/>
                </a:tc>
                <a:tc>
                  <a:txBody>
                    <a:bodyPr/>
                    <a:lstStyle/>
                    <a:p>
                      <a:endParaRPr lang="en-US" sz="1400">
                        <a:effectLst/>
                        <a:latin typeface="Calibri"/>
                        <a:cs typeface="Times New Roman"/>
                      </a:endParaRPr>
                    </a:p>
                  </a:txBody>
                  <a:tcPr marL="37456" marR="37456" marT="0" marB="0" anchor="ctr"/>
                </a:tc>
                <a:tc>
                  <a:txBody>
                    <a:bodyPr/>
                    <a:lstStyle/>
                    <a:p>
                      <a:pPr marL="0" marR="0" algn="ctr">
                        <a:lnSpc>
                          <a:spcPct val="115000"/>
                        </a:lnSpc>
                        <a:spcBef>
                          <a:spcPts val="1200"/>
                        </a:spcBef>
                        <a:spcAft>
                          <a:spcPts val="1000"/>
                        </a:spcAft>
                      </a:pPr>
                      <a:r>
                        <a:rPr lang="en-US" sz="1400" dirty="0">
                          <a:effectLst/>
                        </a:rPr>
                        <a:t>Knowledge, comprehension</a:t>
                      </a:r>
                      <a:endParaRPr lang="en-US" sz="1400" dirty="0">
                        <a:effectLst/>
                        <a:latin typeface="Calibri"/>
                        <a:ea typeface="Calibri"/>
                        <a:cs typeface="Times New Roman"/>
                      </a:endParaRPr>
                    </a:p>
                  </a:txBody>
                  <a:tcPr marL="37456" marR="37456" marT="0" marB="0" anchor="ctr"/>
                </a:tc>
              </a:tr>
              <a:tr h="277449">
                <a:tc>
                  <a:txBody>
                    <a:bodyPr/>
                    <a:lstStyle/>
                    <a:p>
                      <a:pPr marL="0" marR="0" algn="ctr">
                        <a:lnSpc>
                          <a:spcPct val="115000"/>
                        </a:lnSpc>
                        <a:spcBef>
                          <a:spcPts val="1200"/>
                        </a:spcBef>
                        <a:spcAft>
                          <a:spcPts val="1000"/>
                        </a:spcAft>
                      </a:pPr>
                      <a:r>
                        <a:rPr lang="en-US" sz="1400">
                          <a:effectLst/>
                        </a:rPr>
                        <a:t>12</a:t>
                      </a:r>
                      <a:endParaRPr lang="en-US" sz="1400">
                        <a:effectLst/>
                        <a:latin typeface="Calibri"/>
                        <a:ea typeface="Calibri"/>
                        <a:cs typeface="Times New Roman"/>
                      </a:endParaRPr>
                    </a:p>
                  </a:txBody>
                  <a:tcPr marL="37456" marR="37456" marT="0" marB="0" anchor="ctr"/>
                </a:tc>
                <a:tc>
                  <a:txBody>
                    <a:bodyPr/>
                    <a:lstStyle/>
                    <a:p>
                      <a:pPr marL="0" marR="0">
                        <a:lnSpc>
                          <a:spcPct val="115000"/>
                        </a:lnSpc>
                        <a:spcBef>
                          <a:spcPts val="1200"/>
                        </a:spcBef>
                        <a:spcAft>
                          <a:spcPts val="1000"/>
                        </a:spcAft>
                        <a:tabLst>
                          <a:tab pos="0" algn="l"/>
                          <a:tab pos="5173980" algn="l"/>
                        </a:tabLst>
                      </a:pPr>
                      <a:r>
                        <a:rPr lang="en-US" sz="1400">
                          <a:effectLst/>
                        </a:rPr>
                        <a:t>Soil compression, consolidation and settlement</a:t>
                      </a:r>
                      <a:endParaRPr lang="en-US" sz="1400">
                        <a:effectLst/>
                        <a:latin typeface="Calibri"/>
                        <a:ea typeface="Calibri"/>
                        <a:cs typeface="Times New Roman"/>
                      </a:endParaRPr>
                    </a:p>
                  </a:txBody>
                  <a:tcPr marL="37456" marR="37456" marT="0" marB="0" anchor="ctr"/>
                </a:tc>
                <a:tc>
                  <a:txBody>
                    <a:bodyPr/>
                    <a:lstStyle/>
                    <a:p>
                      <a:pPr marL="342900" marR="0" lvl="0" indent="-342900">
                        <a:lnSpc>
                          <a:spcPct val="115000"/>
                        </a:lnSpc>
                        <a:spcBef>
                          <a:spcPts val="1200"/>
                        </a:spcBef>
                        <a:spcAft>
                          <a:spcPts val="1000"/>
                        </a:spcAft>
                        <a:buFont typeface="Symbol"/>
                        <a:buChar char=""/>
                      </a:pPr>
                      <a:r>
                        <a:rPr lang="en-US" sz="1400" dirty="0">
                          <a:effectLst/>
                        </a:rPr>
                        <a:t>Apply the fundamental of consolidation to solve problems.</a:t>
                      </a:r>
                      <a:endParaRPr lang="en-US" sz="1400" dirty="0">
                        <a:effectLst/>
                        <a:latin typeface="Calibri"/>
                        <a:ea typeface="Calibri"/>
                        <a:cs typeface="Times New Roman"/>
                      </a:endParaRPr>
                    </a:p>
                  </a:txBody>
                  <a:tcPr marL="37456" marR="37456" marT="0" marB="0"/>
                </a:tc>
                <a:tc>
                  <a:txBody>
                    <a:bodyPr/>
                    <a:lstStyle/>
                    <a:p>
                      <a:pPr marL="0" marR="0" algn="ctr">
                        <a:lnSpc>
                          <a:spcPct val="115000"/>
                        </a:lnSpc>
                        <a:spcBef>
                          <a:spcPts val="1200"/>
                        </a:spcBef>
                        <a:spcAft>
                          <a:spcPts val="1000"/>
                        </a:spcAft>
                      </a:pPr>
                      <a:r>
                        <a:rPr lang="en-US" sz="1400" dirty="0">
                          <a:effectLst/>
                        </a:rPr>
                        <a:t>Lecture</a:t>
                      </a:r>
                      <a:endParaRPr lang="en-US" sz="1400" dirty="0">
                        <a:effectLst/>
                        <a:latin typeface="Calibri"/>
                        <a:ea typeface="Calibri"/>
                        <a:cs typeface="Times New Roman"/>
                      </a:endParaRPr>
                    </a:p>
                  </a:txBody>
                  <a:tcPr marL="37456" marR="37456" marT="0" marB="0" anchor="ctr"/>
                </a:tc>
                <a:tc>
                  <a:txBody>
                    <a:bodyPr/>
                    <a:lstStyle/>
                    <a:p>
                      <a:endParaRPr lang="en-US" sz="1400" dirty="0">
                        <a:effectLst/>
                        <a:latin typeface="Calibri"/>
                        <a:cs typeface="Times New Roman"/>
                      </a:endParaRPr>
                    </a:p>
                  </a:txBody>
                  <a:tcPr marL="37456" marR="37456" marT="0" marB="0" anchor="ctr"/>
                </a:tc>
                <a:tc>
                  <a:txBody>
                    <a:bodyPr/>
                    <a:lstStyle/>
                    <a:p>
                      <a:pPr marL="0" marR="0" algn="ctr">
                        <a:lnSpc>
                          <a:spcPct val="115000"/>
                        </a:lnSpc>
                        <a:spcBef>
                          <a:spcPts val="1200"/>
                        </a:spcBef>
                        <a:spcAft>
                          <a:spcPts val="1000"/>
                        </a:spcAft>
                      </a:pPr>
                      <a:r>
                        <a:rPr lang="en-US" sz="1400" dirty="0">
                          <a:effectLst/>
                        </a:rPr>
                        <a:t>Application, analysis</a:t>
                      </a:r>
                      <a:endParaRPr lang="en-US" sz="1400" dirty="0">
                        <a:effectLst/>
                        <a:latin typeface="Calibri"/>
                        <a:ea typeface="Calibri"/>
                        <a:cs typeface="Times New Roman"/>
                      </a:endParaRPr>
                    </a:p>
                  </a:txBody>
                  <a:tcPr marL="37456" marR="37456" marT="0" marB="0" anchor="ctr"/>
                </a:tc>
              </a:tr>
              <a:tr h="224734">
                <a:tc>
                  <a:txBody>
                    <a:bodyPr/>
                    <a:lstStyle/>
                    <a:p>
                      <a:pPr marL="0" marR="0" algn="ctr">
                        <a:lnSpc>
                          <a:spcPct val="115000"/>
                        </a:lnSpc>
                        <a:spcBef>
                          <a:spcPts val="1200"/>
                        </a:spcBef>
                        <a:spcAft>
                          <a:spcPts val="1000"/>
                        </a:spcAft>
                      </a:pPr>
                      <a:r>
                        <a:rPr lang="en-US" sz="1400">
                          <a:effectLst/>
                        </a:rPr>
                        <a:t>13</a:t>
                      </a:r>
                      <a:endParaRPr lang="en-US" sz="1400">
                        <a:effectLst/>
                        <a:latin typeface="Calibri"/>
                        <a:ea typeface="Calibri"/>
                        <a:cs typeface="Times New Roman"/>
                      </a:endParaRPr>
                    </a:p>
                  </a:txBody>
                  <a:tcPr marL="37456" marR="37456" marT="0" marB="0" anchor="ctr"/>
                </a:tc>
                <a:tc>
                  <a:txBody>
                    <a:bodyPr/>
                    <a:lstStyle/>
                    <a:p>
                      <a:pPr marL="0" marR="0">
                        <a:spcBef>
                          <a:spcPts val="1200"/>
                        </a:spcBef>
                        <a:spcAft>
                          <a:spcPts val="1000"/>
                        </a:spcAft>
                      </a:pPr>
                      <a:r>
                        <a:rPr lang="en-US" sz="1400">
                          <a:effectLst/>
                        </a:rPr>
                        <a:t>Soil compression, consolidation and settlement</a:t>
                      </a:r>
                      <a:endParaRPr lang="en-US" sz="1400">
                        <a:solidFill>
                          <a:srgbClr val="000000"/>
                        </a:solidFill>
                        <a:effectLst/>
                        <a:latin typeface="Times New Roman"/>
                        <a:ea typeface="Calibri"/>
                        <a:cs typeface="Times New Roman"/>
                      </a:endParaRPr>
                    </a:p>
                  </a:txBody>
                  <a:tcPr marL="37456" marR="37456" marT="0" marB="0" anchor="ctr"/>
                </a:tc>
                <a:tc>
                  <a:txBody>
                    <a:bodyPr/>
                    <a:lstStyle/>
                    <a:p>
                      <a:pPr marL="342900" marR="0" lvl="0" indent="-342900">
                        <a:lnSpc>
                          <a:spcPct val="115000"/>
                        </a:lnSpc>
                        <a:spcBef>
                          <a:spcPts val="1200"/>
                        </a:spcBef>
                        <a:spcAft>
                          <a:spcPts val="1000"/>
                        </a:spcAft>
                        <a:buFont typeface="Symbol"/>
                        <a:buChar char=""/>
                      </a:pPr>
                      <a:r>
                        <a:rPr lang="en-US" sz="1400">
                          <a:effectLst/>
                        </a:rPr>
                        <a:t>Analyze the case given and generate the effective solution.</a:t>
                      </a:r>
                      <a:endParaRPr lang="en-US" sz="1400">
                        <a:effectLst/>
                        <a:latin typeface="Calibri"/>
                        <a:ea typeface="Calibri"/>
                        <a:cs typeface="Times New Roman"/>
                      </a:endParaRPr>
                    </a:p>
                  </a:txBody>
                  <a:tcPr marL="37456" marR="37456" marT="0" marB="0" anchor="ctr"/>
                </a:tc>
                <a:tc>
                  <a:txBody>
                    <a:bodyPr/>
                    <a:lstStyle/>
                    <a:p>
                      <a:pPr marL="0" marR="0" algn="ctr">
                        <a:lnSpc>
                          <a:spcPct val="115000"/>
                        </a:lnSpc>
                        <a:spcBef>
                          <a:spcPts val="1200"/>
                        </a:spcBef>
                        <a:spcAft>
                          <a:spcPts val="1000"/>
                        </a:spcAft>
                      </a:pPr>
                      <a:r>
                        <a:rPr lang="en-US" sz="1400">
                          <a:effectLst/>
                        </a:rPr>
                        <a:t>Lecture</a:t>
                      </a:r>
                      <a:endParaRPr lang="en-US" sz="1400">
                        <a:effectLst/>
                        <a:latin typeface="Calibri"/>
                        <a:ea typeface="Calibri"/>
                        <a:cs typeface="Times New Roman"/>
                      </a:endParaRPr>
                    </a:p>
                  </a:txBody>
                  <a:tcPr marL="37456" marR="37456" marT="0" marB="0" anchor="ctr"/>
                </a:tc>
                <a:tc>
                  <a:txBody>
                    <a:bodyPr/>
                    <a:lstStyle/>
                    <a:p>
                      <a:pPr marL="0" marR="0" algn="ctr">
                        <a:lnSpc>
                          <a:spcPct val="115000"/>
                        </a:lnSpc>
                        <a:spcBef>
                          <a:spcPts val="1200"/>
                        </a:spcBef>
                        <a:spcAft>
                          <a:spcPts val="1000"/>
                        </a:spcAft>
                      </a:pPr>
                      <a:r>
                        <a:rPr lang="en-US" sz="1400" dirty="0" smtClean="0">
                          <a:effectLst/>
                          <a:latin typeface="+mn-lt"/>
                          <a:ea typeface="+mn-ea"/>
                          <a:cs typeface="+mn-cs"/>
                        </a:rPr>
                        <a:t>Quiz</a:t>
                      </a:r>
                      <a:r>
                        <a:rPr lang="en-US" sz="1400" baseline="0" dirty="0" smtClean="0">
                          <a:effectLst/>
                          <a:latin typeface="+mn-lt"/>
                          <a:ea typeface="+mn-ea"/>
                          <a:cs typeface="+mn-cs"/>
                        </a:rPr>
                        <a:t> / assignment</a:t>
                      </a:r>
                      <a:endParaRPr lang="en-US" sz="1400" dirty="0">
                        <a:effectLst/>
                        <a:latin typeface="Calibri"/>
                        <a:ea typeface="Calibri"/>
                        <a:cs typeface="Times New Roman"/>
                      </a:endParaRPr>
                    </a:p>
                  </a:txBody>
                  <a:tcPr marL="37456" marR="37456" marT="0" marB="0" anchor="ctr"/>
                </a:tc>
                <a:tc>
                  <a:txBody>
                    <a:bodyPr/>
                    <a:lstStyle/>
                    <a:p>
                      <a:pPr marL="0" marR="0" algn="ctr">
                        <a:lnSpc>
                          <a:spcPct val="115000"/>
                        </a:lnSpc>
                        <a:spcBef>
                          <a:spcPts val="1200"/>
                        </a:spcBef>
                        <a:spcAft>
                          <a:spcPts val="1000"/>
                        </a:spcAft>
                      </a:pPr>
                      <a:r>
                        <a:rPr lang="en-US" sz="1400" dirty="0">
                          <a:effectLst/>
                        </a:rPr>
                        <a:t>Analysis, synthesis</a:t>
                      </a:r>
                      <a:endParaRPr lang="en-US" sz="1400" dirty="0">
                        <a:effectLst/>
                        <a:latin typeface="Calibri"/>
                        <a:ea typeface="Calibri"/>
                        <a:cs typeface="Times New Roman"/>
                      </a:endParaRPr>
                    </a:p>
                  </a:txBody>
                  <a:tcPr marL="37456" marR="37456" marT="0" marB="0" anchor="ctr"/>
                </a:tc>
              </a:tr>
              <a:tr h="344592">
                <a:tc>
                  <a:txBody>
                    <a:bodyPr/>
                    <a:lstStyle/>
                    <a:p>
                      <a:pPr marL="0" marR="0" algn="ctr">
                        <a:lnSpc>
                          <a:spcPct val="115000"/>
                        </a:lnSpc>
                        <a:spcBef>
                          <a:spcPts val="1200"/>
                        </a:spcBef>
                        <a:spcAft>
                          <a:spcPts val="1000"/>
                        </a:spcAft>
                      </a:pPr>
                      <a:r>
                        <a:rPr lang="en-US" sz="1400">
                          <a:effectLst/>
                        </a:rPr>
                        <a:t>14</a:t>
                      </a:r>
                      <a:endParaRPr lang="en-US" sz="1400">
                        <a:effectLst/>
                        <a:latin typeface="Calibri"/>
                        <a:ea typeface="Calibri"/>
                        <a:cs typeface="Times New Roman"/>
                      </a:endParaRPr>
                    </a:p>
                  </a:txBody>
                  <a:tcPr marL="37456" marR="37456" marT="0" marB="0" anchor="ctr"/>
                </a:tc>
                <a:tc>
                  <a:txBody>
                    <a:bodyPr/>
                    <a:lstStyle/>
                    <a:p>
                      <a:pPr marL="0" marR="0">
                        <a:lnSpc>
                          <a:spcPct val="115000"/>
                        </a:lnSpc>
                        <a:spcBef>
                          <a:spcPts val="1200"/>
                        </a:spcBef>
                        <a:spcAft>
                          <a:spcPts val="1000"/>
                        </a:spcAft>
                      </a:pPr>
                      <a:r>
                        <a:rPr lang="en-US" sz="1400">
                          <a:effectLst/>
                        </a:rPr>
                        <a:t>Environmental Geotechnics</a:t>
                      </a:r>
                      <a:endParaRPr lang="en-US" sz="1400">
                        <a:effectLst/>
                        <a:latin typeface="Calibri"/>
                        <a:ea typeface="Calibri"/>
                        <a:cs typeface="Times New Roman"/>
                      </a:endParaRPr>
                    </a:p>
                  </a:txBody>
                  <a:tcPr marL="37456" marR="37456" marT="0" marB="0" anchor="ctr"/>
                </a:tc>
                <a:tc>
                  <a:txBody>
                    <a:bodyPr/>
                    <a:lstStyle/>
                    <a:p>
                      <a:pPr marL="342900" marR="0" lvl="0" indent="-342900">
                        <a:lnSpc>
                          <a:spcPct val="115000"/>
                        </a:lnSpc>
                        <a:spcBef>
                          <a:spcPts val="1200"/>
                        </a:spcBef>
                        <a:spcAft>
                          <a:spcPts val="1000"/>
                        </a:spcAft>
                        <a:buFont typeface="Symbol"/>
                        <a:buChar char=""/>
                      </a:pPr>
                      <a:r>
                        <a:rPr lang="en-US" sz="1400" dirty="0" smtClean="0">
                          <a:effectLst/>
                        </a:rPr>
                        <a:t>Aware </a:t>
                      </a:r>
                      <a:r>
                        <a:rPr lang="en-US" sz="1400" dirty="0">
                          <a:effectLst/>
                        </a:rPr>
                        <a:t>on the application of emerging technologies and sustainability to manage the landfill.</a:t>
                      </a:r>
                      <a:endParaRPr lang="en-US" sz="1400" dirty="0">
                        <a:effectLst/>
                        <a:latin typeface="Calibri"/>
                        <a:ea typeface="Calibri"/>
                        <a:cs typeface="Times New Roman"/>
                      </a:endParaRPr>
                    </a:p>
                  </a:txBody>
                  <a:tcPr marL="37456" marR="37456" marT="0" marB="0" anchor="ctr"/>
                </a:tc>
                <a:tc>
                  <a:txBody>
                    <a:bodyPr/>
                    <a:lstStyle/>
                    <a:p>
                      <a:pPr marL="0" marR="0" algn="ctr">
                        <a:lnSpc>
                          <a:spcPct val="115000"/>
                        </a:lnSpc>
                        <a:spcBef>
                          <a:spcPts val="1200"/>
                        </a:spcBef>
                        <a:spcAft>
                          <a:spcPts val="1000"/>
                        </a:spcAft>
                      </a:pPr>
                      <a:r>
                        <a:rPr lang="en-US" sz="1400">
                          <a:effectLst/>
                        </a:rPr>
                        <a:t>Lecture</a:t>
                      </a:r>
                      <a:endParaRPr lang="en-US" sz="1400">
                        <a:effectLst/>
                        <a:latin typeface="Calibri"/>
                        <a:ea typeface="Calibri"/>
                        <a:cs typeface="Times New Roman"/>
                      </a:endParaRPr>
                    </a:p>
                  </a:txBody>
                  <a:tcPr marL="37456" marR="37456" marT="0" marB="0" anchor="ctr"/>
                </a:tc>
                <a:tc>
                  <a:txBody>
                    <a:bodyPr/>
                    <a:lstStyle/>
                    <a:p>
                      <a:pPr marL="0" marR="0" algn="ctr">
                        <a:lnSpc>
                          <a:spcPct val="115000"/>
                        </a:lnSpc>
                        <a:spcBef>
                          <a:spcPts val="1200"/>
                        </a:spcBef>
                        <a:spcAft>
                          <a:spcPts val="1000"/>
                        </a:spcAft>
                      </a:pPr>
                      <a:r>
                        <a:rPr lang="en-US" sz="1400" dirty="0" smtClean="0">
                          <a:effectLst/>
                          <a:latin typeface="+mn-lt"/>
                          <a:ea typeface="+mn-ea"/>
                          <a:cs typeface="+mn-cs"/>
                        </a:rPr>
                        <a:t>Work</a:t>
                      </a:r>
                      <a:r>
                        <a:rPr lang="en-US" sz="1400" baseline="0" dirty="0" smtClean="0">
                          <a:effectLst/>
                          <a:latin typeface="+mn-lt"/>
                          <a:ea typeface="+mn-ea"/>
                          <a:cs typeface="+mn-cs"/>
                        </a:rPr>
                        <a:t> based project </a:t>
                      </a:r>
                      <a:endParaRPr lang="en-US" sz="1400" dirty="0">
                        <a:effectLst/>
                        <a:latin typeface="Calibri"/>
                        <a:ea typeface="Calibri"/>
                        <a:cs typeface="Times New Roman"/>
                      </a:endParaRPr>
                    </a:p>
                  </a:txBody>
                  <a:tcPr marL="37456" marR="37456" marT="0" marB="0" anchor="ctr"/>
                </a:tc>
                <a:tc>
                  <a:txBody>
                    <a:bodyPr/>
                    <a:lstStyle/>
                    <a:p>
                      <a:pPr marL="0" marR="0" algn="ctr">
                        <a:lnSpc>
                          <a:spcPct val="115000"/>
                        </a:lnSpc>
                        <a:spcBef>
                          <a:spcPts val="0"/>
                        </a:spcBef>
                        <a:spcAft>
                          <a:spcPts val="1000"/>
                        </a:spcAft>
                      </a:pPr>
                      <a:r>
                        <a:rPr lang="en-US" sz="1400" dirty="0">
                          <a:effectLst/>
                        </a:rPr>
                        <a:t>Knowledge, comprehension</a:t>
                      </a:r>
                      <a:endParaRPr lang="en-US" sz="1400" dirty="0">
                        <a:effectLst/>
                        <a:latin typeface="Calibri"/>
                        <a:ea typeface="Calibri"/>
                        <a:cs typeface="Times New Roman"/>
                      </a:endParaRPr>
                    </a:p>
                  </a:txBody>
                  <a:tcPr marL="37456" marR="37456" marT="0" marB="0" anchor="ctr"/>
                </a:tc>
              </a:tr>
            </a:tbl>
          </a:graphicData>
        </a:graphic>
      </p:graphicFrame>
      <p:grpSp>
        <p:nvGrpSpPr>
          <p:cNvPr id="4" name="Group 3"/>
          <p:cNvGrpSpPr/>
          <p:nvPr/>
        </p:nvGrpSpPr>
        <p:grpSpPr>
          <a:xfrm>
            <a:off x="-1" y="6669360"/>
            <a:ext cx="4211961" cy="188640"/>
            <a:chOff x="-1" y="6669360"/>
            <a:chExt cx="4211961" cy="18864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6669360"/>
              <a:ext cx="538969" cy="188640"/>
            </a:xfrm>
            <a:prstGeom prst="rect">
              <a:avLst/>
            </a:prstGeom>
          </p:spPr>
        </p:pic>
        <p:sp>
          <p:nvSpPr>
            <p:cNvPr id="7" name="TextBox 6"/>
            <p:cNvSpPr txBox="1"/>
            <p:nvPr/>
          </p:nvSpPr>
          <p:spPr>
            <a:xfrm>
              <a:off x="540498" y="6685645"/>
              <a:ext cx="3671462" cy="172355"/>
            </a:xfrm>
            <a:prstGeom prst="rect">
              <a:avLst/>
            </a:prstGeom>
            <a:noFill/>
          </p:spPr>
          <p:txBody>
            <a:bodyPr wrap="square" lIns="9144" tIns="9144" rIns="9144" bIns="9144" rtlCol="0">
              <a:spAutoFit/>
            </a:bodyPr>
            <a:lstStyle/>
            <a:p>
              <a:r>
                <a:rPr lang="en-US" sz="1000" dirty="0"/>
                <a:t>Course Information by </a:t>
              </a:r>
              <a:r>
                <a:rPr lang="en-US" sz="1000" dirty="0" smtClean="0"/>
                <a:t>Dr. </a:t>
              </a:r>
              <a:r>
                <a:rPr lang="en-US" sz="1000" dirty="0" err="1" smtClean="0"/>
                <a:t>Amizatulhani</a:t>
              </a:r>
              <a:r>
                <a:rPr lang="en-US" sz="1000" dirty="0" smtClean="0"/>
                <a:t> Abdullah</a:t>
              </a:r>
              <a:endParaRPr lang="en-US" sz="1000" dirty="0"/>
            </a:p>
          </p:txBody>
        </p:sp>
      </p:grpSp>
    </p:spTree>
    <p:extLst>
      <p:ext uri="{BB962C8B-B14F-4D97-AF65-F5344CB8AC3E}">
        <p14:creationId xmlns:p14="http://schemas.microsoft.com/office/powerpoint/2010/main" val="2007969426"/>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9923678e78673762afb9b6d92d4d24e4a0201aca"/>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1482</TotalTime>
  <Words>878</Words>
  <Application>Microsoft Office PowerPoint</Application>
  <PresentationFormat>On-screen Show (4:3)</PresentationFormat>
  <Paragraphs>239</Paragraphs>
  <Slides>11</Slides>
  <Notes>0</Notes>
  <HiddenSlides>0</HiddenSlides>
  <MMClips>0</MMClips>
  <ScaleCrop>false</ScaleCrop>
  <HeadingPairs>
    <vt:vector size="4" baseType="variant">
      <vt:variant>
        <vt:lpstr>Theme</vt:lpstr>
      </vt:variant>
      <vt:variant>
        <vt:i4>2</vt:i4>
      </vt:variant>
      <vt:variant>
        <vt:lpstr>Slide Titles</vt:lpstr>
      </vt:variant>
      <vt:variant>
        <vt:i4>11</vt:i4>
      </vt:variant>
    </vt:vector>
  </HeadingPairs>
  <TitlesOfParts>
    <vt:vector size="13" baseType="lpstr">
      <vt:lpstr>Office Theme</vt:lpstr>
      <vt:lpstr>Custom Design</vt:lpstr>
      <vt:lpstr>  BAA3513 GEOTECHNICAL ENGINEERING  Course Information  </vt:lpstr>
      <vt:lpstr>General information</vt:lpstr>
      <vt:lpstr>Course synopsis</vt:lpstr>
      <vt:lpstr>Course outcomes</vt:lpstr>
      <vt:lpstr>Assessment method</vt:lpstr>
      <vt:lpstr>References</vt:lpstr>
      <vt:lpstr>Subject weekly schedule</vt:lpstr>
      <vt:lpstr>Subject weekly schedule</vt:lpstr>
      <vt:lpstr>Subject weekly schedule</vt:lpstr>
      <vt:lpstr>Grading marks</vt:lpstr>
      <vt:lpstr>Author Information Dr. Amizatulhani Abdullah Dr. Mohd Yuhyi Mohd Tadza Dr. Youventharan Duraisamy Dr. Muzamir Hasan Ir. Azhani Zukri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azman</dc:creator>
  <cp:lastModifiedBy>AAA</cp:lastModifiedBy>
  <cp:revision>256</cp:revision>
  <cp:lastPrinted>2017-07-24T03:54:17Z</cp:lastPrinted>
  <dcterms:created xsi:type="dcterms:W3CDTF">2016-03-03T08:04:10Z</dcterms:created>
  <dcterms:modified xsi:type="dcterms:W3CDTF">2017-09-06T05:43:33Z</dcterms:modified>
</cp:coreProperties>
</file>