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4"/>
  </p:notesMasterIdLst>
  <p:handoutMasterIdLst>
    <p:handoutMasterId r:id="rId15"/>
  </p:handoutMasterIdLst>
  <p:sldIdLst>
    <p:sldId id="359" r:id="rId3"/>
    <p:sldId id="375" r:id="rId4"/>
    <p:sldId id="360" r:id="rId5"/>
    <p:sldId id="374" r:id="rId6"/>
    <p:sldId id="377" r:id="rId7"/>
    <p:sldId id="376" r:id="rId8"/>
    <p:sldId id="378" r:id="rId9"/>
    <p:sldId id="380" r:id="rId10"/>
    <p:sldId id="381" r:id="rId11"/>
    <p:sldId id="379" r:id="rId12"/>
    <p:sldId id="345" r:id="rId13"/>
  </p:sldIdLst>
  <p:sldSz cx="9144000" cy="6858000" type="screen4x3"/>
  <p:notesSz cx="6797675" cy="9926638"/>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AFA7"/>
    <a:srgbClr val="CCFFFF"/>
    <a:srgbClr val="00FFCC"/>
    <a:srgbClr val="99FFCC"/>
    <a:srgbClr val="33CCCC"/>
    <a:srgbClr val="006699"/>
    <a:srgbClr val="336699"/>
    <a:srgbClr val="3366CC"/>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61" autoAdjust="0"/>
    <p:restoredTop sz="97431"/>
  </p:normalViewPr>
  <p:slideViewPr>
    <p:cSldViewPr snapToObjects="1">
      <p:cViewPr>
        <p:scale>
          <a:sx n="60" d="100"/>
          <a:sy n="60" d="100"/>
        </p:scale>
        <p:origin x="-1314" y="-3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E9C86C0-41C2-A64F-A5D3-65308364D734}" type="datetimeFigureOut">
              <a:rPr lang="en-US" smtClean="0"/>
              <a:t>9/6/2017</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8377671-060F-9C43-AB6A-16DB37710E09}" type="slidenum">
              <a:rPr lang="en-US" smtClean="0"/>
              <a:t>‹#›</a:t>
            </a:fld>
            <a:endParaRPr lang="en-US"/>
          </a:p>
        </p:txBody>
      </p:sp>
    </p:spTree>
    <p:extLst>
      <p:ext uri="{BB962C8B-B14F-4D97-AF65-F5344CB8AC3E}">
        <p14:creationId xmlns:p14="http://schemas.microsoft.com/office/powerpoint/2010/main" val="375321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2FF5C8C-4E0A-4340-A20C-AFF94B550D4C}" type="datetimeFigureOut">
              <a:t>9/6/2017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94A1761-9BDC-1847-AEC4-8F8E20EE702D}" type="slidenum">
              <a:t>‹#›</a:t>
            </a:fld>
            <a:endParaRPr lang="en-US"/>
          </a:p>
        </p:txBody>
      </p:sp>
    </p:spTree>
    <p:extLst>
      <p:ext uri="{BB962C8B-B14F-4D97-AF65-F5344CB8AC3E}">
        <p14:creationId xmlns:p14="http://schemas.microsoft.com/office/powerpoint/2010/main" val="42336176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1487487"/>
            <a:ext cx="9144000" cy="4225925"/>
          </a:xfrm>
          <a:prstGeom prst="rect">
            <a:avLst/>
          </a:prstGeom>
        </p:spPr>
      </p:pic>
      <p:sp>
        <p:nvSpPr>
          <p:cNvPr id="2" name="Title 1"/>
          <p:cNvSpPr>
            <a:spLocks noGrp="1"/>
          </p:cNvSpPr>
          <p:nvPr>
            <p:ph type="ctrTitle"/>
          </p:nvPr>
        </p:nvSpPr>
        <p:spPr>
          <a:xfrm>
            <a:off x="685800" y="2130425"/>
            <a:ext cx="7772400" cy="1470025"/>
          </a:xfrm>
        </p:spPr>
        <p:txBody>
          <a:bodyPr>
            <a:normAutofit/>
          </a:bodyPr>
          <a:lstStyle>
            <a:lvl1pPr>
              <a:defRPr sz="40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bg1"/>
                </a:solidFill>
                <a:latin typeface="Helvetica" panose="020B0604020202020204" pitchFamily="34" charset="0"/>
                <a:cs typeface="Helvetica"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2032506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28942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1846298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29947C-3EE4-4F91-AA98-755B017E9B60}"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FD9DA-AC94-427B-B6EB-9D4DFD2BAF95}" type="slidenum">
              <a:rPr lang="en-US" smtClean="0"/>
              <a:t>‹#›</a:t>
            </a:fld>
            <a:endParaRPr lang="en-US"/>
          </a:p>
        </p:txBody>
      </p:sp>
    </p:spTree>
    <p:extLst>
      <p:ext uri="{BB962C8B-B14F-4D97-AF65-F5344CB8AC3E}">
        <p14:creationId xmlns:p14="http://schemas.microsoft.com/office/powerpoint/2010/main" val="956693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9947C-3EE4-4F91-AA98-755B017E9B60}"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FD9DA-AC94-427B-B6EB-9D4DFD2BAF95}" type="slidenum">
              <a:rPr lang="en-US" smtClean="0"/>
              <a:t>‹#›</a:t>
            </a:fld>
            <a:endParaRPr lang="en-US"/>
          </a:p>
        </p:txBody>
      </p:sp>
    </p:spTree>
    <p:extLst>
      <p:ext uri="{BB962C8B-B14F-4D97-AF65-F5344CB8AC3E}">
        <p14:creationId xmlns:p14="http://schemas.microsoft.com/office/powerpoint/2010/main" val="2489303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29947C-3EE4-4F91-AA98-755B017E9B60}"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FD9DA-AC94-427B-B6EB-9D4DFD2BAF95}" type="slidenum">
              <a:rPr lang="en-US" smtClean="0"/>
              <a:t>‹#›</a:t>
            </a:fld>
            <a:endParaRPr lang="en-US"/>
          </a:p>
        </p:txBody>
      </p:sp>
    </p:spTree>
    <p:extLst>
      <p:ext uri="{BB962C8B-B14F-4D97-AF65-F5344CB8AC3E}">
        <p14:creationId xmlns:p14="http://schemas.microsoft.com/office/powerpoint/2010/main" val="2433841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29947C-3EE4-4F91-AA98-755B017E9B60}"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FD9DA-AC94-427B-B6EB-9D4DFD2BAF95}" type="slidenum">
              <a:rPr lang="en-US" smtClean="0"/>
              <a:t>‹#›</a:t>
            </a:fld>
            <a:endParaRPr lang="en-US"/>
          </a:p>
        </p:txBody>
      </p:sp>
    </p:spTree>
    <p:extLst>
      <p:ext uri="{BB962C8B-B14F-4D97-AF65-F5344CB8AC3E}">
        <p14:creationId xmlns:p14="http://schemas.microsoft.com/office/powerpoint/2010/main" val="24826747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29947C-3EE4-4F91-AA98-755B017E9B60}" type="datetimeFigureOut">
              <a:rPr lang="en-US" smtClean="0"/>
              <a:t>9/6/2017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4FD9DA-AC94-427B-B6EB-9D4DFD2BAF95}" type="slidenum">
              <a:rPr lang="en-US" smtClean="0"/>
              <a:t>‹#›</a:t>
            </a:fld>
            <a:endParaRPr lang="en-US"/>
          </a:p>
        </p:txBody>
      </p:sp>
    </p:spTree>
    <p:extLst>
      <p:ext uri="{BB962C8B-B14F-4D97-AF65-F5344CB8AC3E}">
        <p14:creationId xmlns:p14="http://schemas.microsoft.com/office/powerpoint/2010/main" val="3130441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29947C-3EE4-4F91-AA98-755B017E9B60}" type="datetimeFigureOut">
              <a:rPr lang="en-US" smtClean="0"/>
              <a:t>9/6/2017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4FD9DA-AC94-427B-B6EB-9D4DFD2BAF95}" type="slidenum">
              <a:rPr lang="en-US" smtClean="0"/>
              <a:t>‹#›</a:t>
            </a:fld>
            <a:endParaRPr lang="en-US"/>
          </a:p>
        </p:txBody>
      </p:sp>
    </p:spTree>
    <p:extLst>
      <p:ext uri="{BB962C8B-B14F-4D97-AF65-F5344CB8AC3E}">
        <p14:creationId xmlns:p14="http://schemas.microsoft.com/office/powerpoint/2010/main" val="22072135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9947C-3EE4-4F91-AA98-755B017E9B60}" type="datetimeFigureOut">
              <a:rPr lang="en-US" smtClean="0"/>
              <a:t>9/6/2017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4FD9DA-AC94-427B-B6EB-9D4DFD2BAF95}" type="slidenum">
              <a:rPr lang="en-US" smtClean="0"/>
              <a:t>‹#›</a:t>
            </a:fld>
            <a:endParaRPr lang="en-US"/>
          </a:p>
        </p:txBody>
      </p:sp>
    </p:spTree>
    <p:extLst>
      <p:ext uri="{BB962C8B-B14F-4D97-AF65-F5344CB8AC3E}">
        <p14:creationId xmlns:p14="http://schemas.microsoft.com/office/powerpoint/2010/main" val="30357373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9947C-3EE4-4F91-AA98-755B017E9B60}"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FD9DA-AC94-427B-B6EB-9D4DFD2BAF95}" type="slidenum">
              <a:rPr lang="en-US" smtClean="0"/>
              <a:t>‹#›</a:t>
            </a:fld>
            <a:endParaRPr lang="en-US"/>
          </a:p>
        </p:txBody>
      </p:sp>
    </p:spTree>
    <p:extLst>
      <p:ext uri="{BB962C8B-B14F-4D97-AF65-F5344CB8AC3E}">
        <p14:creationId xmlns:p14="http://schemas.microsoft.com/office/powerpoint/2010/main" val="4209124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457200" y="274638"/>
            <a:ext cx="8229600" cy="1142999"/>
          </a:xfrm>
          <a:prstGeom prst="rect">
            <a:avLst/>
          </a:prstGeom>
        </p:spPr>
      </p:pic>
      <p:sp>
        <p:nvSpPr>
          <p:cNvPr id="2" name="Title 1"/>
          <p:cNvSpPr>
            <a:spLocks noGrp="1"/>
          </p:cNvSpPr>
          <p:nvPr>
            <p:ph type="title"/>
          </p:nvPr>
        </p:nvSpPr>
        <p:spPr/>
        <p:txBody>
          <a:bodyPr>
            <a:normAutofit/>
          </a:bodyPr>
          <a:lstStyle>
            <a:lvl1pPr>
              <a:defRPr sz="32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291375457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9947C-3EE4-4F91-AA98-755B017E9B60}"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4FD9DA-AC94-427B-B6EB-9D4DFD2BAF95}" type="slidenum">
              <a:rPr lang="en-US" smtClean="0"/>
              <a:t>‹#›</a:t>
            </a:fld>
            <a:endParaRPr lang="en-US"/>
          </a:p>
        </p:txBody>
      </p:sp>
    </p:spTree>
    <p:extLst>
      <p:ext uri="{BB962C8B-B14F-4D97-AF65-F5344CB8AC3E}">
        <p14:creationId xmlns:p14="http://schemas.microsoft.com/office/powerpoint/2010/main" val="27592128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9947C-3EE4-4F91-AA98-755B017E9B60}"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FD9DA-AC94-427B-B6EB-9D4DFD2BAF95}" type="slidenum">
              <a:rPr lang="en-US" smtClean="0"/>
              <a:t>‹#›</a:t>
            </a:fld>
            <a:endParaRPr lang="en-US"/>
          </a:p>
        </p:txBody>
      </p:sp>
    </p:spTree>
    <p:extLst>
      <p:ext uri="{BB962C8B-B14F-4D97-AF65-F5344CB8AC3E}">
        <p14:creationId xmlns:p14="http://schemas.microsoft.com/office/powerpoint/2010/main" val="30889488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29947C-3EE4-4F91-AA98-755B017E9B60}"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4FD9DA-AC94-427B-B6EB-9D4DFD2BAF95}" type="slidenum">
              <a:rPr lang="en-US" smtClean="0"/>
              <a:t>‹#›</a:t>
            </a:fld>
            <a:endParaRPr lang="en-US"/>
          </a:p>
        </p:txBody>
      </p:sp>
    </p:spTree>
    <p:extLst>
      <p:ext uri="{BB962C8B-B14F-4D97-AF65-F5344CB8AC3E}">
        <p14:creationId xmlns:p14="http://schemas.microsoft.com/office/powerpoint/2010/main" val="718646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FEAAC8-B8D1-874E-AA70-8B4502729C1D}"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34495578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FEAAC8-B8D1-874E-AA70-8B4502729C1D}"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830340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FEAAC8-B8D1-874E-AA70-8B4502729C1D}" type="datetimeFigureOut">
              <a:rPr lang="en-US" smtClean="0"/>
              <a:t>9/6/2017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75573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FEAAC8-B8D1-874E-AA70-8B4502729C1D}" type="datetimeFigureOut">
              <a:rPr lang="en-US" smtClean="0"/>
              <a:t>9/6/2017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38084059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EAAC8-B8D1-874E-AA70-8B4502729C1D}" type="datetimeFigureOut">
              <a:rPr lang="en-US" smtClean="0"/>
              <a:t>9/6/2017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42573947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EAAC8-B8D1-874E-AA70-8B4502729C1D}"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16526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EAAC8-B8D1-874E-AA70-8B4502729C1D}"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1185756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EAAC8-B8D1-874E-AA70-8B4502729C1D}" type="datetimeFigureOut">
              <a:rPr lang="en-US" smtClean="0"/>
              <a:t>9/6/2017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8A7FD-37DA-964E-82C7-C288E5A21FC0}" type="slidenum">
              <a:rPr lang="en-US" smtClean="0"/>
              <a:t>‹#›</a:t>
            </a:fld>
            <a:endParaRPr lang="en-US"/>
          </a:p>
        </p:txBody>
      </p:sp>
    </p:spTree>
    <p:extLst>
      <p:ext uri="{BB962C8B-B14F-4D97-AF65-F5344CB8AC3E}">
        <p14:creationId xmlns:p14="http://schemas.microsoft.com/office/powerpoint/2010/main" val="204799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9947C-3EE4-4F91-AA98-755B017E9B60}" type="datetimeFigureOut">
              <a:rPr lang="en-US" smtClean="0"/>
              <a:t>9/6/2017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4FD9DA-AC94-427B-B6EB-9D4DFD2BAF95}" type="slidenum">
              <a:rPr lang="en-US" smtClean="0"/>
              <a:t>‹#›</a:t>
            </a:fld>
            <a:endParaRPr lang="en-US"/>
          </a:p>
        </p:txBody>
      </p:sp>
    </p:spTree>
    <p:extLst>
      <p:ext uri="{BB962C8B-B14F-4D97-AF65-F5344CB8AC3E}">
        <p14:creationId xmlns:p14="http://schemas.microsoft.com/office/powerpoint/2010/main" val="37471551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ocw.ump.edu.m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02991"/>
            <a:ext cx="7772400" cy="1470025"/>
          </a:xfrm>
        </p:spPr>
        <p:txBody>
          <a:bodyPr>
            <a:normAutofit fontScale="90000"/>
          </a:bodyPr>
          <a:lstStyle/>
          <a:p>
            <a:r>
              <a:rPr lang="en-GB" b="1" dirty="0" smtClean="0">
                <a:effectLst>
                  <a:outerShdw blurRad="38100" dist="38100" dir="2700000" algn="tl">
                    <a:srgbClr val="000000">
                      <a:alpha val="43137"/>
                    </a:srgbClr>
                  </a:outerShdw>
                </a:effectLst>
              </a:rPr>
              <a:t/>
            </a:r>
            <a:br>
              <a:rPr lang="en-GB" b="1" dirty="0" smtClean="0">
                <a:effectLst>
                  <a:outerShdw blurRad="38100" dist="38100" dir="2700000" algn="tl">
                    <a:srgbClr val="000000">
                      <a:alpha val="43137"/>
                    </a:srgbClr>
                  </a:outerShdw>
                </a:effectLst>
              </a:rPr>
            </a:br>
            <a:r>
              <a:rPr lang="en-GB" b="1" dirty="0">
                <a:effectLst>
                  <a:outerShdw blurRad="38100" dist="38100" dir="2700000" algn="tl">
                    <a:srgbClr val="000000">
                      <a:alpha val="43137"/>
                    </a:srgbClr>
                  </a:outerShdw>
                </a:effectLst>
              </a:rPr>
              <a:t/>
            </a:r>
            <a:br>
              <a:rPr lang="en-GB" b="1" dirty="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BAA3513</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GEOTECHNICAL ENGINEERING</a:t>
            </a:r>
            <a:br>
              <a:rPr lang="en-GB" b="1" dirty="0" smtClean="0">
                <a:effectLst>
                  <a:outerShdw blurRad="38100" dist="38100" dir="2700000" algn="tl">
                    <a:srgbClr val="000000">
                      <a:alpha val="43137"/>
                    </a:srgbClr>
                  </a:outerShdw>
                </a:effectLst>
              </a:rPr>
            </a:br>
            <a:r>
              <a:rPr lang="en-GB" b="1" dirty="0">
                <a:effectLst>
                  <a:outerShdw blurRad="38100" dist="38100" dir="2700000" algn="tl">
                    <a:srgbClr val="000000">
                      <a:alpha val="43137"/>
                    </a:srgbClr>
                  </a:outerShdw>
                </a:effectLst>
              </a:rPr>
              <a:t/>
            </a:r>
            <a:br>
              <a:rPr lang="en-GB" b="1" dirty="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Course Information</a:t>
            </a:r>
            <a:br>
              <a:rPr lang="en-GB" b="1" dirty="0" smtClean="0">
                <a:effectLst>
                  <a:outerShdw blurRad="38100" dist="38100" dir="2700000" algn="tl">
                    <a:srgbClr val="000000">
                      <a:alpha val="43137"/>
                    </a:srgbClr>
                  </a:outerShdw>
                </a:effectLst>
              </a:rPr>
            </a:br>
            <a:r>
              <a:rPr lang="en-GB" b="1" dirty="0">
                <a:effectLst>
                  <a:outerShdw blurRad="38100" dist="38100" dir="2700000" algn="tl">
                    <a:srgbClr val="000000">
                      <a:alpha val="43137"/>
                    </a:srgbClr>
                  </a:outerShdw>
                </a:effectLst>
              </a:rPr>
              <a:t/>
            </a:r>
            <a:br>
              <a:rPr lang="en-GB" b="1" dirty="0">
                <a:effectLst>
                  <a:outerShdw blurRad="38100" dist="38100" dir="2700000" algn="tl">
                    <a:srgbClr val="000000">
                      <a:alpha val="43137"/>
                    </a:srgbClr>
                  </a:outerShdw>
                </a:effectLst>
              </a:rPr>
            </a:br>
            <a:endParaRPr lang="en-GB" b="1"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normAutofit fontScale="55000" lnSpcReduction="20000"/>
          </a:bodyPr>
          <a:lstStyle/>
          <a:p>
            <a:endParaRPr lang="en-GB" b="1" dirty="0" smtClean="0">
              <a:effectLst>
                <a:outerShdw blurRad="38100" dist="38100" dir="2700000" algn="tl">
                  <a:srgbClr val="000000">
                    <a:alpha val="43137"/>
                  </a:srgbClr>
                </a:outerShdw>
              </a:effectLst>
            </a:endParaRPr>
          </a:p>
          <a:p>
            <a:r>
              <a:rPr lang="en-GB" b="1" dirty="0" smtClean="0">
                <a:effectLst>
                  <a:outerShdw blurRad="38100" dist="38100" dir="2700000" algn="tl">
                    <a:srgbClr val="000000">
                      <a:alpha val="43137"/>
                    </a:srgbClr>
                  </a:outerShdw>
                </a:effectLst>
              </a:rPr>
              <a:t>by</a:t>
            </a:r>
          </a:p>
          <a:p>
            <a:pPr>
              <a:lnSpc>
                <a:spcPct val="170000"/>
              </a:lnSpc>
            </a:pPr>
            <a:r>
              <a:rPr lang="en-GB" b="1" dirty="0" err="1" smtClean="0">
                <a:effectLst>
                  <a:outerShdw blurRad="38100" dist="38100" dir="2700000" algn="tl">
                    <a:srgbClr val="000000">
                      <a:alpha val="43137"/>
                    </a:srgbClr>
                  </a:outerShdw>
                </a:effectLst>
              </a:rPr>
              <a:t>Dr.</a:t>
            </a:r>
            <a:r>
              <a:rPr lang="en-GB" b="1" dirty="0" smtClean="0">
                <a:effectLst>
                  <a:outerShdw blurRad="38100" dist="38100" dir="2700000" algn="tl">
                    <a:srgbClr val="000000">
                      <a:alpha val="43137"/>
                    </a:srgbClr>
                  </a:outerShdw>
                </a:effectLst>
              </a:rPr>
              <a:t> </a:t>
            </a:r>
            <a:r>
              <a:rPr lang="en-GB" b="1" dirty="0" err="1" smtClean="0">
                <a:effectLst>
                  <a:outerShdw blurRad="38100" dist="38100" dir="2700000" algn="tl">
                    <a:srgbClr val="000000">
                      <a:alpha val="43137"/>
                    </a:srgbClr>
                  </a:outerShdw>
                </a:effectLst>
              </a:rPr>
              <a:t>Amizatulhani</a:t>
            </a:r>
            <a:r>
              <a:rPr lang="en-GB" b="1" dirty="0" smtClean="0">
                <a:effectLst>
                  <a:outerShdw blurRad="38100" dist="38100" dir="2700000" algn="tl">
                    <a:srgbClr val="000000">
                      <a:alpha val="43137"/>
                    </a:srgbClr>
                  </a:outerShdw>
                </a:effectLst>
              </a:rPr>
              <a:t> Abdullah</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Faculty of Civil Engineering ad </a:t>
            </a:r>
            <a:r>
              <a:rPr lang="en-GB" b="1" smtClean="0">
                <a:effectLst>
                  <a:outerShdw blurRad="38100" dist="38100" dir="2700000" algn="tl">
                    <a:srgbClr val="000000">
                      <a:alpha val="43137"/>
                    </a:srgbClr>
                  </a:outerShdw>
                </a:effectLst>
              </a:rPr>
              <a:t>Earth Resources</a:t>
            </a:r>
            <a:r>
              <a:rPr lang="en-GB" b="1" dirty="0" smtClean="0">
                <a:effectLst>
                  <a:outerShdw blurRad="38100" dist="38100" dir="2700000" algn="tl">
                    <a:srgbClr val="000000">
                      <a:alpha val="43137"/>
                    </a:srgbClr>
                  </a:outerShdw>
                </a:effectLst>
              </a:rPr>
              <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amizatulhani@ump.edu.my</a:t>
            </a:r>
          </a:p>
          <a:p>
            <a:endParaRPr lang="en-GB" b="1" dirty="0">
              <a:effectLst>
                <a:outerShdw blurRad="38100" dist="38100" dir="2700000" algn="tl">
                  <a:srgbClr val="000000">
                    <a:alpha val="43137"/>
                  </a:srgbClr>
                </a:outerShdw>
              </a:effectLst>
            </a:endParaRPr>
          </a:p>
        </p:txBody>
      </p:sp>
      <p:sp>
        <p:nvSpPr>
          <p:cNvPr id="6" name="TextBox 5"/>
          <p:cNvSpPr txBox="1"/>
          <p:nvPr/>
        </p:nvSpPr>
        <p:spPr>
          <a:xfrm>
            <a:off x="147773" y="116632"/>
            <a:ext cx="3632139" cy="738664"/>
          </a:xfrm>
          <a:prstGeom prst="rect">
            <a:avLst/>
          </a:prstGeom>
          <a:solidFill>
            <a:srgbClr val="00ABA3"/>
          </a:solidFill>
          <a:ln>
            <a:solidFill>
              <a:srgbClr val="C00000"/>
            </a:solidFill>
          </a:ln>
        </p:spPr>
        <p:txBody>
          <a:bodyPr wrap="square" rtlCol="0">
            <a:spAutoFit/>
          </a:bodyPr>
          <a:lstStyle/>
          <a:p>
            <a:r>
              <a:rPr lang="en-US" b="1" dirty="0" smtClean="0">
                <a:solidFill>
                  <a:schemeClr val="bg1"/>
                </a:solidFill>
              </a:rPr>
              <a:t>For updated version, please click on  </a:t>
            </a:r>
          </a:p>
          <a:p>
            <a:r>
              <a:rPr lang="en-US" sz="2400" dirty="0" smtClean="0">
                <a:solidFill>
                  <a:schemeClr val="bg1"/>
                </a:solidFill>
                <a:hlinkClick r:id="rId2"/>
              </a:rPr>
              <a:t>http://ocw.ump.edu.my </a:t>
            </a:r>
            <a:endParaRPr lang="en-US" sz="2400" dirty="0">
              <a:solidFill>
                <a:schemeClr val="bg1"/>
              </a:solidFill>
            </a:endParaRPr>
          </a:p>
        </p:txBody>
      </p:sp>
    </p:spTree>
    <p:extLst>
      <p:ext uri="{BB962C8B-B14F-4D97-AF65-F5344CB8AC3E}">
        <p14:creationId xmlns:p14="http://schemas.microsoft.com/office/powerpoint/2010/main" val="547531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marks</a:t>
            </a:r>
            <a:endParaRPr lang="en-US" dirty="0"/>
          </a:p>
        </p:txBody>
      </p:sp>
      <p:grpSp>
        <p:nvGrpSpPr>
          <p:cNvPr id="4" name="Group 3"/>
          <p:cNvGrpSpPr/>
          <p:nvPr/>
        </p:nvGrpSpPr>
        <p:grpSpPr>
          <a:xfrm>
            <a:off x="-1" y="6669360"/>
            <a:ext cx="4211961" cy="188640"/>
            <a:chOff x="-1" y="6669360"/>
            <a:chExt cx="4211961" cy="18864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669360"/>
              <a:ext cx="538969" cy="188640"/>
            </a:xfrm>
            <a:prstGeom prst="rect">
              <a:avLst/>
            </a:prstGeom>
          </p:spPr>
        </p:pic>
        <p:sp>
          <p:nvSpPr>
            <p:cNvPr id="6" name="TextBox 5"/>
            <p:cNvSpPr txBox="1"/>
            <p:nvPr/>
          </p:nvSpPr>
          <p:spPr>
            <a:xfrm>
              <a:off x="540498" y="6685645"/>
              <a:ext cx="3671462" cy="172355"/>
            </a:xfrm>
            <a:prstGeom prst="rect">
              <a:avLst/>
            </a:prstGeom>
            <a:noFill/>
          </p:spPr>
          <p:txBody>
            <a:bodyPr wrap="square" lIns="9144" tIns="9144" rIns="9144" bIns="9144" rtlCol="0">
              <a:spAutoFit/>
            </a:bodyPr>
            <a:lstStyle/>
            <a:p>
              <a:r>
                <a:rPr lang="en-US" sz="1000" dirty="0"/>
                <a:t>Course Information by </a:t>
              </a:r>
              <a:r>
                <a:rPr lang="en-US" sz="1000" dirty="0" smtClean="0"/>
                <a:t>Dr. </a:t>
              </a:r>
              <a:r>
                <a:rPr lang="en-US" sz="1000" dirty="0" err="1" smtClean="0"/>
                <a:t>Amizatulhani</a:t>
              </a:r>
              <a:r>
                <a:rPr lang="en-US" sz="1000" dirty="0" smtClean="0"/>
                <a:t> Abdullah</a:t>
              </a:r>
              <a:endParaRPr lang="en-US" sz="1000" dirty="0"/>
            </a:p>
          </p:txBody>
        </p:sp>
      </p:grpSp>
      <p:graphicFrame>
        <p:nvGraphicFramePr>
          <p:cNvPr id="7" name="Table 6"/>
          <p:cNvGraphicFramePr>
            <a:graphicFrameLocks noGrp="1"/>
          </p:cNvGraphicFramePr>
          <p:nvPr>
            <p:extLst>
              <p:ext uri="{D42A27DB-BD31-4B8C-83A1-F6EECF244321}">
                <p14:modId xmlns:p14="http://schemas.microsoft.com/office/powerpoint/2010/main" val="2959650919"/>
              </p:ext>
            </p:extLst>
          </p:nvPr>
        </p:nvGraphicFramePr>
        <p:xfrm>
          <a:off x="1524000" y="1560408"/>
          <a:ext cx="6096000" cy="4820920"/>
        </p:xfrm>
        <a:graphic>
          <a:graphicData uri="http://schemas.openxmlformats.org/drawingml/2006/table">
            <a:tbl>
              <a:tblPr firstRow="1" bandRow="1">
                <a:tableStyleId>{7DF18680-E054-41AD-8BC1-D1AEF772440D}</a:tableStyleId>
              </a:tblPr>
              <a:tblGrid>
                <a:gridCol w="2032000"/>
                <a:gridCol w="2032000"/>
                <a:gridCol w="2032000"/>
              </a:tblGrid>
              <a:tr h="370840">
                <a:tc>
                  <a:txBody>
                    <a:bodyPr/>
                    <a:lstStyle/>
                    <a:p>
                      <a:pPr algn="ctr"/>
                      <a:r>
                        <a:rPr lang="en-US" dirty="0" smtClean="0"/>
                        <a:t>Marks</a:t>
                      </a:r>
                      <a:endParaRPr lang="en-US" dirty="0"/>
                    </a:p>
                  </a:txBody>
                  <a:tcPr/>
                </a:tc>
                <a:tc>
                  <a:txBody>
                    <a:bodyPr/>
                    <a:lstStyle/>
                    <a:p>
                      <a:pPr algn="ctr"/>
                      <a:r>
                        <a:rPr lang="en-US" dirty="0" smtClean="0"/>
                        <a:t>Grade</a:t>
                      </a:r>
                      <a:endParaRPr lang="en-US" dirty="0"/>
                    </a:p>
                  </a:txBody>
                  <a:tcPr/>
                </a:tc>
                <a:tc>
                  <a:txBody>
                    <a:bodyPr/>
                    <a:lstStyle/>
                    <a:p>
                      <a:pPr algn="ctr"/>
                      <a:r>
                        <a:rPr lang="en-US" dirty="0" smtClean="0"/>
                        <a:t>Value Point</a:t>
                      </a:r>
                      <a:endParaRPr lang="en-US" dirty="0"/>
                    </a:p>
                  </a:txBody>
                  <a:tcPr/>
                </a:tc>
              </a:tr>
              <a:tr h="370840">
                <a:tc>
                  <a:txBody>
                    <a:bodyPr/>
                    <a:lstStyle/>
                    <a:p>
                      <a:pPr algn="ctr"/>
                      <a:r>
                        <a:rPr lang="en-US" dirty="0" smtClean="0"/>
                        <a:t>80 - 100</a:t>
                      </a:r>
                      <a:endParaRPr lang="en-US" dirty="0"/>
                    </a:p>
                  </a:txBody>
                  <a:tcPr/>
                </a:tc>
                <a:tc>
                  <a:txBody>
                    <a:bodyPr/>
                    <a:lstStyle/>
                    <a:p>
                      <a:pPr algn="ctr"/>
                      <a:r>
                        <a:rPr lang="en-US" dirty="0" smtClean="0"/>
                        <a:t>A</a:t>
                      </a:r>
                      <a:endParaRPr lang="en-US" dirty="0"/>
                    </a:p>
                  </a:txBody>
                  <a:tcPr/>
                </a:tc>
                <a:tc>
                  <a:txBody>
                    <a:bodyPr/>
                    <a:lstStyle/>
                    <a:p>
                      <a:pPr algn="ctr"/>
                      <a:r>
                        <a:rPr lang="en-US" dirty="0" smtClean="0"/>
                        <a:t>4.00</a:t>
                      </a:r>
                      <a:endParaRPr lang="en-US"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75 - 79</a:t>
                      </a:r>
                    </a:p>
                  </a:txBody>
                  <a:tcPr/>
                </a:tc>
                <a:tc>
                  <a:txBody>
                    <a:bodyPr/>
                    <a:lstStyle/>
                    <a:p>
                      <a:pPr algn="ctr"/>
                      <a:r>
                        <a:rPr lang="en-US" dirty="0" smtClean="0"/>
                        <a:t>A-</a:t>
                      </a:r>
                      <a:endParaRPr lang="en-US" dirty="0"/>
                    </a:p>
                  </a:txBody>
                  <a:tcPr/>
                </a:tc>
                <a:tc>
                  <a:txBody>
                    <a:bodyPr/>
                    <a:lstStyle/>
                    <a:p>
                      <a:pPr algn="ctr"/>
                      <a:r>
                        <a:rPr lang="en-US" dirty="0" smtClean="0"/>
                        <a:t>3.67</a:t>
                      </a:r>
                      <a:endParaRPr lang="en-US"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70 - 74</a:t>
                      </a:r>
                    </a:p>
                  </a:txBody>
                  <a:tcPr/>
                </a:tc>
                <a:tc>
                  <a:txBody>
                    <a:bodyPr/>
                    <a:lstStyle/>
                    <a:p>
                      <a:pPr algn="ctr"/>
                      <a:r>
                        <a:rPr lang="en-US" dirty="0" smtClean="0"/>
                        <a:t>B+</a:t>
                      </a:r>
                      <a:endParaRPr lang="en-US" dirty="0"/>
                    </a:p>
                  </a:txBody>
                  <a:tcPr/>
                </a:tc>
                <a:tc>
                  <a:txBody>
                    <a:bodyPr/>
                    <a:lstStyle/>
                    <a:p>
                      <a:pPr algn="ctr"/>
                      <a:r>
                        <a:rPr lang="en-US" dirty="0" smtClean="0"/>
                        <a:t>3.33</a:t>
                      </a:r>
                      <a:endParaRPr lang="en-US"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65 - 69</a:t>
                      </a:r>
                    </a:p>
                  </a:txBody>
                  <a:tcPr/>
                </a:tc>
                <a:tc>
                  <a:txBody>
                    <a:bodyPr/>
                    <a:lstStyle/>
                    <a:p>
                      <a:pPr algn="ctr"/>
                      <a:r>
                        <a:rPr lang="en-US" dirty="0" smtClean="0"/>
                        <a:t>B</a:t>
                      </a:r>
                      <a:endParaRPr lang="en-US" dirty="0"/>
                    </a:p>
                  </a:txBody>
                  <a:tcPr/>
                </a:tc>
                <a:tc>
                  <a:txBody>
                    <a:bodyPr/>
                    <a:lstStyle/>
                    <a:p>
                      <a:pPr algn="ctr"/>
                      <a:r>
                        <a:rPr lang="en-US" dirty="0" smtClean="0"/>
                        <a:t>3.00</a:t>
                      </a:r>
                      <a:endParaRPr lang="en-US"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60 - 64</a:t>
                      </a:r>
                    </a:p>
                  </a:txBody>
                  <a:tcPr/>
                </a:tc>
                <a:tc>
                  <a:txBody>
                    <a:bodyPr/>
                    <a:lstStyle/>
                    <a:p>
                      <a:pPr algn="ctr"/>
                      <a:r>
                        <a:rPr lang="en-US" dirty="0" smtClean="0"/>
                        <a:t>B-</a:t>
                      </a:r>
                      <a:endParaRPr lang="en-US" dirty="0"/>
                    </a:p>
                  </a:txBody>
                  <a:tcPr/>
                </a:tc>
                <a:tc>
                  <a:txBody>
                    <a:bodyPr/>
                    <a:lstStyle/>
                    <a:p>
                      <a:pPr algn="ctr"/>
                      <a:r>
                        <a:rPr lang="en-US" dirty="0" smtClean="0"/>
                        <a:t>2.67</a:t>
                      </a:r>
                      <a:endParaRPr lang="en-US"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55 - 59</a:t>
                      </a:r>
                    </a:p>
                  </a:txBody>
                  <a:tcPr/>
                </a:tc>
                <a:tc>
                  <a:txBody>
                    <a:bodyPr/>
                    <a:lstStyle/>
                    <a:p>
                      <a:pPr algn="ctr"/>
                      <a:r>
                        <a:rPr lang="en-US" dirty="0" smtClean="0"/>
                        <a:t>C+</a:t>
                      </a:r>
                      <a:endParaRPr lang="en-US" dirty="0"/>
                    </a:p>
                  </a:txBody>
                  <a:tcPr/>
                </a:tc>
                <a:tc>
                  <a:txBody>
                    <a:bodyPr/>
                    <a:lstStyle/>
                    <a:p>
                      <a:pPr algn="ctr"/>
                      <a:r>
                        <a:rPr lang="en-US" dirty="0" smtClean="0"/>
                        <a:t>2.33</a:t>
                      </a:r>
                      <a:endParaRPr lang="en-US"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50 - 54</a:t>
                      </a:r>
                    </a:p>
                  </a:txBody>
                  <a:tcPr/>
                </a:tc>
                <a:tc>
                  <a:txBody>
                    <a:bodyPr/>
                    <a:lstStyle/>
                    <a:p>
                      <a:pPr algn="ctr"/>
                      <a:r>
                        <a:rPr lang="en-US" dirty="0" smtClean="0"/>
                        <a:t>C</a:t>
                      </a:r>
                      <a:endParaRPr lang="en-US" dirty="0"/>
                    </a:p>
                  </a:txBody>
                  <a:tcPr/>
                </a:tc>
                <a:tc>
                  <a:txBody>
                    <a:bodyPr/>
                    <a:lstStyle/>
                    <a:p>
                      <a:pPr algn="ctr"/>
                      <a:r>
                        <a:rPr lang="en-US" dirty="0" smtClean="0"/>
                        <a:t>2.00</a:t>
                      </a:r>
                      <a:endParaRPr lang="en-US"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47 - 49</a:t>
                      </a:r>
                    </a:p>
                  </a:txBody>
                  <a:tcPr/>
                </a:tc>
                <a:tc>
                  <a:txBody>
                    <a:bodyPr/>
                    <a:lstStyle/>
                    <a:p>
                      <a:pPr algn="ctr"/>
                      <a:r>
                        <a:rPr lang="en-US" dirty="0" smtClean="0"/>
                        <a:t>C-</a:t>
                      </a:r>
                      <a:endParaRPr lang="en-US" dirty="0"/>
                    </a:p>
                  </a:txBody>
                  <a:tcPr/>
                </a:tc>
                <a:tc>
                  <a:txBody>
                    <a:bodyPr/>
                    <a:lstStyle/>
                    <a:p>
                      <a:pPr algn="ctr"/>
                      <a:r>
                        <a:rPr lang="en-US" dirty="0" smtClean="0"/>
                        <a:t>1.67</a:t>
                      </a:r>
                      <a:endParaRPr lang="en-US"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44 - 46</a:t>
                      </a:r>
                    </a:p>
                  </a:txBody>
                  <a:tcPr/>
                </a:tc>
                <a:tc>
                  <a:txBody>
                    <a:bodyPr/>
                    <a:lstStyle/>
                    <a:p>
                      <a:pPr algn="ctr"/>
                      <a:r>
                        <a:rPr lang="en-US" dirty="0" smtClean="0"/>
                        <a:t>D+</a:t>
                      </a:r>
                      <a:endParaRPr lang="en-US" dirty="0"/>
                    </a:p>
                  </a:txBody>
                  <a:tcPr/>
                </a:tc>
                <a:tc>
                  <a:txBody>
                    <a:bodyPr/>
                    <a:lstStyle/>
                    <a:p>
                      <a:pPr algn="ctr"/>
                      <a:r>
                        <a:rPr lang="en-US" dirty="0" smtClean="0"/>
                        <a:t>1.33</a:t>
                      </a:r>
                      <a:endParaRPr lang="en-US"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40 - 43</a:t>
                      </a:r>
                    </a:p>
                  </a:txBody>
                  <a:tcPr/>
                </a:tc>
                <a:tc>
                  <a:txBody>
                    <a:bodyPr/>
                    <a:lstStyle/>
                    <a:p>
                      <a:pPr algn="ctr"/>
                      <a:r>
                        <a:rPr lang="en-US" dirty="0" smtClean="0"/>
                        <a:t>D</a:t>
                      </a:r>
                      <a:endParaRPr lang="en-US" dirty="0"/>
                    </a:p>
                  </a:txBody>
                  <a:tcPr/>
                </a:tc>
                <a:tc>
                  <a:txBody>
                    <a:bodyPr/>
                    <a:lstStyle/>
                    <a:p>
                      <a:pPr algn="ctr"/>
                      <a:r>
                        <a:rPr lang="en-US" dirty="0" smtClean="0"/>
                        <a:t>1.00</a:t>
                      </a:r>
                      <a:endParaRPr lang="en-US"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25 - 39</a:t>
                      </a:r>
                    </a:p>
                  </a:txBody>
                  <a:tcPr/>
                </a:tc>
                <a:tc>
                  <a:txBody>
                    <a:bodyPr/>
                    <a:lstStyle/>
                    <a:p>
                      <a:pPr algn="ctr"/>
                      <a:r>
                        <a:rPr lang="en-US" dirty="0" smtClean="0"/>
                        <a:t>E</a:t>
                      </a:r>
                      <a:endParaRPr lang="en-US" dirty="0"/>
                    </a:p>
                  </a:txBody>
                  <a:tcPr/>
                </a:tc>
                <a:tc>
                  <a:txBody>
                    <a:bodyPr/>
                    <a:lstStyle/>
                    <a:p>
                      <a:pPr algn="ctr"/>
                      <a:r>
                        <a:rPr lang="en-US" dirty="0" smtClean="0"/>
                        <a:t>0.67</a:t>
                      </a:r>
                      <a:endParaRPr lang="en-US" dirty="0"/>
                    </a:p>
                  </a:txBody>
                  <a:tcPr/>
                </a:tc>
              </a:tr>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0 - 24</a:t>
                      </a:r>
                    </a:p>
                  </a:txBody>
                  <a:tcPr/>
                </a:tc>
                <a:tc>
                  <a:txBody>
                    <a:bodyPr/>
                    <a:lstStyle/>
                    <a:p>
                      <a:pPr algn="ctr"/>
                      <a:r>
                        <a:rPr lang="en-US" dirty="0" smtClean="0"/>
                        <a:t>F</a:t>
                      </a:r>
                      <a:endParaRPr lang="en-US" dirty="0"/>
                    </a:p>
                  </a:txBody>
                  <a:tcPr/>
                </a:tc>
                <a:tc>
                  <a:txBody>
                    <a:bodyPr/>
                    <a:lstStyle/>
                    <a:p>
                      <a:pPr algn="ctr"/>
                      <a:r>
                        <a:rPr lang="en-US" dirty="0" smtClean="0"/>
                        <a:t>0.00</a:t>
                      </a:r>
                      <a:endParaRPr lang="en-US" dirty="0"/>
                    </a:p>
                  </a:txBody>
                  <a:tcPr/>
                </a:tc>
              </a:tr>
            </a:tbl>
          </a:graphicData>
        </a:graphic>
      </p:graphicFrame>
    </p:spTree>
    <p:extLst>
      <p:ext uri="{BB962C8B-B14F-4D97-AF65-F5344CB8AC3E}">
        <p14:creationId xmlns:p14="http://schemas.microsoft.com/office/powerpoint/2010/main" val="2919728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3386807"/>
          </a:xfrm>
        </p:spPr>
        <p:txBody>
          <a:bodyPr>
            <a:normAutofit fontScale="90000"/>
          </a:bodyPr>
          <a:lstStyle/>
          <a:p>
            <a:r>
              <a:rPr lang="en-GB" dirty="0" smtClean="0"/>
              <a:t>Author Information</a:t>
            </a:r>
            <a:br>
              <a:rPr lang="en-GB" dirty="0" smtClean="0"/>
            </a:br>
            <a:r>
              <a:rPr lang="en-GB" sz="2700" dirty="0" err="1" smtClean="0"/>
              <a:t>Dr.</a:t>
            </a:r>
            <a:r>
              <a:rPr lang="en-GB" sz="2700" dirty="0" smtClean="0"/>
              <a:t> </a:t>
            </a:r>
            <a:r>
              <a:rPr lang="en-GB" sz="2700" dirty="0" err="1" smtClean="0"/>
              <a:t>Amizatulhani</a:t>
            </a:r>
            <a:r>
              <a:rPr lang="en-GB" sz="2700" dirty="0" smtClean="0"/>
              <a:t> Abdullah</a:t>
            </a:r>
            <a:br>
              <a:rPr lang="en-GB" sz="2700" dirty="0" smtClean="0"/>
            </a:br>
            <a:r>
              <a:rPr lang="en-GB" sz="2700" dirty="0" err="1" smtClean="0"/>
              <a:t>Dr.</a:t>
            </a:r>
            <a:r>
              <a:rPr lang="en-GB" sz="2700" dirty="0" smtClean="0"/>
              <a:t> </a:t>
            </a:r>
            <a:r>
              <a:rPr lang="en-GB" sz="2700" dirty="0" err="1" smtClean="0"/>
              <a:t>Mohd</a:t>
            </a:r>
            <a:r>
              <a:rPr lang="en-GB" sz="2700" dirty="0" smtClean="0"/>
              <a:t> </a:t>
            </a:r>
            <a:r>
              <a:rPr lang="en-GB" sz="2700" dirty="0" err="1" smtClean="0"/>
              <a:t>Yuhyi</a:t>
            </a:r>
            <a:r>
              <a:rPr lang="en-GB" sz="2700" dirty="0" smtClean="0"/>
              <a:t> </a:t>
            </a:r>
            <a:r>
              <a:rPr lang="en-GB" sz="2700" dirty="0" err="1" smtClean="0"/>
              <a:t>Mohd</a:t>
            </a:r>
            <a:r>
              <a:rPr lang="en-GB" sz="2700" dirty="0" smtClean="0"/>
              <a:t> </a:t>
            </a:r>
            <a:r>
              <a:rPr lang="en-GB" sz="2700" dirty="0" err="1" smtClean="0"/>
              <a:t>Tadza</a:t>
            </a:r>
            <a:r>
              <a:rPr lang="en-GB" sz="2700" dirty="0" smtClean="0"/>
              <a:t/>
            </a:r>
            <a:br>
              <a:rPr lang="en-GB" sz="2700" dirty="0" smtClean="0"/>
            </a:br>
            <a:r>
              <a:rPr lang="en-GB" sz="2700" dirty="0" err="1" smtClean="0"/>
              <a:t>Dr.</a:t>
            </a:r>
            <a:r>
              <a:rPr lang="en-GB" sz="2700" dirty="0" smtClean="0"/>
              <a:t> </a:t>
            </a:r>
            <a:r>
              <a:rPr lang="en-GB" sz="2700" dirty="0" err="1" smtClean="0"/>
              <a:t>Youventharan</a:t>
            </a:r>
            <a:r>
              <a:rPr lang="en-GB" sz="2700" dirty="0" smtClean="0"/>
              <a:t> </a:t>
            </a:r>
            <a:r>
              <a:rPr lang="en-GB" sz="2700" dirty="0" err="1" smtClean="0"/>
              <a:t>Duraisamy</a:t>
            </a:r>
            <a:r>
              <a:rPr lang="en-GB" sz="2700" dirty="0" smtClean="0"/>
              <a:t/>
            </a:r>
            <a:br>
              <a:rPr lang="en-GB" sz="2700" dirty="0" smtClean="0"/>
            </a:br>
            <a:r>
              <a:rPr lang="en-GB" sz="2700" dirty="0" err="1" smtClean="0"/>
              <a:t>Dr.</a:t>
            </a:r>
            <a:r>
              <a:rPr lang="en-GB" sz="2700" dirty="0" smtClean="0"/>
              <a:t> </a:t>
            </a:r>
            <a:r>
              <a:rPr lang="en-GB" sz="2700" dirty="0" err="1" smtClean="0"/>
              <a:t>Muzamir</a:t>
            </a:r>
            <a:r>
              <a:rPr lang="en-GB" sz="2700" dirty="0" smtClean="0"/>
              <a:t> Hasan</a:t>
            </a:r>
            <a:br>
              <a:rPr lang="en-GB" sz="2700" dirty="0" smtClean="0"/>
            </a:br>
            <a:r>
              <a:rPr lang="en-GB" sz="2700" dirty="0" smtClean="0"/>
              <a:t>Ir. </a:t>
            </a:r>
            <a:r>
              <a:rPr lang="en-GB" sz="2700" dirty="0" err="1" smtClean="0"/>
              <a:t>Azhani</a:t>
            </a:r>
            <a:r>
              <a:rPr lang="en-GB" sz="2700" dirty="0" smtClean="0"/>
              <a:t> </a:t>
            </a:r>
            <a:r>
              <a:rPr lang="en-GB" sz="2700" dirty="0" err="1" smtClean="0"/>
              <a:t>Zukri</a:t>
            </a:r>
            <a:r>
              <a:rPr lang="en-GB" dirty="0"/>
              <a:t/>
            </a:r>
            <a:br>
              <a:rPr lang="en-GB" dirty="0"/>
            </a:br>
            <a:r>
              <a:rPr lang="en-GB" dirty="0" smtClean="0"/>
              <a:t/>
            </a:r>
            <a:br>
              <a:rPr lang="en-GB" dirty="0" smtClean="0"/>
            </a:br>
            <a:endParaRPr lang="en-GB" dirty="0"/>
          </a:p>
        </p:txBody>
      </p:sp>
    </p:spTree>
    <p:extLst>
      <p:ext uri="{BB962C8B-B14F-4D97-AF65-F5344CB8AC3E}">
        <p14:creationId xmlns:p14="http://schemas.microsoft.com/office/powerpoint/2010/main" val="752189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information</a:t>
            </a:r>
            <a:endParaRPr lang="en-US" dirty="0"/>
          </a:p>
        </p:txBody>
      </p:sp>
      <p:sp>
        <p:nvSpPr>
          <p:cNvPr id="3" name="Content Placeholder 2"/>
          <p:cNvSpPr>
            <a:spLocks noGrp="1"/>
          </p:cNvSpPr>
          <p:nvPr>
            <p:ph idx="1"/>
          </p:nvPr>
        </p:nvSpPr>
        <p:spPr/>
        <p:txBody>
          <a:bodyPr/>
          <a:lstStyle/>
          <a:p>
            <a:r>
              <a:rPr lang="en-US" dirty="0" smtClean="0"/>
              <a:t>Semester and Year Taught : Semester 6 Year 3</a:t>
            </a:r>
          </a:p>
          <a:p>
            <a:r>
              <a:rPr lang="en-US" dirty="0" smtClean="0"/>
              <a:t>Program Level / Category : Bachelor</a:t>
            </a:r>
          </a:p>
          <a:p>
            <a:r>
              <a:rPr lang="en-US" dirty="0" smtClean="0"/>
              <a:t>Unit : 3 credits</a:t>
            </a:r>
          </a:p>
          <a:p>
            <a:r>
              <a:rPr lang="en-US" dirty="0" smtClean="0"/>
              <a:t>Pre-requisite : BAA2513 Soil Mechanics and Geology</a:t>
            </a:r>
          </a:p>
          <a:p>
            <a:r>
              <a:rPr lang="en-US" dirty="0" smtClean="0"/>
              <a:t>Contact hours : Lecture (3 hours x 14 weeks) </a:t>
            </a:r>
            <a:endParaRPr lang="en-US" dirty="0"/>
          </a:p>
        </p:txBody>
      </p:sp>
      <p:grpSp>
        <p:nvGrpSpPr>
          <p:cNvPr id="4" name="Group 3"/>
          <p:cNvGrpSpPr/>
          <p:nvPr/>
        </p:nvGrpSpPr>
        <p:grpSpPr>
          <a:xfrm>
            <a:off x="-1" y="6669360"/>
            <a:ext cx="4211961" cy="188640"/>
            <a:chOff x="-1" y="6669360"/>
            <a:chExt cx="4211961" cy="18864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669360"/>
              <a:ext cx="538969" cy="188640"/>
            </a:xfrm>
            <a:prstGeom prst="rect">
              <a:avLst/>
            </a:prstGeom>
          </p:spPr>
        </p:pic>
        <p:sp>
          <p:nvSpPr>
            <p:cNvPr id="6" name="TextBox 5"/>
            <p:cNvSpPr txBox="1"/>
            <p:nvPr/>
          </p:nvSpPr>
          <p:spPr>
            <a:xfrm>
              <a:off x="540498" y="6685645"/>
              <a:ext cx="3671462" cy="172355"/>
            </a:xfrm>
            <a:prstGeom prst="rect">
              <a:avLst/>
            </a:prstGeom>
            <a:noFill/>
          </p:spPr>
          <p:txBody>
            <a:bodyPr wrap="square" lIns="9144" tIns="9144" rIns="9144" bIns="9144" rtlCol="0">
              <a:spAutoFit/>
            </a:bodyPr>
            <a:lstStyle/>
            <a:p>
              <a:r>
                <a:rPr lang="en-US" sz="1000" dirty="0"/>
                <a:t>C</a:t>
              </a:r>
              <a:r>
                <a:rPr lang="en-US" sz="1000" dirty="0" smtClean="0"/>
                <a:t>ourse Information by Dr. </a:t>
              </a:r>
              <a:r>
                <a:rPr lang="en-US" sz="1000" dirty="0" err="1" smtClean="0"/>
                <a:t>Amizatulhani</a:t>
              </a:r>
              <a:r>
                <a:rPr lang="en-US" sz="1000" dirty="0" smtClean="0"/>
                <a:t> Abdullah</a:t>
              </a:r>
              <a:endParaRPr lang="en-US" sz="1000" dirty="0"/>
            </a:p>
          </p:txBody>
        </p:sp>
      </p:grpSp>
    </p:spTree>
    <p:extLst>
      <p:ext uri="{BB962C8B-B14F-4D97-AF65-F5344CB8AC3E}">
        <p14:creationId xmlns:p14="http://schemas.microsoft.com/office/powerpoint/2010/main" val="2875921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Course synopsis</a:t>
            </a:r>
            <a:endParaRPr lang="en-GB" dirty="0"/>
          </a:p>
        </p:txBody>
      </p:sp>
      <p:sp>
        <p:nvSpPr>
          <p:cNvPr id="3" name="Content Placeholder 2"/>
          <p:cNvSpPr>
            <a:spLocks noGrp="1"/>
          </p:cNvSpPr>
          <p:nvPr>
            <p:ph idx="1"/>
          </p:nvPr>
        </p:nvSpPr>
        <p:spPr>
          <a:xfrm>
            <a:off x="323528" y="1556792"/>
            <a:ext cx="8229600" cy="4464496"/>
          </a:xfrm>
        </p:spPr>
        <p:txBody>
          <a:bodyPr>
            <a:normAutofit/>
          </a:bodyPr>
          <a:lstStyle/>
          <a:p>
            <a:pPr marL="457200" lvl="1" indent="0" algn="just">
              <a:buNone/>
            </a:pPr>
            <a:r>
              <a:rPr lang="en-AU" sz="2400" dirty="0" smtClean="0">
                <a:latin typeface="Helvetica LT Std Light"/>
              </a:rPr>
              <a:t>This </a:t>
            </a:r>
            <a:r>
              <a:rPr lang="en-AU" sz="2400" dirty="0">
                <a:latin typeface="Helvetica LT Std Light"/>
              </a:rPr>
              <a:t>subject provides further discussion and explanation related to soil engineering application. The topics cover in the subjects includes the compressibility &amp; consolidation settlement, shear strength, lateral earth pressure, slope stability, site investigation and environmental geotechnics. At the end of this course, student should be able to have ample knowledge regarding the soil engineering application and behaviour.</a:t>
            </a:r>
            <a:endParaRPr lang="en-US" sz="2400" dirty="0">
              <a:latin typeface="Helvetica LT Std Light"/>
            </a:endParaRPr>
          </a:p>
          <a:p>
            <a:pPr lvl="1" algn="just"/>
            <a:endParaRPr lang="en-AU" sz="1900" dirty="0" smtClean="0">
              <a:latin typeface="Helvetica LT Std Light"/>
            </a:endParaRPr>
          </a:p>
          <a:p>
            <a:pPr marL="457200" lvl="1" indent="0" algn="just">
              <a:buNone/>
            </a:pPr>
            <a:endParaRPr lang="en-GB" sz="2000" dirty="0" smtClean="0">
              <a:effectLst>
                <a:outerShdw blurRad="38100" dist="38100" dir="2700000" algn="tl">
                  <a:srgbClr val="000000">
                    <a:alpha val="43137"/>
                  </a:srgbClr>
                </a:outerShdw>
              </a:effectLst>
              <a:latin typeface="Helvetica LT Std Light"/>
            </a:endParaRPr>
          </a:p>
        </p:txBody>
      </p:sp>
      <p:grpSp>
        <p:nvGrpSpPr>
          <p:cNvPr id="7" name="Group 6"/>
          <p:cNvGrpSpPr/>
          <p:nvPr/>
        </p:nvGrpSpPr>
        <p:grpSpPr>
          <a:xfrm>
            <a:off x="-1" y="6669360"/>
            <a:ext cx="4211961" cy="188640"/>
            <a:chOff x="-1" y="6669360"/>
            <a:chExt cx="4211961" cy="18864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669360"/>
              <a:ext cx="538969" cy="188640"/>
            </a:xfrm>
            <a:prstGeom prst="rect">
              <a:avLst/>
            </a:prstGeom>
          </p:spPr>
        </p:pic>
        <p:sp>
          <p:nvSpPr>
            <p:cNvPr id="9" name="TextBox 8"/>
            <p:cNvSpPr txBox="1"/>
            <p:nvPr/>
          </p:nvSpPr>
          <p:spPr>
            <a:xfrm>
              <a:off x="540498" y="6685645"/>
              <a:ext cx="3671462" cy="172355"/>
            </a:xfrm>
            <a:prstGeom prst="rect">
              <a:avLst/>
            </a:prstGeom>
            <a:noFill/>
          </p:spPr>
          <p:txBody>
            <a:bodyPr wrap="square" lIns="9144" tIns="9144" rIns="9144" bIns="9144" rtlCol="0">
              <a:spAutoFit/>
            </a:bodyPr>
            <a:lstStyle/>
            <a:p>
              <a:r>
                <a:rPr lang="en-US" sz="1000" dirty="0"/>
                <a:t>Course Information by </a:t>
              </a:r>
              <a:r>
                <a:rPr lang="en-US" sz="1000" dirty="0" smtClean="0"/>
                <a:t>Dr. </a:t>
              </a:r>
              <a:r>
                <a:rPr lang="en-US" sz="1000" dirty="0" err="1" smtClean="0"/>
                <a:t>Amizatulhani</a:t>
              </a:r>
              <a:r>
                <a:rPr lang="en-US" sz="1000" dirty="0" smtClean="0"/>
                <a:t> Abdullah</a:t>
              </a:r>
              <a:endParaRPr lang="en-US" sz="1000" dirty="0"/>
            </a:p>
          </p:txBody>
        </p:sp>
      </p:grpSp>
    </p:spTree>
    <p:extLst>
      <p:ext uri="{BB962C8B-B14F-4D97-AF65-F5344CB8AC3E}">
        <p14:creationId xmlns:p14="http://schemas.microsoft.com/office/powerpoint/2010/main" val="1203065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25330" y="3140968"/>
            <a:ext cx="2490486" cy="954107"/>
          </a:xfrm>
          <a:prstGeom prst="rect">
            <a:avLst/>
          </a:prstGeom>
          <a:noFill/>
        </p:spPr>
        <p:txBody>
          <a:bodyPr wrap="square" rtlCol="0">
            <a:spAutoFit/>
          </a:bodyPr>
          <a:lstStyle/>
          <a:p>
            <a:pPr lvl="0" algn="just"/>
            <a:r>
              <a:rPr lang="en-US" sz="1400" dirty="0"/>
              <a:t>Assess and evaluate soil compression and settlement magnitude based on theory of </a:t>
            </a:r>
            <a:r>
              <a:rPr lang="en-US" sz="1400" dirty="0" smtClean="0"/>
              <a:t>one dimensional </a:t>
            </a:r>
            <a:r>
              <a:rPr lang="en-US" sz="1400" dirty="0"/>
              <a:t>consolidation.  </a:t>
            </a:r>
          </a:p>
        </p:txBody>
      </p:sp>
      <p:sp>
        <p:nvSpPr>
          <p:cNvPr id="8" name="TextBox 7"/>
          <p:cNvSpPr txBox="1"/>
          <p:nvPr/>
        </p:nvSpPr>
        <p:spPr>
          <a:xfrm>
            <a:off x="5922297" y="1844824"/>
            <a:ext cx="2376636" cy="954107"/>
          </a:xfrm>
          <a:prstGeom prst="rect">
            <a:avLst/>
          </a:prstGeom>
          <a:noFill/>
        </p:spPr>
        <p:txBody>
          <a:bodyPr wrap="square" rtlCol="0">
            <a:spAutoFit/>
          </a:bodyPr>
          <a:lstStyle/>
          <a:p>
            <a:r>
              <a:rPr lang="en-US" sz="1400" dirty="0" smtClean="0"/>
              <a:t>Understand </a:t>
            </a:r>
            <a:r>
              <a:rPr lang="en-US" sz="1400" dirty="0"/>
              <a:t>and aware the importance to conduct site investigation as well as the </a:t>
            </a:r>
            <a:r>
              <a:rPr lang="en-US" sz="1400" dirty="0" smtClean="0"/>
              <a:t>processes related </a:t>
            </a:r>
            <a:r>
              <a:rPr lang="en-US" sz="1400" dirty="0"/>
              <a:t>to it.</a:t>
            </a:r>
          </a:p>
        </p:txBody>
      </p:sp>
      <p:sp>
        <p:nvSpPr>
          <p:cNvPr id="9" name="TextBox 8"/>
          <p:cNvSpPr txBox="1"/>
          <p:nvPr/>
        </p:nvSpPr>
        <p:spPr>
          <a:xfrm>
            <a:off x="6372200" y="3185973"/>
            <a:ext cx="2308510" cy="738664"/>
          </a:xfrm>
          <a:prstGeom prst="rect">
            <a:avLst/>
          </a:prstGeom>
          <a:noFill/>
        </p:spPr>
        <p:txBody>
          <a:bodyPr wrap="square" rtlCol="0">
            <a:spAutoFit/>
          </a:bodyPr>
          <a:lstStyle/>
          <a:p>
            <a:pPr lvl="0"/>
            <a:r>
              <a:rPr lang="en-US" sz="1400" dirty="0"/>
              <a:t>Analyze the lateral earth pressure in soil using various method of analysis.</a:t>
            </a:r>
          </a:p>
        </p:txBody>
      </p:sp>
      <p:sp>
        <p:nvSpPr>
          <p:cNvPr id="10" name="TextBox 9"/>
          <p:cNvSpPr txBox="1"/>
          <p:nvPr/>
        </p:nvSpPr>
        <p:spPr>
          <a:xfrm>
            <a:off x="5734683" y="4498283"/>
            <a:ext cx="2498744" cy="954107"/>
          </a:xfrm>
          <a:prstGeom prst="rect">
            <a:avLst/>
          </a:prstGeom>
          <a:noFill/>
        </p:spPr>
        <p:txBody>
          <a:bodyPr wrap="square" rtlCol="0">
            <a:spAutoFit/>
          </a:bodyPr>
          <a:lstStyle/>
          <a:p>
            <a:pPr lvl="0" algn="just"/>
            <a:r>
              <a:rPr lang="en-US" sz="1400" dirty="0"/>
              <a:t>Analyze the slope stability using various method of analysis and propose the best solution </a:t>
            </a:r>
            <a:r>
              <a:rPr lang="en-US" sz="1400" dirty="0" smtClean="0"/>
              <a:t>to problems </a:t>
            </a:r>
            <a:r>
              <a:rPr lang="en-US" sz="1400" dirty="0"/>
              <a:t>given. </a:t>
            </a:r>
          </a:p>
        </p:txBody>
      </p:sp>
      <p:sp>
        <p:nvSpPr>
          <p:cNvPr id="11" name="TextBox 10"/>
          <p:cNvSpPr txBox="1"/>
          <p:nvPr/>
        </p:nvSpPr>
        <p:spPr>
          <a:xfrm>
            <a:off x="809357" y="4496243"/>
            <a:ext cx="2664668" cy="1169551"/>
          </a:xfrm>
          <a:prstGeom prst="rect">
            <a:avLst/>
          </a:prstGeom>
          <a:noFill/>
        </p:spPr>
        <p:txBody>
          <a:bodyPr wrap="square" rtlCol="0">
            <a:spAutoFit/>
          </a:bodyPr>
          <a:lstStyle/>
          <a:p>
            <a:pPr lvl="0" algn="just"/>
            <a:r>
              <a:rPr lang="en-US" sz="1400" dirty="0"/>
              <a:t>Analyze the shear strength of soil based on Mohr Coulomb criterion concept and assess </a:t>
            </a:r>
            <a:r>
              <a:rPr lang="en-US" sz="1400" dirty="0" smtClean="0"/>
              <a:t>various laboratory </a:t>
            </a:r>
            <a:r>
              <a:rPr lang="en-US" sz="1400" dirty="0"/>
              <a:t>tests related to shear strength.</a:t>
            </a:r>
          </a:p>
        </p:txBody>
      </p:sp>
      <p:sp>
        <p:nvSpPr>
          <p:cNvPr id="16" name="TextBox 15"/>
          <p:cNvSpPr txBox="1"/>
          <p:nvPr/>
        </p:nvSpPr>
        <p:spPr>
          <a:xfrm>
            <a:off x="5466727" y="2018915"/>
            <a:ext cx="281519" cy="400110"/>
          </a:xfrm>
          <a:prstGeom prst="rect">
            <a:avLst/>
          </a:prstGeom>
          <a:noFill/>
        </p:spPr>
        <p:txBody>
          <a:bodyPr wrap="square" rtlCol="0">
            <a:spAutoFit/>
          </a:bodyPr>
          <a:lstStyle/>
          <a:p>
            <a:r>
              <a:rPr lang="en-US" sz="2000" dirty="0" smtClean="0"/>
              <a:t>1</a:t>
            </a:r>
            <a:endParaRPr lang="en-US" sz="2000" dirty="0"/>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1244" y="4509120"/>
            <a:ext cx="466217" cy="466217"/>
          </a:xfrm>
          <a:prstGeom prst="rect">
            <a:avLst/>
          </a:prstGeom>
        </p:spPr>
      </p:pic>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5322" y="3429000"/>
            <a:ext cx="449858" cy="449858"/>
          </a:xfrm>
          <a:prstGeom prst="rect">
            <a:avLst/>
          </a:prstGeom>
        </p:spPr>
      </p:pic>
      <p:pic>
        <p:nvPicPr>
          <p:cNvPr id="23" name="Pictur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4025" y="2410403"/>
            <a:ext cx="459278" cy="459278"/>
          </a:xfrm>
          <a:prstGeom prst="rect">
            <a:avLst/>
          </a:prstGeom>
        </p:spPr>
      </p:pic>
      <p:pic>
        <p:nvPicPr>
          <p:cNvPr id="24" name="Pictur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99841" y="2393658"/>
            <a:ext cx="459278" cy="459278"/>
          </a:xfrm>
          <a:prstGeom prst="rect">
            <a:avLst/>
          </a:prstGeom>
        </p:spPr>
      </p:pic>
      <p:pic>
        <p:nvPicPr>
          <p:cNvPr id="25" name="Picture 2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17757" y="3387101"/>
            <a:ext cx="451703" cy="451703"/>
          </a:xfrm>
          <a:prstGeom prst="rect">
            <a:avLst/>
          </a:prstGeom>
        </p:spPr>
      </p:pic>
      <p:sp>
        <p:nvSpPr>
          <p:cNvPr id="26" name="Title 28"/>
          <p:cNvSpPr>
            <a:spLocks noGrp="1"/>
          </p:cNvSpPr>
          <p:nvPr>
            <p:ph type="title"/>
          </p:nvPr>
        </p:nvSpPr>
        <p:spPr>
          <a:xfrm>
            <a:off x="457200" y="260648"/>
            <a:ext cx="8229600" cy="1143000"/>
          </a:xfrm>
        </p:spPr>
        <p:txBody>
          <a:bodyPr/>
          <a:lstStyle/>
          <a:p>
            <a:r>
              <a:rPr lang="en-US" dirty="0" smtClean="0"/>
              <a:t>Course outcomes</a:t>
            </a:r>
            <a:endParaRPr lang="en-US" dirty="0"/>
          </a:p>
        </p:txBody>
      </p:sp>
      <p:sp>
        <p:nvSpPr>
          <p:cNvPr id="27" name="Rectangle 26"/>
          <p:cNvSpPr/>
          <p:nvPr/>
        </p:nvSpPr>
        <p:spPr>
          <a:xfrm>
            <a:off x="179512" y="1741740"/>
            <a:ext cx="3143984" cy="954107"/>
          </a:xfrm>
          <a:prstGeom prst="rect">
            <a:avLst/>
          </a:prstGeom>
        </p:spPr>
        <p:txBody>
          <a:bodyPr wrap="square">
            <a:spAutoFit/>
          </a:bodyPr>
          <a:lstStyle/>
          <a:p>
            <a:pPr algn="just"/>
            <a:r>
              <a:rPr lang="en-US" sz="1400" dirty="0"/>
              <a:t>Acknowledge and understand the concept of environmental geotechnics, the application </a:t>
            </a:r>
            <a:r>
              <a:rPr lang="en-US" sz="1400" dirty="0" smtClean="0"/>
              <a:t>of emerging </a:t>
            </a:r>
            <a:r>
              <a:rPr lang="en-US" sz="1400" dirty="0"/>
              <a:t>technologies and sustainability to manage the landfill.</a:t>
            </a:r>
          </a:p>
        </p:txBody>
      </p:sp>
      <p:sp>
        <p:nvSpPr>
          <p:cNvPr id="28" name="Hexagon 27"/>
          <p:cNvSpPr/>
          <p:nvPr/>
        </p:nvSpPr>
        <p:spPr>
          <a:xfrm>
            <a:off x="3556832" y="2816032"/>
            <a:ext cx="2203009" cy="1593843"/>
          </a:xfrm>
          <a:prstGeom prst="hex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5889347" y="3028890"/>
            <a:ext cx="281519" cy="400110"/>
          </a:xfrm>
          <a:prstGeom prst="rect">
            <a:avLst/>
          </a:prstGeom>
          <a:noFill/>
        </p:spPr>
        <p:txBody>
          <a:bodyPr wrap="square" rtlCol="0">
            <a:spAutoFit/>
          </a:bodyPr>
          <a:lstStyle/>
          <a:p>
            <a:r>
              <a:rPr lang="en-US" sz="2000" dirty="0" smtClean="0"/>
              <a:t>2</a:t>
            </a:r>
            <a:endParaRPr lang="en-US" sz="2000" dirty="0"/>
          </a:p>
        </p:txBody>
      </p:sp>
      <p:sp>
        <p:nvSpPr>
          <p:cNvPr id="30" name="TextBox 29"/>
          <p:cNvSpPr txBox="1"/>
          <p:nvPr/>
        </p:nvSpPr>
        <p:spPr>
          <a:xfrm>
            <a:off x="5185208" y="4941168"/>
            <a:ext cx="281519" cy="400110"/>
          </a:xfrm>
          <a:prstGeom prst="rect">
            <a:avLst/>
          </a:prstGeom>
          <a:noFill/>
        </p:spPr>
        <p:txBody>
          <a:bodyPr wrap="square" rtlCol="0">
            <a:spAutoFit/>
          </a:bodyPr>
          <a:lstStyle/>
          <a:p>
            <a:r>
              <a:rPr lang="en-US" sz="2000" dirty="0" smtClean="0"/>
              <a:t>3</a:t>
            </a:r>
            <a:endParaRPr lang="en-US" sz="2000" dirty="0"/>
          </a:p>
        </p:txBody>
      </p:sp>
      <p:pic>
        <p:nvPicPr>
          <p:cNvPr id="31" name="Picture 3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0209" y="4522640"/>
            <a:ext cx="471798" cy="471798"/>
          </a:xfrm>
          <a:prstGeom prst="rect">
            <a:avLst/>
          </a:prstGeom>
        </p:spPr>
      </p:pic>
      <p:sp>
        <p:nvSpPr>
          <p:cNvPr id="32" name="TextBox 31"/>
          <p:cNvSpPr txBox="1"/>
          <p:nvPr/>
        </p:nvSpPr>
        <p:spPr>
          <a:xfrm>
            <a:off x="3696562" y="4941168"/>
            <a:ext cx="281519" cy="400110"/>
          </a:xfrm>
          <a:prstGeom prst="rect">
            <a:avLst/>
          </a:prstGeom>
          <a:noFill/>
        </p:spPr>
        <p:txBody>
          <a:bodyPr wrap="square" rtlCol="0">
            <a:spAutoFit/>
          </a:bodyPr>
          <a:lstStyle/>
          <a:p>
            <a:r>
              <a:rPr lang="en-US" sz="2000" dirty="0" smtClean="0"/>
              <a:t>4</a:t>
            </a:r>
            <a:endParaRPr lang="en-US" sz="2000" dirty="0"/>
          </a:p>
        </p:txBody>
      </p:sp>
      <p:sp>
        <p:nvSpPr>
          <p:cNvPr id="33" name="TextBox 32"/>
          <p:cNvSpPr txBox="1"/>
          <p:nvPr/>
        </p:nvSpPr>
        <p:spPr>
          <a:xfrm>
            <a:off x="3041977" y="3028890"/>
            <a:ext cx="281519" cy="400110"/>
          </a:xfrm>
          <a:prstGeom prst="rect">
            <a:avLst/>
          </a:prstGeom>
          <a:noFill/>
        </p:spPr>
        <p:txBody>
          <a:bodyPr wrap="square" rtlCol="0">
            <a:spAutoFit/>
          </a:bodyPr>
          <a:lstStyle/>
          <a:p>
            <a:r>
              <a:rPr lang="en-US" sz="2000" dirty="0" smtClean="0"/>
              <a:t>5</a:t>
            </a:r>
            <a:endParaRPr lang="en-US" sz="2000" dirty="0"/>
          </a:p>
        </p:txBody>
      </p:sp>
      <p:sp>
        <p:nvSpPr>
          <p:cNvPr id="34" name="TextBox 33"/>
          <p:cNvSpPr txBox="1"/>
          <p:nvPr/>
        </p:nvSpPr>
        <p:spPr>
          <a:xfrm>
            <a:off x="3544692" y="2018915"/>
            <a:ext cx="281519" cy="400110"/>
          </a:xfrm>
          <a:prstGeom prst="rect">
            <a:avLst/>
          </a:prstGeom>
          <a:noFill/>
        </p:spPr>
        <p:txBody>
          <a:bodyPr wrap="square" rtlCol="0">
            <a:spAutoFit/>
          </a:bodyPr>
          <a:lstStyle/>
          <a:p>
            <a:r>
              <a:rPr lang="en-US" sz="2000" dirty="0" smtClean="0"/>
              <a:t>6</a:t>
            </a:r>
            <a:endParaRPr lang="en-US" sz="2000" dirty="0"/>
          </a:p>
        </p:txBody>
      </p:sp>
      <p:sp>
        <p:nvSpPr>
          <p:cNvPr id="5" name="TextBox 4"/>
          <p:cNvSpPr txBox="1"/>
          <p:nvPr/>
        </p:nvSpPr>
        <p:spPr>
          <a:xfrm>
            <a:off x="3826227" y="3259009"/>
            <a:ext cx="1709574" cy="707886"/>
          </a:xfrm>
          <a:prstGeom prst="rect">
            <a:avLst/>
          </a:prstGeom>
          <a:noFill/>
        </p:spPr>
        <p:txBody>
          <a:bodyPr wrap="square" rtlCol="0">
            <a:spAutoFit/>
          </a:bodyPr>
          <a:lstStyle/>
          <a:p>
            <a:pPr algn="ctr"/>
            <a:r>
              <a:rPr lang="en-US" sz="2000" b="1" dirty="0" smtClean="0">
                <a:effectLst>
                  <a:outerShdw blurRad="38100" dist="38100" dir="2700000" algn="tl">
                    <a:srgbClr val="000000">
                      <a:alpha val="43137"/>
                    </a:srgbClr>
                  </a:outerShdw>
                </a:effectLst>
                <a:latin typeface="Helvetica LT Std Light"/>
              </a:rPr>
              <a:t>Course Outcomes</a:t>
            </a:r>
            <a:endParaRPr lang="en-US" sz="2000" b="1" dirty="0">
              <a:effectLst>
                <a:outerShdw blurRad="38100" dist="38100" dir="2700000" algn="tl">
                  <a:srgbClr val="000000">
                    <a:alpha val="43137"/>
                  </a:srgbClr>
                </a:outerShdw>
              </a:effectLst>
              <a:latin typeface="Helvetica LT Std Light"/>
            </a:endParaRPr>
          </a:p>
        </p:txBody>
      </p:sp>
      <p:grpSp>
        <p:nvGrpSpPr>
          <p:cNvPr id="35" name="Group 34"/>
          <p:cNvGrpSpPr/>
          <p:nvPr/>
        </p:nvGrpSpPr>
        <p:grpSpPr>
          <a:xfrm>
            <a:off x="-1" y="6669360"/>
            <a:ext cx="4211961" cy="188640"/>
            <a:chOff x="-1" y="6669360"/>
            <a:chExt cx="4211961" cy="188640"/>
          </a:xfrm>
        </p:grpSpPr>
        <p:pic>
          <p:nvPicPr>
            <p:cNvPr id="36" name="Picture 3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 y="6669360"/>
              <a:ext cx="538969" cy="188640"/>
            </a:xfrm>
            <a:prstGeom prst="rect">
              <a:avLst/>
            </a:prstGeom>
          </p:spPr>
        </p:pic>
        <p:sp>
          <p:nvSpPr>
            <p:cNvPr id="37" name="TextBox 36"/>
            <p:cNvSpPr txBox="1"/>
            <p:nvPr/>
          </p:nvSpPr>
          <p:spPr>
            <a:xfrm>
              <a:off x="540498" y="6685645"/>
              <a:ext cx="3671462" cy="172355"/>
            </a:xfrm>
            <a:prstGeom prst="rect">
              <a:avLst/>
            </a:prstGeom>
            <a:noFill/>
          </p:spPr>
          <p:txBody>
            <a:bodyPr wrap="square" lIns="9144" tIns="9144" rIns="9144" bIns="9144" rtlCol="0">
              <a:spAutoFit/>
            </a:bodyPr>
            <a:lstStyle/>
            <a:p>
              <a:r>
                <a:rPr lang="en-US" sz="1000" dirty="0"/>
                <a:t>Course Information by </a:t>
              </a:r>
              <a:r>
                <a:rPr lang="en-US" sz="1000" dirty="0" smtClean="0"/>
                <a:t>Dr. </a:t>
              </a:r>
              <a:r>
                <a:rPr lang="en-US" sz="1000" dirty="0" err="1" smtClean="0"/>
                <a:t>Amizatulhani</a:t>
              </a:r>
              <a:r>
                <a:rPr lang="en-US" sz="1000" dirty="0" smtClean="0"/>
                <a:t> Abdullah</a:t>
              </a:r>
              <a:endParaRPr lang="en-US" sz="1000" dirty="0"/>
            </a:p>
          </p:txBody>
        </p:sp>
      </p:grpSp>
    </p:spTree>
    <p:extLst>
      <p:ext uri="{BB962C8B-B14F-4D97-AF65-F5344CB8AC3E}">
        <p14:creationId xmlns:p14="http://schemas.microsoft.com/office/powerpoint/2010/main" val="3038362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method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37836900"/>
              </p:ext>
            </p:extLst>
          </p:nvPr>
        </p:nvGraphicFramePr>
        <p:xfrm>
          <a:off x="457197" y="1628800"/>
          <a:ext cx="8229603" cy="4241292"/>
        </p:xfrm>
        <a:graphic>
          <a:graphicData uri="http://schemas.openxmlformats.org/drawingml/2006/table">
            <a:tbl>
              <a:tblPr firstRow="1" firstCol="1" bandRow="1">
                <a:tableStyleId>{5C22544A-7EE6-4342-B048-85BDC9FD1C3A}</a:tableStyleId>
              </a:tblPr>
              <a:tblGrid>
                <a:gridCol w="2067340"/>
                <a:gridCol w="795131"/>
                <a:gridCol w="894522"/>
                <a:gridCol w="894522"/>
                <a:gridCol w="894522"/>
                <a:gridCol w="894522"/>
                <a:gridCol w="894522"/>
                <a:gridCol w="894522"/>
              </a:tblGrid>
              <a:tr h="439859">
                <a:tc>
                  <a:txBody>
                    <a:bodyPr/>
                    <a:lstStyle/>
                    <a:p>
                      <a:pPr marL="0" marR="0" algn="ctr">
                        <a:lnSpc>
                          <a:spcPct val="115000"/>
                        </a:lnSpc>
                        <a:spcBef>
                          <a:spcPts val="0"/>
                        </a:spcBef>
                        <a:spcAft>
                          <a:spcPts val="0"/>
                        </a:spcAft>
                      </a:pPr>
                      <a:r>
                        <a:rPr lang="en-US" sz="2200" dirty="0">
                          <a:effectLst/>
                        </a:rPr>
                        <a:t>Distribution</a:t>
                      </a:r>
                      <a:endParaRPr lang="en-US" sz="2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dirty="0">
                          <a:effectLst/>
                        </a:rPr>
                        <a:t>%</a:t>
                      </a:r>
                      <a:endParaRPr lang="en-US" sz="2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dirty="0">
                          <a:effectLst/>
                        </a:rPr>
                        <a:t>CO1 (%)</a:t>
                      </a:r>
                      <a:endParaRPr lang="en-US" sz="2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CO2 (%)</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CO3 (%)</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CO4 (%)</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CO5 (%)</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CO6 (%)</a:t>
                      </a:r>
                      <a:endParaRPr lang="en-US" sz="2200">
                        <a:effectLst/>
                        <a:latin typeface="Calibri"/>
                        <a:ea typeface="Calibri"/>
                        <a:cs typeface="Times New Roman"/>
                      </a:endParaRPr>
                    </a:p>
                  </a:txBody>
                  <a:tcPr marL="68580" marR="68580" marT="0" marB="0" anchor="ctr"/>
                </a:tc>
              </a:tr>
              <a:tr h="224539">
                <a:tc>
                  <a:txBody>
                    <a:bodyPr/>
                    <a:lstStyle/>
                    <a:p>
                      <a:pPr marL="0" marR="0" algn="ctr">
                        <a:lnSpc>
                          <a:spcPct val="115000"/>
                        </a:lnSpc>
                        <a:spcBef>
                          <a:spcPts val="0"/>
                        </a:spcBef>
                        <a:spcAft>
                          <a:spcPts val="0"/>
                        </a:spcAft>
                      </a:pPr>
                      <a:r>
                        <a:rPr lang="en-US" sz="2200" dirty="0" smtClean="0">
                          <a:effectLst/>
                        </a:rPr>
                        <a:t>Work based project </a:t>
                      </a:r>
                      <a:endParaRPr lang="en-US" sz="2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dirty="0" smtClean="0">
                          <a:effectLst/>
                        </a:rPr>
                        <a:t>20</a:t>
                      </a:r>
                      <a:endParaRPr lang="en-US" sz="2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10</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dirty="0">
                          <a:effectLst/>
                        </a:rPr>
                        <a:t> </a:t>
                      </a:r>
                      <a:endParaRPr lang="en-US" sz="2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dirty="0">
                          <a:effectLst/>
                        </a:rPr>
                        <a:t> </a:t>
                      </a:r>
                      <a:endParaRPr lang="en-US" sz="2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 </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 </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dirty="0" smtClean="0">
                          <a:effectLst/>
                        </a:rPr>
                        <a:t>10</a:t>
                      </a:r>
                      <a:r>
                        <a:rPr lang="en-US" sz="2200" dirty="0">
                          <a:effectLst/>
                        </a:rPr>
                        <a:t> </a:t>
                      </a:r>
                      <a:endParaRPr lang="en-US" sz="2200" dirty="0">
                        <a:effectLst/>
                        <a:latin typeface="Calibri"/>
                        <a:ea typeface="Calibri"/>
                        <a:cs typeface="Times New Roman"/>
                      </a:endParaRPr>
                    </a:p>
                  </a:txBody>
                  <a:tcPr marL="68580" marR="68580" marT="0" marB="0" anchor="ctr"/>
                </a:tc>
              </a:tr>
              <a:tr h="463100">
                <a:tc>
                  <a:txBody>
                    <a:bodyPr/>
                    <a:lstStyle/>
                    <a:p>
                      <a:pPr marL="0" marR="0" algn="ctr">
                        <a:lnSpc>
                          <a:spcPct val="115000"/>
                        </a:lnSpc>
                        <a:spcBef>
                          <a:spcPts val="0"/>
                        </a:spcBef>
                        <a:spcAft>
                          <a:spcPts val="0"/>
                        </a:spcAft>
                      </a:pPr>
                      <a:r>
                        <a:rPr lang="en-US" sz="2200" dirty="0">
                          <a:effectLst/>
                        </a:rPr>
                        <a:t>Test 1 </a:t>
                      </a:r>
                    </a:p>
                    <a:p>
                      <a:pPr marL="0" marR="0" algn="ctr">
                        <a:lnSpc>
                          <a:spcPct val="115000"/>
                        </a:lnSpc>
                        <a:spcBef>
                          <a:spcPts val="0"/>
                        </a:spcBef>
                        <a:spcAft>
                          <a:spcPts val="0"/>
                        </a:spcAft>
                      </a:pPr>
                      <a:r>
                        <a:rPr lang="en-US" sz="2200" dirty="0">
                          <a:effectLst/>
                        </a:rPr>
                        <a:t>(Mid </a:t>
                      </a:r>
                      <a:r>
                        <a:rPr lang="en-US" sz="2200" dirty="0" err="1">
                          <a:effectLst/>
                        </a:rPr>
                        <a:t>sem</a:t>
                      </a:r>
                      <a:r>
                        <a:rPr lang="en-US" sz="2200" dirty="0">
                          <a:effectLst/>
                        </a:rPr>
                        <a:t> exam)</a:t>
                      </a:r>
                      <a:endParaRPr lang="en-US" sz="2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20</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 </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10</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dirty="0">
                          <a:effectLst/>
                        </a:rPr>
                        <a:t>10</a:t>
                      </a:r>
                      <a:endParaRPr lang="en-US" sz="2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dirty="0">
                          <a:effectLst/>
                        </a:rPr>
                        <a:t> </a:t>
                      </a:r>
                      <a:endParaRPr lang="en-US" sz="2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dirty="0">
                          <a:effectLst/>
                        </a:rPr>
                        <a:t> </a:t>
                      </a:r>
                      <a:endParaRPr lang="en-US" sz="2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 </a:t>
                      </a:r>
                      <a:endParaRPr lang="en-US" sz="2200">
                        <a:effectLst/>
                        <a:latin typeface="Calibri"/>
                        <a:ea typeface="Calibri"/>
                        <a:cs typeface="Times New Roman"/>
                      </a:endParaRPr>
                    </a:p>
                  </a:txBody>
                  <a:tcPr marL="68580" marR="68580" marT="0" marB="0" anchor="ctr"/>
                </a:tc>
              </a:tr>
              <a:tr h="224539">
                <a:tc>
                  <a:txBody>
                    <a:bodyPr/>
                    <a:lstStyle/>
                    <a:p>
                      <a:pPr marL="0" marR="0" algn="ctr">
                        <a:lnSpc>
                          <a:spcPct val="115000"/>
                        </a:lnSpc>
                        <a:spcBef>
                          <a:spcPts val="0"/>
                        </a:spcBef>
                        <a:spcAft>
                          <a:spcPts val="0"/>
                        </a:spcAft>
                      </a:pPr>
                      <a:r>
                        <a:rPr lang="en-US" sz="2200" dirty="0" smtClean="0">
                          <a:effectLst/>
                        </a:rPr>
                        <a:t>Quiz / assignment</a:t>
                      </a:r>
                      <a:endParaRPr lang="en-US" sz="2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20</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 </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 </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 </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dirty="0">
                          <a:effectLst/>
                        </a:rPr>
                        <a:t>10</a:t>
                      </a:r>
                      <a:endParaRPr lang="en-US" sz="2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dirty="0">
                          <a:effectLst/>
                        </a:rPr>
                        <a:t>10</a:t>
                      </a:r>
                      <a:endParaRPr lang="en-US" sz="2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 </a:t>
                      </a:r>
                      <a:endParaRPr lang="en-US" sz="2200">
                        <a:effectLst/>
                        <a:latin typeface="Calibri"/>
                        <a:ea typeface="Calibri"/>
                        <a:cs typeface="Times New Roman"/>
                      </a:endParaRPr>
                    </a:p>
                  </a:txBody>
                  <a:tcPr marL="68580" marR="68580" marT="0" marB="0" anchor="ctr"/>
                </a:tc>
              </a:tr>
              <a:tr h="224539">
                <a:tc>
                  <a:txBody>
                    <a:bodyPr/>
                    <a:lstStyle/>
                    <a:p>
                      <a:pPr marL="0" marR="0" algn="ctr">
                        <a:lnSpc>
                          <a:spcPct val="115000"/>
                        </a:lnSpc>
                        <a:spcBef>
                          <a:spcPts val="0"/>
                        </a:spcBef>
                        <a:spcAft>
                          <a:spcPts val="0"/>
                        </a:spcAft>
                      </a:pPr>
                      <a:r>
                        <a:rPr lang="en-US" sz="2200">
                          <a:effectLst/>
                        </a:rPr>
                        <a:t>Final Examination</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40</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5</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7</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8</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7</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dirty="0">
                          <a:effectLst/>
                        </a:rPr>
                        <a:t>8</a:t>
                      </a:r>
                      <a:endParaRPr lang="en-US" sz="2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dirty="0">
                          <a:effectLst/>
                        </a:rPr>
                        <a:t>5</a:t>
                      </a:r>
                      <a:endParaRPr lang="en-US" sz="2200" dirty="0">
                        <a:effectLst/>
                        <a:latin typeface="Calibri"/>
                        <a:ea typeface="Calibri"/>
                        <a:cs typeface="Times New Roman"/>
                      </a:endParaRPr>
                    </a:p>
                  </a:txBody>
                  <a:tcPr marL="68580" marR="68580" marT="0" marB="0" anchor="ctr"/>
                </a:tc>
              </a:tr>
              <a:tr h="318849">
                <a:tc>
                  <a:txBody>
                    <a:bodyPr/>
                    <a:lstStyle/>
                    <a:p>
                      <a:pPr marL="0" marR="0" algn="ctr">
                        <a:lnSpc>
                          <a:spcPct val="115000"/>
                        </a:lnSpc>
                        <a:spcBef>
                          <a:spcPts val="0"/>
                        </a:spcBef>
                        <a:spcAft>
                          <a:spcPts val="0"/>
                        </a:spcAft>
                      </a:pPr>
                      <a:r>
                        <a:rPr lang="en-US" sz="2200" dirty="0">
                          <a:effectLst/>
                        </a:rPr>
                        <a:t>Total</a:t>
                      </a:r>
                      <a:endParaRPr lang="en-US" sz="2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100</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15</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17</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18</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effectLst/>
                        </a:rPr>
                        <a:t>17</a:t>
                      </a:r>
                      <a:endParaRPr lang="en-US" sz="22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dirty="0">
                          <a:effectLst/>
                        </a:rPr>
                        <a:t>18</a:t>
                      </a:r>
                      <a:endParaRPr lang="en-US" sz="22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dirty="0">
                          <a:effectLst/>
                        </a:rPr>
                        <a:t>15</a:t>
                      </a:r>
                      <a:endParaRPr lang="en-US" sz="2200" dirty="0">
                        <a:effectLst/>
                        <a:latin typeface="Calibri"/>
                        <a:ea typeface="Calibri"/>
                        <a:cs typeface="Times New Roman"/>
                      </a:endParaRPr>
                    </a:p>
                  </a:txBody>
                  <a:tcPr marL="68580" marR="68580" marT="0" marB="0" anchor="ctr"/>
                </a:tc>
              </a:tr>
            </a:tbl>
          </a:graphicData>
        </a:graphic>
      </p:graphicFrame>
      <p:grpSp>
        <p:nvGrpSpPr>
          <p:cNvPr id="5" name="Group 4"/>
          <p:cNvGrpSpPr/>
          <p:nvPr/>
        </p:nvGrpSpPr>
        <p:grpSpPr>
          <a:xfrm>
            <a:off x="-1" y="6669360"/>
            <a:ext cx="4211961" cy="188640"/>
            <a:chOff x="-1" y="6669360"/>
            <a:chExt cx="4211961" cy="18864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669360"/>
              <a:ext cx="538969" cy="188640"/>
            </a:xfrm>
            <a:prstGeom prst="rect">
              <a:avLst/>
            </a:prstGeom>
          </p:spPr>
        </p:pic>
        <p:sp>
          <p:nvSpPr>
            <p:cNvPr id="7" name="TextBox 6"/>
            <p:cNvSpPr txBox="1"/>
            <p:nvPr/>
          </p:nvSpPr>
          <p:spPr>
            <a:xfrm>
              <a:off x="540498" y="6685645"/>
              <a:ext cx="3671462" cy="172355"/>
            </a:xfrm>
            <a:prstGeom prst="rect">
              <a:avLst/>
            </a:prstGeom>
            <a:noFill/>
          </p:spPr>
          <p:txBody>
            <a:bodyPr wrap="square" lIns="9144" tIns="9144" rIns="9144" bIns="9144" rtlCol="0">
              <a:spAutoFit/>
            </a:bodyPr>
            <a:lstStyle/>
            <a:p>
              <a:r>
                <a:rPr lang="en-US" sz="1000" dirty="0"/>
                <a:t>Course Information by </a:t>
              </a:r>
              <a:r>
                <a:rPr lang="en-US" sz="1000" dirty="0" smtClean="0"/>
                <a:t>Dr. </a:t>
              </a:r>
              <a:r>
                <a:rPr lang="en-US" sz="1000" dirty="0" err="1" smtClean="0"/>
                <a:t>Amizatulhani</a:t>
              </a:r>
              <a:r>
                <a:rPr lang="en-US" sz="1000" dirty="0" smtClean="0"/>
                <a:t> Abdullah</a:t>
              </a:r>
              <a:endParaRPr lang="en-US" sz="1000" dirty="0"/>
            </a:p>
          </p:txBody>
        </p:sp>
      </p:grpSp>
    </p:spTree>
    <p:extLst>
      <p:ext uri="{BB962C8B-B14F-4D97-AF65-F5344CB8AC3E}">
        <p14:creationId xmlns:p14="http://schemas.microsoft.com/office/powerpoint/2010/main" val="3055218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dirty="0" smtClean="0"/>
              <a:t>References</a:t>
            </a:r>
            <a:endParaRPr lang="en-US" dirty="0"/>
          </a:p>
        </p:txBody>
      </p:sp>
      <p:sp>
        <p:nvSpPr>
          <p:cNvPr id="5" name="Content Placeholder 2"/>
          <p:cNvSpPr txBox="1">
            <a:spLocks/>
          </p:cNvSpPr>
          <p:nvPr/>
        </p:nvSpPr>
        <p:spPr>
          <a:xfrm>
            <a:off x="428649" y="1556792"/>
            <a:ext cx="8258151" cy="512095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400" dirty="0" smtClean="0">
                <a:effectLst>
                  <a:outerShdw blurRad="38100" dist="38100" dir="2700000" algn="tl">
                    <a:srgbClr val="000000">
                      <a:alpha val="43137"/>
                    </a:srgbClr>
                  </a:outerShdw>
                </a:effectLst>
                <a:latin typeface="Helvetica LT Std Light"/>
              </a:rPr>
              <a:t>References</a:t>
            </a:r>
          </a:p>
          <a:p>
            <a:pPr lvl="1"/>
            <a:r>
              <a:rPr lang="en-US" sz="2200" dirty="0" smtClean="0">
                <a:latin typeface="Helvetica LT Std Light"/>
              </a:rPr>
              <a:t>Das, B.M., “Principles of Geotechnical Engineering, 7</a:t>
            </a:r>
            <a:r>
              <a:rPr lang="en-US" sz="2200" baseline="30000" dirty="0" smtClean="0">
                <a:latin typeface="Helvetica LT Std Light"/>
              </a:rPr>
              <a:t>th</a:t>
            </a:r>
            <a:r>
              <a:rPr lang="en-US" sz="2200" dirty="0" smtClean="0">
                <a:latin typeface="Helvetica LT Std Light"/>
              </a:rPr>
              <a:t> edition”, </a:t>
            </a:r>
            <a:r>
              <a:rPr lang="en-US" sz="2200" dirty="0" err="1" smtClean="0">
                <a:latin typeface="Helvetica LT Std Light"/>
              </a:rPr>
              <a:t>Cencage</a:t>
            </a:r>
            <a:r>
              <a:rPr lang="en-US" sz="2200" dirty="0" smtClean="0">
                <a:latin typeface="Helvetica LT Std Light"/>
              </a:rPr>
              <a:t> Learning (2010).</a:t>
            </a:r>
          </a:p>
          <a:p>
            <a:pPr lvl="1"/>
            <a:r>
              <a:rPr lang="en-US" sz="2200" dirty="0" smtClean="0">
                <a:latin typeface="Helvetica LT Std Light"/>
              </a:rPr>
              <a:t>Raj, P.P., “Soil Mechanics &amp; Foundation Engineering”, Prentice Hall (2008).</a:t>
            </a:r>
          </a:p>
          <a:p>
            <a:pPr lvl="1"/>
            <a:r>
              <a:rPr lang="en-US" sz="2200" dirty="0" smtClean="0">
                <a:latin typeface="Helvetica LT Std Light"/>
              </a:rPr>
              <a:t>Liu, C. &amp; </a:t>
            </a:r>
            <a:r>
              <a:rPr lang="en-US" sz="2200" dirty="0" err="1" smtClean="0">
                <a:latin typeface="Helvetica LT Std Light"/>
              </a:rPr>
              <a:t>Evett</a:t>
            </a:r>
            <a:r>
              <a:rPr lang="en-US" sz="2200" dirty="0" smtClean="0">
                <a:latin typeface="Helvetica LT Std Light"/>
              </a:rPr>
              <a:t>, J.B., “Soils and Foundations, 7</a:t>
            </a:r>
            <a:r>
              <a:rPr lang="en-US" sz="2200" baseline="30000" dirty="0" smtClean="0">
                <a:latin typeface="Helvetica LT Std Light"/>
              </a:rPr>
              <a:t>th</a:t>
            </a:r>
            <a:r>
              <a:rPr lang="en-US" sz="2200" dirty="0" smtClean="0">
                <a:latin typeface="Helvetica LT Std Light"/>
              </a:rPr>
              <a:t> edition”, Prentice Hall (2008).</a:t>
            </a:r>
          </a:p>
          <a:p>
            <a:pPr lvl="1"/>
            <a:r>
              <a:rPr lang="en-US" sz="2200" dirty="0" smtClean="0">
                <a:latin typeface="Helvetica LT Std Light"/>
              </a:rPr>
              <a:t>Whitlow, R., “Basic Soil Mechanics”, Prentice Hall (2004).</a:t>
            </a:r>
          </a:p>
          <a:p>
            <a:pPr lvl="1"/>
            <a:endParaRPr lang="en-GB" sz="2000" dirty="0" smtClean="0">
              <a:effectLst>
                <a:outerShdw blurRad="38100" dist="38100" dir="2700000" algn="tl">
                  <a:srgbClr val="000000">
                    <a:alpha val="43137"/>
                  </a:srgbClr>
                </a:outerShdw>
              </a:effectLst>
              <a:latin typeface="Helvetica LT Std Light"/>
            </a:endParaRPr>
          </a:p>
        </p:txBody>
      </p:sp>
      <p:grpSp>
        <p:nvGrpSpPr>
          <p:cNvPr id="6" name="Group 5"/>
          <p:cNvGrpSpPr/>
          <p:nvPr/>
        </p:nvGrpSpPr>
        <p:grpSpPr>
          <a:xfrm>
            <a:off x="-1" y="6669360"/>
            <a:ext cx="4211961" cy="188640"/>
            <a:chOff x="-1" y="6669360"/>
            <a:chExt cx="4211961" cy="18864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669360"/>
              <a:ext cx="538969" cy="188640"/>
            </a:xfrm>
            <a:prstGeom prst="rect">
              <a:avLst/>
            </a:prstGeom>
          </p:spPr>
        </p:pic>
        <p:sp>
          <p:nvSpPr>
            <p:cNvPr id="8" name="TextBox 7"/>
            <p:cNvSpPr txBox="1"/>
            <p:nvPr/>
          </p:nvSpPr>
          <p:spPr>
            <a:xfrm>
              <a:off x="540498" y="6685645"/>
              <a:ext cx="3671462" cy="172355"/>
            </a:xfrm>
            <a:prstGeom prst="rect">
              <a:avLst/>
            </a:prstGeom>
            <a:noFill/>
          </p:spPr>
          <p:txBody>
            <a:bodyPr wrap="square" lIns="9144" tIns="9144" rIns="9144" bIns="9144" rtlCol="0">
              <a:spAutoFit/>
            </a:bodyPr>
            <a:lstStyle/>
            <a:p>
              <a:r>
                <a:rPr lang="en-US" sz="1000" dirty="0"/>
                <a:t>Course Information by </a:t>
              </a:r>
              <a:r>
                <a:rPr lang="en-US" sz="1000" dirty="0" smtClean="0"/>
                <a:t>Dr. </a:t>
              </a:r>
              <a:r>
                <a:rPr lang="en-US" sz="1000" dirty="0" err="1" smtClean="0"/>
                <a:t>Amizatulhani</a:t>
              </a:r>
              <a:r>
                <a:rPr lang="en-US" sz="1000" dirty="0" smtClean="0"/>
                <a:t> Abdullah</a:t>
              </a:r>
              <a:endParaRPr lang="en-US" sz="1000" dirty="0"/>
            </a:p>
          </p:txBody>
        </p:sp>
      </p:grpSp>
    </p:spTree>
    <p:extLst>
      <p:ext uri="{BB962C8B-B14F-4D97-AF65-F5344CB8AC3E}">
        <p14:creationId xmlns:p14="http://schemas.microsoft.com/office/powerpoint/2010/main" val="577586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weekly </a:t>
            </a:r>
            <a:r>
              <a:rPr lang="en-US" dirty="0"/>
              <a:t>s</a:t>
            </a:r>
            <a:r>
              <a:rPr lang="en-US" dirty="0" smtClean="0"/>
              <a:t>chedule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151951"/>
              </p:ext>
            </p:extLst>
          </p:nvPr>
        </p:nvGraphicFramePr>
        <p:xfrm>
          <a:off x="483890" y="1628800"/>
          <a:ext cx="8202910" cy="4416552"/>
        </p:xfrm>
        <a:graphic>
          <a:graphicData uri="http://schemas.openxmlformats.org/drawingml/2006/table">
            <a:tbl>
              <a:tblPr firstRow="1" firstCol="1" bandRow="1">
                <a:tableStyleId>{5C22544A-7EE6-4342-B048-85BDC9FD1C3A}</a:tableStyleId>
              </a:tblPr>
              <a:tblGrid>
                <a:gridCol w="565717"/>
                <a:gridCol w="1626439"/>
                <a:gridCol w="2687160"/>
                <a:gridCol w="777863"/>
                <a:gridCol w="1202151"/>
                <a:gridCol w="1343580"/>
              </a:tblGrid>
              <a:tr h="224387">
                <a:tc>
                  <a:txBody>
                    <a:bodyPr/>
                    <a:lstStyle/>
                    <a:p>
                      <a:pPr marL="0" marR="0" algn="ctr">
                        <a:lnSpc>
                          <a:spcPct val="115000"/>
                        </a:lnSpc>
                        <a:spcBef>
                          <a:spcPts val="0"/>
                        </a:spcBef>
                        <a:spcAft>
                          <a:spcPts val="0"/>
                        </a:spcAft>
                      </a:pPr>
                      <a:r>
                        <a:rPr lang="en-US" sz="1400" dirty="0">
                          <a:effectLst/>
                        </a:rPr>
                        <a:t>Week </a:t>
                      </a:r>
                      <a:endParaRPr lang="en-US" sz="1400" dirty="0">
                        <a:effectLst/>
                        <a:latin typeface="Calibri"/>
                        <a:ea typeface="Calibri"/>
                        <a:cs typeface="Times New Roman"/>
                      </a:endParaRPr>
                    </a:p>
                  </a:txBody>
                  <a:tcPr marL="37456" marR="37456" marT="0" marB="0" anchor="ctr"/>
                </a:tc>
                <a:tc>
                  <a:txBody>
                    <a:bodyPr/>
                    <a:lstStyle/>
                    <a:p>
                      <a:pPr marL="0" marR="0" algn="ctr">
                        <a:lnSpc>
                          <a:spcPct val="115000"/>
                        </a:lnSpc>
                        <a:spcBef>
                          <a:spcPts val="0"/>
                        </a:spcBef>
                        <a:spcAft>
                          <a:spcPts val="0"/>
                        </a:spcAft>
                      </a:pPr>
                      <a:r>
                        <a:rPr lang="en-US" sz="1400" dirty="0">
                          <a:effectLst/>
                        </a:rPr>
                        <a:t>Topics</a:t>
                      </a:r>
                      <a:endParaRPr lang="en-US" sz="1400" dirty="0">
                        <a:effectLst/>
                        <a:latin typeface="Calibri"/>
                        <a:ea typeface="Calibri"/>
                        <a:cs typeface="Times New Roman"/>
                      </a:endParaRPr>
                    </a:p>
                  </a:txBody>
                  <a:tcPr marL="37456" marR="37456" marT="0" marB="0" anchor="ctr"/>
                </a:tc>
                <a:tc>
                  <a:txBody>
                    <a:bodyPr/>
                    <a:lstStyle/>
                    <a:p>
                      <a:pPr marL="0" marR="0" algn="ctr">
                        <a:lnSpc>
                          <a:spcPct val="115000"/>
                        </a:lnSpc>
                        <a:spcBef>
                          <a:spcPts val="0"/>
                        </a:spcBef>
                        <a:spcAft>
                          <a:spcPts val="0"/>
                        </a:spcAft>
                      </a:pPr>
                      <a:r>
                        <a:rPr lang="en-US" sz="1400" dirty="0">
                          <a:effectLst/>
                        </a:rPr>
                        <a:t>Lesson Outcomes</a:t>
                      </a:r>
                      <a:endParaRPr lang="en-US" sz="1400" dirty="0">
                        <a:effectLst/>
                        <a:latin typeface="Calibri"/>
                        <a:ea typeface="Calibri"/>
                        <a:cs typeface="Times New Roman"/>
                      </a:endParaRPr>
                    </a:p>
                  </a:txBody>
                  <a:tcPr marL="37456" marR="37456" marT="0" marB="0" anchor="ctr"/>
                </a:tc>
                <a:tc>
                  <a:txBody>
                    <a:bodyPr/>
                    <a:lstStyle/>
                    <a:p>
                      <a:pPr marL="0" marR="0" algn="ctr">
                        <a:lnSpc>
                          <a:spcPct val="115000"/>
                        </a:lnSpc>
                        <a:spcBef>
                          <a:spcPts val="0"/>
                        </a:spcBef>
                        <a:spcAft>
                          <a:spcPts val="0"/>
                        </a:spcAft>
                      </a:pPr>
                      <a:r>
                        <a:rPr lang="en-US" sz="1400">
                          <a:effectLst/>
                        </a:rPr>
                        <a:t>Delivery</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0"/>
                        </a:spcBef>
                        <a:spcAft>
                          <a:spcPts val="0"/>
                        </a:spcAft>
                      </a:pPr>
                      <a:r>
                        <a:rPr lang="en-US" sz="1400">
                          <a:effectLst/>
                        </a:rPr>
                        <a:t>Assessment method</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0"/>
                        </a:spcBef>
                        <a:spcAft>
                          <a:spcPts val="0"/>
                        </a:spcAft>
                      </a:pPr>
                      <a:r>
                        <a:rPr lang="en-US" sz="1400">
                          <a:effectLst/>
                        </a:rPr>
                        <a:t>Level/</a:t>
                      </a:r>
                    </a:p>
                    <a:p>
                      <a:pPr marL="0" marR="0" algn="ctr">
                        <a:lnSpc>
                          <a:spcPct val="115000"/>
                        </a:lnSpc>
                        <a:spcBef>
                          <a:spcPts val="0"/>
                        </a:spcBef>
                        <a:spcAft>
                          <a:spcPts val="0"/>
                        </a:spcAft>
                      </a:pPr>
                      <a:r>
                        <a:rPr lang="en-US" sz="1400">
                          <a:effectLst/>
                        </a:rPr>
                        <a:t>Depth</a:t>
                      </a:r>
                      <a:endParaRPr lang="en-US" sz="1400">
                        <a:effectLst/>
                        <a:latin typeface="Calibri"/>
                        <a:ea typeface="Calibri"/>
                        <a:cs typeface="Times New Roman"/>
                      </a:endParaRPr>
                    </a:p>
                  </a:txBody>
                  <a:tcPr marL="37456" marR="37456" marT="0" marB="0" anchor="ctr"/>
                </a:tc>
              </a:tr>
              <a:tr h="344592">
                <a:tc>
                  <a:txBody>
                    <a:bodyPr/>
                    <a:lstStyle/>
                    <a:p>
                      <a:pPr marL="0" marR="0" algn="ctr">
                        <a:lnSpc>
                          <a:spcPct val="115000"/>
                        </a:lnSpc>
                        <a:spcBef>
                          <a:spcPts val="1200"/>
                        </a:spcBef>
                        <a:spcAft>
                          <a:spcPts val="1000"/>
                        </a:spcAft>
                      </a:pPr>
                      <a:r>
                        <a:rPr lang="en-US" sz="1400">
                          <a:effectLst/>
                        </a:rPr>
                        <a:t>1</a:t>
                      </a:r>
                      <a:endParaRPr lang="en-US" sz="1400">
                        <a:effectLst/>
                        <a:latin typeface="Calibri"/>
                        <a:ea typeface="Calibri"/>
                        <a:cs typeface="Times New Roman"/>
                      </a:endParaRPr>
                    </a:p>
                  </a:txBody>
                  <a:tcPr marL="37456" marR="37456" marT="0" marB="0" anchor="ctr"/>
                </a:tc>
                <a:tc>
                  <a:txBody>
                    <a:bodyPr/>
                    <a:lstStyle/>
                    <a:p>
                      <a:pPr marL="0" marR="0">
                        <a:spcBef>
                          <a:spcPts val="1200"/>
                        </a:spcBef>
                        <a:spcAft>
                          <a:spcPts val="1000"/>
                        </a:spcAft>
                      </a:pPr>
                      <a:r>
                        <a:rPr lang="en-US" sz="1400" dirty="0">
                          <a:effectLst/>
                        </a:rPr>
                        <a:t>Site Investigation</a:t>
                      </a:r>
                      <a:endParaRPr lang="en-US" sz="1400" dirty="0">
                        <a:solidFill>
                          <a:srgbClr val="000000"/>
                        </a:solidFill>
                        <a:effectLst/>
                        <a:latin typeface="Times New Roman"/>
                        <a:ea typeface="Calibri"/>
                        <a:cs typeface="Times New Roman"/>
                      </a:endParaRPr>
                    </a:p>
                  </a:txBody>
                  <a:tcPr marL="37456" marR="37456" marT="0" marB="0" anchor="ctr"/>
                </a:tc>
                <a:tc>
                  <a:txBody>
                    <a:bodyPr/>
                    <a:lstStyle/>
                    <a:p>
                      <a:pPr marL="342900" marR="160020" lvl="0" indent="-342900">
                        <a:lnSpc>
                          <a:spcPct val="115000"/>
                        </a:lnSpc>
                        <a:spcBef>
                          <a:spcPts val="1200"/>
                        </a:spcBef>
                        <a:spcAft>
                          <a:spcPts val="1000"/>
                        </a:spcAft>
                        <a:buFont typeface="Symbol"/>
                        <a:buChar char=""/>
                      </a:pPr>
                      <a:r>
                        <a:rPr lang="en-US" sz="1400" dirty="0">
                          <a:effectLst/>
                        </a:rPr>
                        <a:t>Aware the importance to conduct site investigation &amp; the important things related to site investigation phases.</a:t>
                      </a:r>
                      <a:endParaRPr lang="en-US" sz="1400" dirty="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dirty="0">
                          <a:effectLst/>
                        </a:rPr>
                        <a:t>Lecture</a:t>
                      </a:r>
                      <a:endParaRPr lang="en-US" sz="1400" dirty="0">
                        <a:effectLst/>
                        <a:latin typeface="Calibri"/>
                        <a:ea typeface="Calibri"/>
                        <a:cs typeface="Times New Roman"/>
                      </a:endParaRPr>
                    </a:p>
                  </a:txBody>
                  <a:tcPr marL="37456" marR="37456" marT="0" marB="0" anchor="ctr"/>
                </a:tc>
                <a:tc>
                  <a:txBody>
                    <a:bodyPr/>
                    <a:lstStyle/>
                    <a:p>
                      <a:endParaRPr lang="en-US" sz="1400" dirty="0">
                        <a:effectLst/>
                        <a:latin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a:effectLst/>
                        </a:rPr>
                        <a:t>Knowledge, comprehension</a:t>
                      </a:r>
                      <a:endParaRPr lang="en-US" sz="1400">
                        <a:effectLst/>
                        <a:latin typeface="Calibri"/>
                        <a:ea typeface="Calibri"/>
                        <a:cs typeface="Times New Roman"/>
                      </a:endParaRPr>
                    </a:p>
                  </a:txBody>
                  <a:tcPr marL="37456" marR="37456" marT="0" marB="0" anchor="ctr"/>
                </a:tc>
              </a:tr>
              <a:tr h="344592">
                <a:tc>
                  <a:txBody>
                    <a:bodyPr/>
                    <a:lstStyle/>
                    <a:p>
                      <a:pPr marL="0" marR="0" algn="ctr">
                        <a:lnSpc>
                          <a:spcPct val="115000"/>
                        </a:lnSpc>
                        <a:spcBef>
                          <a:spcPts val="1200"/>
                        </a:spcBef>
                        <a:spcAft>
                          <a:spcPts val="1000"/>
                        </a:spcAft>
                      </a:pPr>
                      <a:r>
                        <a:rPr lang="en-US" sz="1400">
                          <a:effectLst/>
                        </a:rPr>
                        <a:t>2</a:t>
                      </a:r>
                      <a:endParaRPr lang="en-US" sz="1400">
                        <a:effectLst/>
                        <a:latin typeface="Calibri"/>
                        <a:ea typeface="Calibri"/>
                        <a:cs typeface="Times New Roman"/>
                      </a:endParaRPr>
                    </a:p>
                  </a:txBody>
                  <a:tcPr marL="37456" marR="37456" marT="0" marB="0" anchor="ctr"/>
                </a:tc>
                <a:tc>
                  <a:txBody>
                    <a:bodyPr/>
                    <a:lstStyle/>
                    <a:p>
                      <a:pPr marL="0" marR="0">
                        <a:lnSpc>
                          <a:spcPct val="115000"/>
                        </a:lnSpc>
                        <a:spcBef>
                          <a:spcPts val="1200"/>
                        </a:spcBef>
                        <a:spcAft>
                          <a:spcPts val="1000"/>
                        </a:spcAft>
                      </a:pPr>
                      <a:r>
                        <a:rPr lang="en-US" sz="1400">
                          <a:effectLst/>
                        </a:rPr>
                        <a:t>Site Investigation</a:t>
                      </a:r>
                      <a:endParaRPr lang="en-US" sz="1400">
                        <a:effectLst/>
                        <a:latin typeface="Calibri"/>
                        <a:ea typeface="Calibri"/>
                        <a:cs typeface="Times New Roman"/>
                      </a:endParaRPr>
                    </a:p>
                  </a:txBody>
                  <a:tcPr marL="37456" marR="37456" marT="0" marB="0" anchor="ctr"/>
                </a:tc>
                <a:tc>
                  <a:txBody>
                    <a:bodyPr/>
                    <a:lstStyle/>
                    <a:p>
                      <a:pPr marL="342900" marR="0" lvl="0" indent="-342900">
                        <a:lnSpc>
                          <a:spcPct val="115000"/>
                        </a:lnSpc>
                        <a:spcBef>
                          <a:spcPts val="1200"/>
                        </a:spcBef>
                        <a:spcAft>
                          <a:spcPts val="1000"/>
                        </a:spcAft>
                        <a:buFont typeface="Symbol"/>
                        <a:buChar char=""/>
                      </a:pPr>
                      <a:r>
                        <a:rPr lang="en-US" sz="1400">
                          <a:effectLst/>
                        </a:rPr>
                        <a:t>Aware the importance to conduct site investigation &amp; the important things related to site investigation phases.</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a:effectLst/>
                        </a:rPr>
                        <a:t>Lecture </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endParaRPr lang="en-US" sz="1400" dirty="0">
                        <a:effectLst/>
                        <a:latin typeface="Calibri"/>
                        <a:ea typeface="Calibri"/>
                        <a:cs typeface="Times New Roman"/>
                      </a:endParaRPr>
                    </a:p>
                  </a:txBody>
                  <a:tcPr marL="37456" marR="37456" marT="0" marB="0" anchor="ctr"/>
                </a:tc>
                <a:tc>
                  <a:txBody>
                    <a:bodyPr/>
                    <a:lstStyle/>
                    <a:p>
                      <a:pPr marL="0" marR="0" algn="ctr">
                        <a:lnSpc>
                          <a:spcPct val="115000"/>
                        </a:lnSpc>
                        <a:spcBef>
                          <a:spcPts val="0"/>
                        </a:spcBef>
                        <a:spcAft>
                          <a:spcPts val="1000"/>
                        </a:spcAft>
                      </a:pPr>
                      <a:r>
                        <a:rPr lang="en-US" sz="1400" dirty="0">
                          <a:effectLst/>
                        </a:rPr>
                        <a:t>Knowledge, comprehension</a:t>
                      </a:r>
                      <a:endParaRPr lang="en-US" sz="1400" dirty="0">
                        <a:effectLst/>
                        <a:latin typeface="Calibri"/>
                        <a:ea typeface="Calibri"/>
                        <a:cs typeface="Times New Roman"/>
                      </a:endParaRPr>
                    </a:p>
                  </a:txBody>
                  <a:tcPr marL="37456" marR="37456" marT="0" marB="0" anchor="ctr"/>
                </a:tc>
              </a:tr>
              <a:tr h="277449">
                <a:tc>
                  <a:txBody>
                    <a:bodyPr/>
                    <a:lstStyle/>
                    <a:p>
                      <a:pPr marL="0" marR="0" algn="ctr">
                        <a:lnSpc>
                          <a:spcPct val="115000"/>
                        </a:lnSpc>
                        <a:spcBef>
                          <a:spcPts val="1200"/>
                        </a:spcBef>
                        <a:spcAft>
                          <a:spcPts val="1000"/>
                        </a:spcAft>
                      </a:pPr>
                      <a:r>
                        <a:rPr lang="en-US" sz="1400">
                          <a:effectLst/>
                        </a:rPr>
                        <a:t>3</a:t>
                      </a:r>
                      <a:endParaRPr lang="en-US" sz="1400">
                        <a:effectLst/>
                        <a:latin typeface="Calibri"/>
                        <a:ea typeface="Calibri"/>
                        <a:cs typeface="Times New Roman"/>
                      </a:endParaRPr>
                    </a:p>
                  </a:txBody>
                  <a:tcPr marL="37456" marR="37456" marT="0" marB="0" anchor="ctr"/>
                </a:tc>
                <a:tc>
                  <a:txBody>
                    <a:bodyPr/>
                    <a:lstStyle/>
                    <a:p>
                      <a:pPr marL="0" marR="0">
                        <a:spcBef>
                          <a:spcPts val="1200"/>
                        </a:spcBef>
                        <a:spcAft>
                          <a:spcPts val="1000"/>
                        </a:spcAft>
                        <a:tabLst>
                          <a:tab pos="2743200" algn="ctr"/>
                          <a:tab pos="5486400" algn="r"/>
                          <a:tab pos="152400" algn="l"/>
                          <a:tab pos="4792980" algn="l"/>
                        </a:tabLst>
                      </a:pPr>
                      <a:r>
                        <a:rPr lang="en-US" sz="1400">
                          <a:effectLst/>
                        </a:rPr>
                        <a:t>Lateral Earth Pressure of Soil</a:t>
                      </a:r>
                      <a:endParaRPr lang="en-US" sz="1400">
                        <a:effectLst/>
                        <a:latin typeface="Times New Roman"/>
                        <a:ea typeface="Times New Roman"/>
                        <a:cs typeface="Times New Roman"/>
                      </a:endParaRPr>
                    </a:p>
                  </a:txBody>
                  <a:tcPr marL="37456" marR="37456" marT="0" marB="0" anchor="ctr"/>
                </a:tc>
                <a:tc>
                  <a:txBody>
                    <a:bodyPr/>
                    <a:lstStyle/>
                    <a:p>
                      <a:pPr marL="342900" marR="0" lvl="0" indent="-342900">
                        <a:lnSpc>
                          <a:spcPct val="115000"/>
                        </a:lnSpc>
                        <a:spcBef>
                          <a:spcPts val="1200"/>
                        </a:spcBef>
                        <a:spcAft>
                          <a:spcPts val="1000"/>
                        </a:spcAft>
                        <a:buFont typeface="Symbol"/>
                        <a:buChar char=""/>
                      </a:pPr>
                      <a:r>
                        <a:rPr lang="en-US" sz="1400">
                          <a:effectLst/>
                        </a:rPr>
                        <a:t>Understand the concept of lateral pressure.</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a:effectLst/>
                        </a:rPr>
                        <a:t>Lecture</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a:effectLst/>
                        </a:rPr>
                        <a:t> </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dirty="0">
                          <a:effectLst/>
                        </a:rPr>
                        <a:t>Knowledge, comprehension</a:t>
                      </a:r>
                      <a:endParaRPr lang="en-US" sz="1400" dirty="0">
                        <a:effectLst/>
                        <a:latin typeface="Calibri"/>
                        <a:ea typeface="Calibri"/>
                        <a:cs typeface="Times New Roman"/>
                      </a:endParaRPr>
                    </a:p>
                  </a:txBody>
                  <a:tcPr marL="37456" marR="37456" marT="0" marB="0" anchor="ctr"/>
                </a:tc>
              </a:tr>
              <a:tr h="277449">
                <a:tc>
                  <a:txBody>
                    <a:bodyPr/>
                    <a:lstStyle/>
                    <a:p>
                      <a:pPr marL="0" marR="0" algn="ctr">
                        <a:lnSpc>
                          <a:spcPct val="115000"/>
                        </a:lnSpc>
                        <a:spcBef>
                          <a:spcPts val="1200"/>
                        </a:spcBef>
                        <a:spcAft>
                          <a:spcPts val="1000"/>
                        </a:spcAft>
                      </a:pPr>
                      <a:r>
                        <a:rPr lang="en-US" sz="1400">
                          <a:effectLst/>
                        </a:rPr>
                        <a:t>4</a:t>
                      </a:r>
                      <a:endParaRPr lang="en-US" sz="1400">
                        <a:effectLst/>
                        <a:latin typeface="Calibri"/>
                        <a:ea typeface="Calibri"/>
                        <a:cs typeface="Times New Roman"/>
                      </a:endParaRPr>
                    </a:p>
                  </a:txBody>
                  <a:tcPr marL="37456" marR="37456" marT="0" marB="0" anchor="ctr"/>
                </a:tc>
                <a:tc>
                  <a:txBody>
                    <a:bodyPr/>
                    <a:lstStyle/>
                    <a:p>
                      <a:pPr marL="0" marR="0">
                        <a:spcBef>
                          <a:spcPts val="1200"/>
                        </a:spcBef>
                        <a:spcAft>
                          <a:spcPts val="1000"/>
                        </a:spcAft>
                        <a:tabLst>
                          <a:tab pos="2743200" algn="ctr"/>
                          <a:tab pos="5486400" algn="r"/>
                          <a:tab pos="152400" algn="l"/>
                          <a:tab pos="4792980" algn="l"/>
                        </a:tabLst>
                      </a:pPr>
                      <a:r>
                        <a:rPr lang="en-US" sz="1400">
                          <a:effectLst/>
                        </a:rPr>
                        <a:t>Lateral Earth Pressure of Soil </a:t>
                      </a:r>
                      <a:endParaRPr lang="en-US" sz="1400">
                        <a:effectLst/>
                        <a:latin typeface="Times New Roman"/>
                        <a:ea typeface="Times New Roman"/>
                        <a:cs typeface="Times New Roman"/>
                      </a:endParaRPr>
                    </a:p>
                  </a:txBody>
                  <a:tcPr marL="37456" marR="37456" marT="0" marB="0" anchor="ctr"/>
                </a:tc>
                <a:tc>
                  <a:txBody>
                    <a:bodyPr/>
                    <a:lstStyle/>
                    <a:p>
                      <a:pPr marL="342900" marR="0" lvl="0" indent="-342900">
                        <a:lnSpc>
                          <a:spcPct val="115000"/>
                        </a:lnSpc>
                        <a:spcBef>
                          <a:spcPts val="1200"/>
                        </a:spcBef>
                        <a:spcAft>
                          <a:spcPts val="1000"/>
                        </a:spcAft>
                        <a:buFont typeface="Symbol"/>
                        <a:buChar char=""/>
                      </a:pPr>
                      <a:r>
                        <a:rPr lang="en-US" sz="1400">
                          <a:effectLst/>
                        </a:rPr>
                        <a:t>Apply various method of analysis to analyze the lateral pressure in soil.</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a:effectLst/>
                        </a:rPr>
                        <a:t>Lecture</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a:effectLst/>
                        </a:rPr>
                        <a:t> </a:t>
                      </a:r>
                      <a:endParaRPr lang="en-US" sz="1400">
                        <a:effectLst/>
                        <a:latin typeface="Calibri"/>
                        <a:ea typeface="Calibri"/>
                        <a:cs typeface="Times New Roman"/>
                      </a:endParaRPr>
                    </a:p>
                  </a:txBody>
                  <a:tcPr marL="37456" marR="37456" marT="0" marB="0" anchor="b"/>
                </a:tc>
                <a:tc>
                  <a:txBody>
                    <a:bodyPr/>
                    <a:lstStyle/>
                    <a:p>
                      <a:pPr marL="0" marR="0" algn="ctr">
                        <a:lnSpc>
                          <a:spcPct val="115000"/>
                        </a:lnSpc>
                        <a:spcBef>
                          <a:spcPts val="1200"/>
                        </a:spcBef>
                        <a:spcAft>
                          <a:spcPts val="1000"/>
                        </a:spcAft>
                      </a:pPr>
                      <a:r>
                        <a:rPr lang="en-US" sz="1400" dirty="0">
                          <a:effectLst/>
                        </a:rPr>
                        <a:t>Application, analysis</a:t>
                      </a:r>
                      <a:endParaRPr lang="en-US" sz="1400" dirty="0">
                        <a:effectLst/>
                        <a:latin typeface="Calibri"/>
                        <a:ea typeface="Calibri"/>
                        <a:cs typeface="Times New Roman"/>
                      </a:endParaRPr>
                    </a:p>
                  </a:txBody>
                  <a:tcPr marL="37456" marR="37456" marT="0" marB="0" anchor="ctr"/>
                </a:tc>
              </a:tr>
              <a:tr h="277449">
                <a:tc>
                  <a:txBody>
                    <a:bodyPr/>
                    <a:lstStyle/>
                    <a:p>
                      <a:pPr marL="0" marR="0" algn="ctr">
                        <a:lnSpc>
                          <a:spcPct val="115000"/>
                        </a:lnSpc>
                        <a:spcBef>
                          <a:spcPts val="1200"/>
                        </a:spcBef>
                        <a:spcAft>
                          <a:spcPts val="1000"/>
                        </a:spcAft>
                      </a:pPr>
                      <a:r>
                        <a:rPr lang="en-US" sz="1400">
                          <a:effectLst/>
                        </a:rPr>
                        <a:t>5</a:t>
                      </a:r>
                      <a:endParaRPr lang="en-US" sz="1400">
                        <a:effectLst/>
                        <a:latin typeface="Calibri"/>
                        <a:ea typeface="Calibri"/>
                        <a:cs typeface="Times New Roman"/>
                      </a:endParaRPr>
                    </a:p>
                  </a:txBody>
                  <a:tcPr marL="37456" marR="37456" marT="0" marB="0" anchor="ctr"/>
                </a:tc>
                <a:tc>
                  <a:txBody>
                    <a:bodyPr/>
                    <a:lstStyle/>
                    <a:p>
                      <a:pPr marL="0" marR="0">
                        <a:spcBef>
                          <a:spcPts val="1200"/>
                        </a:spcBef>
                        <a:spcAft>
                          <a:spcPts val="1000"/>
                        </a:spcAft>
                        <a:tabLst>
                          <a:tab pos="2743200" algn="ctr"/>
                          <a:tab pos="5486400" algn="r"/>
                          <a:tab pos="152400" algn="l"/>
                          <a:tab pos="4792980" algn="l"/>
                        </a:tabLst>
                      </a:pPr>
                      <a:r>
                        <a:rPr lang="en-US" sz="1400">
                          <a:effectLst/>
                        </a:rPr>
                        <a:t>Lateral Earth Pressure of Soil</a:t>
                      </a:r>
                      <a:endParaRPr lang="en-US" sz="1400">
                        <a:effectLst/>
                        <a:latin typeface="Times New Roman"/>
                        <a:ea typeface="Times New Roman"/>
                        <a:cs typeface="Times New Roman"/>
                      </a:endParaRPr>
                    </a:p>
                  </a:txBody>
                  <a:tcPr marL="37456" marR="37456" marT="0" marB="0" anchor="ctr"/>
                </a:tc>
                <a:tc>
                  <a:txBody>
                    <a:bodyPr/>
                    <a:lstStyle/>
                    <a:p>
                      <a:pPr marL="342900" marR="0" lvl="0" indent="-342900">
                        <a:lnSpc>
                          <a:spcPct val="115000"/>
                        </a:lnSpc>
                        <a:spcBef>
                          <a:spcPts val="1200"/>
                        </a:spcBef>
                        <a:spcAft>
                          <a:spcPts val="1000"/>
                        </a:spcAft>
                        <a:buFont typeface="Symbol"/>
                        <a:buChar char=""/>
                      </a:pPr>
                      <a:r>
                        <a:rPr lang="en-US" sz="1400">
                          <a:effectLst/>
                        </a:rPr>
                        <a:t>Apply various method of analysis to analyze the lateral pressure in soil.</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a:effectLst/>
                        </a:rPr>
                        <a:t>Lecture</a:t>
                      </a:r>
                      <a:endParaRPr lang="en-US" sz="1400">
                        <a:effectLst/>
                        <a:latin typeface="Calibri"/>
                        <a:ea typeface="Calibri"/>
                        <a:cs typeface="Times New Roman"/>
                      </a:endParaRPr>
                    </a:p>
                  </a:txBody>
                  <a:tcPr marL="37456" marR="37456" marT="0" marB="0" anchor="ctr"/>
                </a:tc>
                <a:tc>
                  <a:txBody>
                    <a:bodyPr/>
                    <a:lstStyle/>
                    <a:p>
                      <a:pPr marL="217170" marR="0">
                        <a:lnSpc>
                          <a:spcPct val="115000"/>
                        </a:lnSpc>
                        <a:spcBef>
                          <a:spcPts val="1200"/>
                        </a:spcBef>
                        <a:spcAft>
                          <a:spcPts val="0"/>
                        </a:spcAft>
                      </a:pPr>
                      <a:r>
                        <a:rPr lang="en-US" sz="1400">
                          <a:effectLst/>
                        </a:rPr>
                        <a:t> </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dirty="0">
                          <a:effectLst/>
                        </a:rPr>
                        <a:t>Application, analysis</a:t>
                      </a:r>
                      <a:endParaRPr lang="en-US" sz="1400" dirty="0">
                        <a:effectLst/>
                        <a:latin typeface="Calibri"/>
                        <a:ea typeface="Calibri"/>
                        <a:cs typeface="Times New Roman"/>
                      </a:endParaRPr>
                    </a:p>
                  </a:txBody>
                  <a:tcPr marL="37456" marR="37456" marT="0" marB="0" anchor="ctr"/>
                </a:tc>
              </a:tr>
            </a:tbl>
          </a:graphicData>
        </a:graphic>
      </p:graphicFrame>
      <p:grpSp>
        <p:nvGrpSpPr>
          <p:cNvPr id="5" name="Group 4"/>
          <p:cNvGrpSpPr/>
          <p:nvPr/>
        </p:nvGrpSpPr>
        <p:grpSpPr>
          <a:xfrm>
            <a:off x="-1" y="6669360"/>
            <a:ext cx="4211961" cy="188640"/>
            <a:chOff x="-1" y="6669360"/>
            <a:chExt cx="4211961" cy="18864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669360"/>
              <a:ext cx="538969" cy="188640"/>
            </a:xfrm>
            <a:prstGeom prst="rect">
              <a:avLst/>
            </a:prstGeom>
          </p:spPr>
        </p:pic>
        <p:sp>
          <p:nvSpPr>
            <p:cNvPr id="7" name="TextBox 6"/>
            <p:cNvSpPr txBox="1"/>
            <p:nvPr/>
          </p:nvSpPr>
          <p:spPr>
            <a:xfrm>
              <a:off x="540498" y="6685645"/>
              <a:ext cx="3671462" cy="172355"/>
            </a:xfrm>
            <a:prstGeom prst="rect">
              <a:avLst/>
            </a:prstGeom>
            <a:noFill/>
          </p:spPr>
          <p:txBody>
            <a:bodyPr wrap="square" lIns="9144" tIns="9144" rIns="9144" bIns="9144" rtlCol="0">
              <a:spAutoFit/>
            </a:bodyPr>
            <a:lstStyle/>
            <a:p>
              <a:r>
                <a:rPr lang="en-US" sz="1000" dirty="0"/>
                <a:t>Course Information by </a:t>
              </a:r>
              <a:r>
                <a:rPr lang="en-US" sz="1000" dirty="0" smtClean="0"/>
                <a:t>Dr. </a:t>
              </a:r>
              <a:r>
                <a:rPr lang="en-US" sz="1000" dirty="0" err="1" smtClean="0"/>
                <a:t>Amizatulhani</a:t>
              </a:r>
              <a:r>
                <a:rPr lang="en-US" sz="1000" dirty="0" smtClean="0"/>
                <a:t> Abdullah</a:t>
              </a:r>
              <a:endParaRPr lang="en-US" sz="1000" dirty="0"/>
            </a:p>
          </p:txBody>
        </p:sp>
      </p:grpSp>
    </p:spTree>
    <p:extLst>
      <p:ext uri="{BB962C8B-B14F-4D97-AF65-F5344CB8AC3E}">
        <p14:creationId xmlns:p14="http://schemas.microsoft.com/office/powerpoint/2010/main" val="1754254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Subject </a:t>
            </a:r>
            <a:r>
              <a:rPr lang="en-US" dirty="0" smtClean="0"/>
              <a:t>weekly </a:t>
            </a:r>
            <a:r>
              <a:rPr lang="en-US" dirty="0"/>
              <a:t>s</a:t>
            </a:r>
            <a:r>
              <a:rPr lang="en-US" dirty="0" smtClean="0"/>
              <a:t>chedule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51936615"/>
              </p:ext>
            </p:extLst>
          </p:nvPr>
        </p:nvGraphicFramePr>
        <p:xfrm>
          <a:off x="457200" y="1556792"/>
          <a:ext cx="8229601" cy="4661916"/>
        </p:xfrm>
        <a:graphic>
          <a:graphicData uri="http://schemas.openxmlformats.org/drawingml/2006/table">
            <a:tbl>
              <a:tblPr firstRow="1" firstCol="1" bandRow="1">
                <a:tableStyleId>{5C22544A-7EE6-4342-B048-85BDC9FD1C3A}</a:tableStyleId>
              </a:tblPr>
              <a:tblGrid>
                <a:gridCol w="567558"/>
                <a:gridCol w="1631731"/>
                <a:gridCol w="2695904"/>
                <a:gridCol w="780394"/>
                <a:gridCol w="1206062"/>
                <a:gridCol w="1347952"/>
              </a:tblGrid>
              <a:tr h="224387">
                <a:tc>
                  <a:txBody>
                    <a:bodyPr/>
                    <a:lstStyle/>
                    <a:p>
                      <a:pPr marL="0" marR="0" algn="ctr">
                        <a:lnSpc>
                          <a:spcPct val="115000"/>
                        </a:lnSpc>
                        <a:spcBef>
                          <a:spcPts val="0"/>
                        </a:spcBef>
                        <a:spcAft>
                          <a:spcPts val="0"/>
                        </a:spcAft>
                      </a:pPr>
                      <a:r>
                        <a:rPr lang="en-US" sz="1400" dirty="0">
                          <a:effectLst/>
                        </a:rPr>
                        <a:t>Week </a:t>
                      </a:r>
                      <a:endParaRPr lang="en-US" sz="1400" dirty="0">
                        <a:effectLst/>
                        <a:latin typeface="Calibri"/>
                        <a:ea typeface="Calibri"/>
                        <a:cs typeface="Times New Roman"/>
                      </a:endParaRPr>
                    </a:p>
                  </a:txBody>
                  <a:tcPr marL="37456" marR="37456" marT="0" marB="0" anchor="ctr"/>
                </a:tc>
                <a:tc>
                  <a:txBody>
                    <a:bodyPr/>
                    <a:lstStyle/>
                    <a:p>
                      <a:pPr marL="0" marR="0" algn="ctr">
                        <a:lnSpc>
                          <a:spcPct val="115000"/>
                        </a:lnSpc>
                        <a:spcBef>
                          <a:spcPts val="0"/>
                        </a:spcBef>
                        <a:spcAft>
                          <a:spcPts val="0"/>
                        </a:spcAft>
                      </a:pPr>
                      <a:r>
                        <a:rPr lang="en-US" sz="1400">
                          <a:effectLst/>
                        </a:rPr>
                        <a:t>Topics</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0"/>
                        </a:spcBef>
                        <a:spcAft>
                          <a:spcPts val="0"/>
                        </a:spcAft>
                      </a:pPr>
                      <a:r>
                        <a:rPr lang="en-US" sz="1400">
                          <a:effectLst/>
                        </a:rPr>
                        <a:t>Lesson Outcomes</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0"/>
                        </a:spcBef>
                        <a:spcAft>
                          <a:spcPts val="0"/>
                        </a:spcAft>
                      </a:pPr>
                      <a:r>
                        <a:rPr lang="en-US" sz="1400">
                          <a:effectLst/>
                        </a:rPr>
                        <a:t>Delivery</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0"/>
                        </a:spcBef>
                        <a:spcAft>
                          <a:spcPts val="0"/>
                        </a:spcAft>
                      </a:pPr>
                      <a:r>
                        <a:rPr lang="en-US" sz="1400">
                          <a:effectLst/>
                        </a:rPr>
                        <a:t>Assessment method</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0"/>
                        </a:spcBef>
                        <a:spcAft>
                          <a:spcPts val="0"/>
                        </a:spcAft>
                      </a:pPr>
                      <a:r>
                        <a:rPr lang="en-US" sz="1400">
                          <a:effectLst/>
                        </a:rPr>
                        <a:t>Level/</a:t>
                      </a:r>
                    </a:p>
                    <a:p>
                      <a:pPr marL="0" marR="0" algn="ctr">
                        <a:lnSpc>
                          <a:spcPct val="115000"/>
                        </a:lnSpc>
                        <a:spcBef>
                          <a:spcPts val="0"/>
                        </a:spcBef>
                        <a:spcAft>
                          <a:spcPts val="0"/>
                        </a:spcAft>
                      </a:pPr>
                      <a:r>
                        <a:rPr lang="en-US" sz="1400">
                          <a:effectLst/>
                        </a:rPr>
                        <a:t>Depth</a:t>
                      </a:r>
                      <a:endParaRPr lang="en-US" sz="1400">
                        <a:effectLst/>
                        <a:latin typeface="Calibri"/>
                        <a:ea typeface="Calibri"/>
                        <a:cs typeface="Times New Roman"/>
                      </a:endParaRPr>
                    </a:p>
                  </a:txBody>
                  <a:tcPr marL="37456" marR="37456" marT="0" marB="0" anchor="ctr"/>
                </a:tc>
              </a:tr>
              <a:tr h="344592">
                <a:tc>
                  <a:txBody>
                    <a:bodyPr/>
                    <a:lstStyle/>
                    <a:p>
                      <a:pPr marL="0" marR="0" algn="ctr">
                        <a:lnSpc>
                          <a:spcPct val="115000"/>
                        </a:lnSpc>
                        <a:spcBef>
                          <a:spcPts val="1200"/>
                        </a:spcBef>
                        <a:spcAft>
                          <a:spcPts val="1000"/>
                        </a:spcAft>
                      </a:pPr>
                      <a:r>
                        <a:rPr lang="en-US" sz="1400" dirty="0">
                          <a:effectLst/>
                        </a:rPr>
                        <a:t>6</a:t>
                      </a:r>
                      <a:endParaRPr lang="en-US" sz="1400" dirty="0">
                        <a:effectLst/>
                        <a:latin typeface="Calibri"/>
                        <a:ea typeface="Calibri"/>
                        <a:cs typeface="Times New Roman"/>
                      </a:endParaRPr>
                    </a:p>
                  </a:txBody>
                  <a:tcPr marL="37456" marR="37456" marT="0" marB="0" anchor="ctr"/>
                </a:tc>
                <a:tc>
                  <a:txBody>
                    <a:bodyPr/>
                    <a:lstStyle/>
                    <a:p>
                      <a:pPr marL="0" marR="0">
                        <a:spcBef>
                          <a:spcPts val="1200"/>
                        </a:spcBef>
                        <a:spcAft>
                          <a:spcPts val="1000"/>
                        </a:spcAft>
                      </a:pPr>
                      <a:r>
                        <a:rPr lang="en-US" sz="1400" dirty="0">
                          <a:effectLst/>
                        </a:rPr>
                        <a:t>Slope Stability</a:t>
                      </a:r>
                      <a:endParaRPr lang="en-US" sz="1400" b="1" dirty="0">
                        <a:effectLst/>
                        <a:latin typeface="Calibri"/>
                        <a:ea typeface="Times New Roman"/>
                        <a:cs typeface="Times New Roman"/>
                      </a:endParaRPr>
                    </a:p>
                  </a:txBody>
                  <a:tcPr marL="37456" marR="37456" marT="0" marB="0" anchor="ctr"/>
                </a:tc>
                <a:tc>
                  <a:txBody>
                    <a:bodyPr/>
                    <a:lstStyle/>
                    <a:p>
                      <a:pPr marL="342900" marR="0" lvl="0" indent="-342900">
                        <a:lnSpc>
                          <a:spcPct val="115000"/>
                        </a:lnSpc>
                        <a:spcBef>
                          <a:spcPts val="1200"/>
                        </a:spcBef>
                        <a:spcAft>
                          <a:spcPts val="1000"/>
                        </a:spcAft>
                        <a:buFont typeface="Symbol"/>
                        <a:buChar char=""/>
                      </a:pPr>
                      <a:r>
                        <a:rPr lang="en-US" sz="1400" dirty="0">
                          <a:effectLst/>
                        </a:rPr>
                        <a:t>Check and analyze the stability of slopes using various method of analysis and propose the best solution to the problem given.</a:t>
                      </a:r>
                      <a:endParaRPr lang="en-US" sz="1400" dirty="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a:effectLst/>
                        </a:rPr>
                        <a:t>Lecture</a:t>
                      </a:r>
                      <a:endParaRPr lang="en-US" sz="1400">
                        <a:effectLst/>
                        <a:latin typeface="Calibri"/>
                        <a:ea typeface="Calibri"/>
                        <a:cs typeface="Times New Roman"/>
                      </a:endParaRPr>
                    </a:p>
                  </a:txBody>
                  <a:tcPr marL="37456" marR="37456" marT="0" marB="0" anchor="ctr"/>
                </a:tc>
                <a:tc>
                  <a:txBody>
                    <a:bodyPr/>
                    <a:lstStyle/>
                    <a:p>
                      <a:pPr marL="217170" marR="0" algn="just">
                        <a:lnSpc>
                          <a:spcPct val="115000"/>
                        </a:lnSpc>
                        <a:spcBef>
                          <a:spcPts val="1200"/>
                        </a:spcBef>
                        <a:spcAft>
                          <a:spcPts val="1000"/>
                        </a:spcAft>
                      </a:pPr>
                      <a:r>
                        <a:rPr lang="en-US" sz="1400">
                          <a:effectLst/>
                        </a:rPr>
                        <a:t> </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a:effectLst/>
                        </a:rPr>
                        <a:t>Application, analysis, synthesis</a:t>
                      </a:r>
                      <a:endParaRPr lang="en-US" sz="1400">
                        <a:effectLst/>
                        <a:latin typeface="Calibri"/>
                        <a:ea typeface="Calibri"/>
                        <a:cs typeface="Times New Roman"/>
                      </a:endParaRPr>
                    </a:p>
                  </a:txBody>
                  <a:tcPr marL="37456" marR="37456" marT="0" marB="0" anchor="ctr"/>
                </a:tc>
              </a:tr>
              <a:tr h="344592">
                <a:tc>
                  <a:txBody>
                    <a:bodyPr/>
                    <a:lstStyle/>
                    <a:p>
                      <a:pPr marL="0" marR="0" algn="ctr">
                        <a:lnSpc>
                          <a:spcPct val="115000"/>
                        </a:lnSpc>
                        <a:spcBef>
                          <a:spcPts val="1200"/>
                        </a:spcBef>
                        <a:spcAft>
                          <a:spcPts val="1000"/>
                        </a:spcAft>
                      </a:pPr>
                      <a:r>
                        <a:rPr lang="en-US" sz="1400">
                          <a:effectLst/>
                        </a:rPr>
                        <a:t>7</a:t>
                      </a:r>
                      <a:endParaRPr lang="en-US" sz="1400">
                        <a:effectLst/>
                        <a:latin typeface="Calibri"/>
                        <a:ea typeface="Calibri"/>
                        <a:cs typeface="Times New Roman"/>
                      </a:endParaRPr>
                    </a:p>
                  </a:txBody>
                  <a:tcPr marL="37456" marR="37456" marT="0" marB="0" anchor="ctr"/>
                </a:tc>
                <a:tc>
                  <a:txBody>
                    <a:bodyPr/>
                    <a:lstStyle/>
                    <a:p>
                      <a:pPr marL="0" marR="0">
                        <a:spcBef>
                          <a:spcPts val="1200"/>
                        </a:spcBef>
                        <a:spcAft>
                          <a:spcPts val="1000"/>
                        </a:spcAft>
                        <a:tabLst>
                          <a:tab pos="2743200" algn="ctr"/>
                          <a:tab pos="5486400" algn="r"/>
                          <a:tab pos="152400" algn="l"/>
                          <a:tab pos="4792980" algn="l"/>
                        </a:tabLst>
                      </a:pPr>
                      <a:r>
                        <a:rPr lang="en-US" sz="1400">
                          <a:effectLst/>
                        </a:rPr>
                        <a:t>Slope Stability </a:t>
                      </a:r>
                      <a:endParaRPr lang="en-US" sz="1400">
                        <a:effectLst/>
                        <a:latin typeface="Times New Roman"/>
                        <a:ea typeface="Times New Roman"/>
                        <a:cs typeface="Times New Roman"/>
                      </a:endParaRPr>
                    </a:p>
                  </a:txBody>
                  <a:tcPr marL="37456" marR="37456" marT="0" marB="0" anchor="ctr"/>
                </a:tc>
                <a:tc>
                  <a:txBody>
                    <a:bodyPr/>
                    <a:lstStyle/>
                    <a:p>
                      <a:pPr marL="342900" marR="0" lvl="0" indent="-342900">
                        <a:lnSpc>
                          <a:spcPct val="115000"/>
                        </a:lnSpc>
                        <a:spcBef>
                          <a:spcPts val="1200"/>
                        </a:spcBef>
                        <a:spcAft>
                          <a:spcPts val="1000"/>
                        </a:spcAft>
                        <a:buFont typeface="Symbol"/>
                        <a:buChar char=""/>
                      </a:pPr>
                      <a:r>
                        <a:rPr lang="en-US" sz="1400" dirty="0">
                          <a:effectLst/>
                        </a:rPr>
                        <a:t>Check and analyze the stability of slopes using various method of analysis and propose the best solution to the problem given.</a:t>
                      </a:r>
                      <a:endParaRPr lang="en-US" sz="1400" dirty="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a:effectLst/>
                        </a:rPr>
                        <a:t>Lecture</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0"/>
                        </a:spcBef>
                        <a:spcAft>
                          <a:spcPts val="0"/>
                        </a:spcAft>
                      </a:pPr>
                      <a:r>
                        <a:rPr lang="en-US" sz="1400" dirty="0">
                          <a:effectLst/>
                        </a:rPr>
                        <a:t>Test 1</a:t>
                      </a:r>
                    </a:p>
                    <a:p>
                      <a:pPr marL="0" marR="0" algn="ctr">
                        <a:lnSpc>
                          <a:spcPct val="115000"/>
                        </a:lnSpc>
                        <a:spcBef>
                          <a:spcPts val="0"/>
                        </a:spcBef>
                        <a:spcAft>
                          <a:spcPts val="0"/>
                        </a:spcAft>
                      </a:pPr>
                      <a:r>
                        <a:rPr lang="en-US" sz="1400" dirty="0">
                          <a:effectLst/>
                        </a:rPr>
                        <a:t>(mid </a:t>
                      </a:r>
                      <a:r>
                        <a:rPr lang="en-US" sz="1400" dirty="0" err="1">
                          <a:effectLst/>
                        </a:rPr>
                        <a:t>sem</a:t>
                      </a:r>
                      <a:r>
                        <a:rPr lang="en-US" sz="1400" dirty="0">
                          <a:effectLst/>
                        </a:rPr>
                        <a:t> exam</a:t>
                      </a:r>
                      <a:r>
                        <a:rPr lang="en-US" sz="1400" dirty="0" smtClean="0">
                          <a:effectLst/>
                        </a:rPr>
                        <a:t>)</a:t>
                      </a:r>
                    </a:p>
                  </a:txBody>
                  <a:tcPr marL="37456" marR="37456" marT="0" marB="0" anchor="ctr"/>
                </a:tc>
                <a:tc>
                  <a:txBody>
                    <a:bodyPr/>
                    <a:lstStyle/>
                    <a:p>
                      <a:pPr marL="0" marR="0" algn="ctr">
                        <a:lnSpc>
                          <a:spcPct val="115000"/>
                        </a:lnSpc>
                        <a:spcBef>
                          <a:spcPts val="1200"/>
                        </a:spcBef>
                        <a:spcAft>
                          <a:spcPts val="1000"/>
                        </a:spcAft>
                      </a:pPr>
                      <a:r>
                        <a:rPr lang="en-US" sz="1400">
                          <a:effectLst/>
                        </a:rPr>
                        <a:t>Application, analysis, synthesis</a:t>
                      </a:r>
                      <a:endParaRPr lang="en-US" sz="1400">
                        <a:effectLst/>
                        <a:latin typeface="Calibri"/>
                        <a:ea typeface="Calibri"/>
                        <a:cs typeface="Times New Roman"/>
                      </a:endParaRPr>
                    </a:p>
                  </a:txBody>
                  <a:tcPr marL="37456" marR="37456" marT="0" marB="0" anchor="ctr"/>
                </a:tc>
              </a:tr>
              <a:tr h="344592">
                <a:tc>
                  <a:txBody>
                    <a:bodyPr/>
                    <a:lstStyle/>
                    <a:p>
                      <a:pPr marL="0" marR="0" algn="ctr">
                        <a:lnSpc>
                          <a:spcPct val="115000"/>
                        </a:lnSpc>
                        <a:spcBef>
                          <a:spcPts val="1200"/>
                        </a:spcBef>
                        <a:spcAft>
                          <a:spcPts val="1000"/>
                        </a:spcAft>
                      </a:pPr>
                      <a:r>
                        <a:rPr lang="en-US" sz="1400">
                          <a:effectLst/>
                        </a:rPr>
                        <a:t>8</a:t>
                      </a:r>
                      <a:endParaRPr lang="en-US" sz="1400">
                        <a:effectLst/>
                        <a:latin typeface="Calibri"/>
                        <a:ea typeface="Calibri"/>
                        <a:cs typeface="Times New Roman"/>
                      </a:endParaRPr>
                    </a:p>
                  </a:txBody>
                  <a:tcPr marL="37456" marR="37456" marT="0" marB="0" anchor="ctr"/>
                </a:tc>
                <a:tc>
                  <a:txBody>
                    <a:bodyPr/>
                    <a:lstStyle/>
                    <a:p>
                      <a:pPr marL="0" marR="0">
                        <a:spcBef>
                          <a:spcPts val="1200"/>
                        </a:spcBef>
                        <a:spcAft>
                          <a:spcPts val="1000"/>
                        </a:spcAft>
                      </a:pPr>
                      <a:r>
                        <a:rPr lang="en-US" sz="1400">
                          <a:effectLst/>
                        </a:rPr>
                        <a:t>Slope Stability</a:t>
                      </a:r>
                      <a:endParaRPr lang="en-US" sz="1400" b="1">
                        <a:effectLst/>
                        <a:latin typeface="Calibri"/>
                        <a:ea typeface="Times New Roman"/>
                        <a:cs typeface="Times New Roman"/>
                      </a:endParaRPr>
                    </a:p>
                  </a:txBody>
                  <a:tcPr marL="37456" marR="37456" marT="0" marB="0" anchor="ctr"/>
                </a:tc>
                <a:tc>
                  <a:txBody>
                    <a:bodyPr/>
                    <a:lstStyle/>
                    <a:p>
                      <a:pPr marL="342900" marR="0" lvl="0" indent="-342900">
                        <a:lnSpc>
                          <a:spcPct val="115000"/>
                        </a:lnSpc>
                        <a:spcBef>
                          <a:spcPts val="1200"/>
                        </a:spcBef>
                        <a:spcAft>
                          <a:spcPts val="1000"/>
                        </a:spcAft>
                        <a:buFont typeface="Symbol"/>
                        <a:buChar char=""/>
                      </a:pPr>
                      <a:r>
                        <a:rPr lang="en-US" sz="1400" dirty="0">
                          <a:effectLst/>
                        </a:rPr>
                        <a:t>Check and analyze the stability of slopes using various method of analysis and propose the best solution to the problem given.</a:t>
                      </a:r>
                      <a:endParaRPr lang="en-US" sz="1400" dirty="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dirty="0">
                          <a:effectLst/>
                        </a:rPr>
                        <a:t>Lecture</a:t>
                      </a:r>
                      <a:endParaRPr lang="en-US" sz="1400" dirty="0">
                        <a:effectLst/>
                        <a:latin typeface="Calibri"/>
                        <a:ea typeface="Calibri"/>
                        <a:cs typeface="Times New Roman"/>
                      </a:endParaRPr>
                    </a:p>
                  </a:txBody>
                  <a:tcPr marL="37456" marR="37456" marT="0" marB="0" anchor="ctr"/>
                </a:tc>
                <a:tc>
                  <a:txBody>
                    <a:bodyPr/>
                    <a:lstStyle/>
                    <a:p>
                      <a:pPr marL="217170" marR="0">
                        <a:lnSpc>
                          <a:spcPct val="115000"/>
                        </a:lnSpc>
                        <a:spcBef>
                          <a:spcPts val="1200"/>
                        </a:spcBef>
                        <a:spcAft>
                          <a:spcPts val="0"/>
                        </a:spcAft>
                      </a:pPr>
                      <a:r>
                        <a:rPr lang="en-US" sz="1400" dirty="0">
                          <a:effectLst/>
                        </a:rPr>
                        <a:t> </a:t>
                      </a:r>
                      <a:endParaRPr lang="en-US" sz="1400" dirty="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a:effectLst/>
                        </a:rPr>
                        <a:t>Application, analysis, synthesis</a:t>
                      </a:r>
                      <a:endParaRPr lang="en-US" sz="1400">
                        <a:effectLst/>
                        <a:latin typeface="Calibri"/>
                        <a:ea typeface="Calibri"/>
                        <a:cs typeface="Times New Roman"/>
                      </a:endParaRPr>
                    </a:p>
                  </a:txBody>
                  <a:tcPr marL="37456" marR="37456" marT="0" marB="0" anchor="ctr"/>
                </a:tc>
              </a:tr>
              <a:tr h="277449">
                <a:tc>
                  <a:txBody>
                    <a:bodyPr/>
                    <a:lstStyle/>
                    <a:p>
                      <a:pPr marL="0" marR="0" algn="ctr">
                        <a:lnSpc>
                          <a:spcPct val="115000"/>
                        </a:lnSpc>
                        <a:spcBef>
                          <a:spcPts val="1200"/>
                        </a:spcBef>
                        <a:spcAft>
                          <a:spcPts val="1000"/>
                        </a:spcAft>
                      </a:pPr>
                      <a:r>
                        <a:rPr lang="en-US" sz="1400">
                          <a:effectLst/>
                        </a:rPr>
                        <a:t>9</a:t>
                      </a:r>
                      <a:endParaRPr lang="en-US" sz="1400">
                        <a:effectLst/>
                        <a:latin typeface="Calibri"/>
                        <a:ea typeface="Calibri"/>
                        <a:cs typeface="Times New Roman"/>
                      </a:endParaRPr>
                    </a:p>
                  </a:txBody>
                  <a:tcPr marL="37456" marR="37456" marT="0" marB="0" anchor="ctr"/>
                </a:tc>
                <a:tc>
                  <a:txBody>
                    <a:bodyPr/>
                    <a:lstStyle/>
                    <a:p>
                      <a:pPr marL="0" marR="0">
                        <a:spcBef>
                          <a:spcPts val="1200"/>
                        </a:spcBef>
                        <a:spcAft>
                          <a:spcPts val="1000"/>
                        </a:spcAft>
                        <a:tabLst>
                          <a:tab pos="2743200" algn="ctr"/>
                          <a:tab pos="5486400" algn="r"/>
                          <a:tab pos="152400" algn="l"/>
                          <a:tab pos="4792980" algn="l"/>
                        </a:tabLst>
                      </a:pPr>
                      <a:r>
                        <a:rPr lang="en-US" sz="1400">
                          <a:effectLst/>
                        </a:rPr>
                        <a:t>Shear Strength</a:t>
                      </a:r>
                      <a:endParaRPr lang="en-US" sz="1400">
                        <a:effectLst/>
                        <a:latin typeface="Times New Roman"/>
                        <a:ea typeface="Times New Roman"/>
                        <a:cs typeface="Times New Roman"/>
                      </a:endParaRPr>
                    </a:p>
                  </a:txBody>
                  <a:tcPr marL="37456" marR="37456" marT="0" marB="0" anchor="ctr"/>
                </a:tc>
                <a:tc>
                  <a:txBody>
                    <a:bodyPr/>
                    <a:lstStyle/>
                    <a:p>
                      <a:pPr marL="342900" marR="0" lvl="0" indent="-342900">
                        <a:lnSpc>
                          <a:spcPct val="115000"/>
                        </a:lnSpc>
                        <a:spcBef>
                          <a:spcPts val="1200"/>
                        </a:spcBef>
                        <a:spcAft>
                          <a:spcPts val="1000"/>
                        </a:spcAft>
                        <a:buFont typeface="Symbol"/>
                        <a:buChar char=""/>
                      </a:pPr>
                      <a:r>
                        <a:rPr lang="en-US" sz="1400">
                          <a:effectLst/>
                        </a:rPr>
                        <a:t>Understand the concept of shear strength, Mohr Coulomb.</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a:effectLst/>
                        </a:rPr>
                        <a:t>Lecture</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dirty="0">
                          <a:effectLst/>
                        </a:rPr>
                        <a:t> </a:t>
                      </a:r>
                      <a:endParaRPr lang="en-US" sz="1400" dirty="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dirty="0">
                          <a:effectLst/>
                        </a:rPr>
                        <a:t>Knowledge, comprehension</a:t>
                      </a:r>
                      <a:endParaRPr lang="en-US" sz="1400" dirty="0">
                        <a:effectLst/>
                        <a:latin typeface="Calibri"/>
                        <a:ea typeface="Calibri"/>
                        <a:cs typeface="Times New Roman"/>
                      </a:endParaRPr>
                    </a:p>
                  </a:txBody>
                  <a:tcPr marL="37456" marR="37456" marT="0" marB="0" anchor="ctr"/>
                </a:tc>
              </a:tr>
            </a:tbl>
          </a:graphicData>
        </a:graphic>
      </p:graphicFrame>
      <p:grpSp>
        <p:nvGrpSpPr>
          <p:cNvPr id="4" name="Group 3"/>
          <p:cNvGrpSpPr/>
          <p:nvPr/>
        </p:nvGrpSpPr>
        <p:grpSpPr>
          <a:xfrm>
            <a:off x="-1" y="6669360"/>
            <a:ext cx="4211961" cy="188640"/>
            <a:chOff x="-1" y="6669360"/>
            <a:chExt cx="4211961" cy="18864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669360"/>
              <a:ext cx="538969" cy="188640"/>
            </a:xfrm>
            <a:prstGeom prst="rect">
              <a:avLst/>
            </a:prstGeom>
          </p:spPr>
        </p:pic>
        <p:sp>
          <p:nvSpPr>
            <p:cNvPr id="7" name="TextBox 6"/>
            <p:cNvSpPr txBox="1"/>
            <p:nvPr/>
          </p:nvSpPr>
          <p:spPr>
            <a:xfrm>
              <a:off x="540498" y="6685645"/>
              <a:ext cx="3671462" cy="172355"/>
            </a:xfrm>
            <a:prstGeom prst="rect">
              <a:avLst/>
            </a:prstGeom>
            <a:noFill/>
          </p:spPr>
          <p:txBody>
            <a:bodyPr wrap="square" lIns="9144" tIns="9144" rIns="9144" bIns="9144" rtlCol="0">
              <a:spAutoFit/>
            </a:bodyPr>
            <a:lstStyle/>
            <a:p>
              <a:r>
                <a:rPr lang="en-US" sz="1000" dirty="0"/>
                <a:t>Course Information by </a:t>
              </a:r>
              <a:r>
                <a:rPr lang="en-US" sz="1000" dirty="0" smtClean="0"/>
                <a:t>Dr. </a:t>
              </a:r>
              <a:r>
                <a:rPr lang="en-US" sz="1000" dirty="0" err="1" smtClean="0"/>
                <a:t>Amizatulhani</a:t>
              </a:r>
              <a:r>
                <a:rPr lang="en-US" sz="1000" dirty="0" smtClean="0"/>
                <a:t> Abdullah</a:t>
              </a:r>
              <a:endParaRPr lang="en-US" sz="1000" dirty="0"/>
            </a:p>
          </p:txBody>
        </p:sp>
      </p:grpSp>
    </p:spTree>
    <p:extLst>
      <p:ext uri="{BB962C8B-B14F-4D97-AF65-F5344CB8AC3E}">
        <p14:creationId xmlns:p14="http://schemas.microsoft.com/office/powerpoint/2010/main" val="3578016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Subject </a:t>
            </a:r>
            <a:r>
              <a:rPr lang="en-US" dirty="0" smtClean="0"/>
              <a:t>weekly </a:t>
            </a:r>
            <a:r>
              <a:rPr lang="en-US" dirty="0"/>
              <a:t>s</a:t>
            </a:r>
            <a:r>
              <a:rPr lang="en-US" dirty="0" smtClean="0"/>
              <a:t>chedule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10326841"/>
              </p:ext>
            </p:extLst>
          </p:nvPr>
        </p:nvGraphicFramePr>
        <p:xfrm>
          <a:off x="484822" y="1628800"/>
          <a:ext cx="8229601" cy="4469892"/>
        </p:xfrm>
        <a:graphic>
          <a:graphicData uri="http://schemas.openxmlformats.org/drawingml/2006/table">
            <a:tbl>
              <a:tblPr firstRow="1" firstCol="1" bandRow="1">
                <a:tableStyleId>{5C22544A-7EE6-4342-B048-85BDC9FD1C3A}</a:tableStyleId>
              </a:tblPr>
              <a:tblGrid>
                <a:gridCol w="567558"/>
                <a:gridCol w="1631731"/>
                <a:gridCol w="2695904"/>
                <a:gridCol w="780394"/>
                <a:gridCol w="1206062"/>
                <a:gridCol w="1347952"/>
              </a:tblGrid>
              <a:tr h="224387">
                <a:tc>
                  <a:txBody>
                    <a:bodyPr/>
                    <a:lstStyle/>
                    <a:p>
                      <a:pPr marL="0" marR="0" algn="ctr">
                        <a:lnSpc>
                          <a:spcPct val="115000"/>
                        </a:lnSpc>
                        <a:spcBef>
                          <a:spcPts val="0"/>
                        </a:spcBef>
                        <a:spcAft>
                          <a:spcPts val="0"/>
                        </a:spcAft>
                      </a:pPr>
                      <a:r>
                        <a:rPr lang="en-US" sz="1400" dirty="0">
                          <a:effectLst/>
                        </a:rPr>
                        <a:t>Week </a:t>
                      </a:r>
                      <a:endParaRPr lang="en-US" sz="1400" dirty="0">
                        <a:effectLst/>
                        <a:latin typeface="Calibri"/>
                        <a:ea typeface="Calibri"/>
                        <a:cs typeface="Times New Roman"/>
                      </a:endParaRPr>
                    </a:p>
                  </a:txBody>
                  <a:tcPr marL="37456" marR="37456" marT="0" marB="0" anchor="ctr"/>
                </a:tc>
                <a:tc>
                  <a:txBody>
                    <a:bodyPr/>
                    <a:lstStyle/>
                    <a:p>
                      <a:pPr marL="0" marR="0" algn="ctr">
                        <a:lnSpc>
                          <a:spcPct val="115000"/>
                        </a:lnSpc>
                        <a:spcBef>
                          <a:spcPts val="0"/>
                        </a:spcBef>
                        <a:spcAft>
                          <a:spcPts val="0"/>
                        </a:spcAft>
                      </a:pPr>
                      <a:r>
                        <a:rPr lang="en-US" sz="1400" dirty="0">
                          <a:effectLst/>
                        </a:rPr>
                        <a:t>Topics</a:t>
                      </a:r>
                      <a:endParaRPr lang="en-US" sz="1400" dirty="0">
                        <a:effectLst/>
                        <a:latin typeface="Calibri"/>
                        <a:ea typeface="Calibri"/>
                        <a:cs typeface="Times New Roman"/>
                      </a:endParaRPr>
                    </a:p>
                  </a:txBody>
                  <a:tcPr marL="37456" marR="37456" marT="0" marB="0" anchor="ctr"/>
                </a:tc>
                <a:tc>
                  <a:txBody>
                    <a:bodyPr/>
                    <a:lstStyle/>
                    <a:p>
                      <a:pPr marL="0" marR="0" algn="ctr">
                        <a:lnSpc>
                          <a:spcPct val="115000"/>
                        </a:lnSpc>
                        <a:spcBef>
                          <a:spcPts val="0"/>
                        </a:spcBef>
                        <a:spcAft>
                          <a:spcPts val="0"/>
                        </a:spcAft>
                      </a:pPr>
                      <a:r>
                        <a:rPr lang="en-US" sz="1400">
                          <a:effectLst/>
                        </a:rPr>
                        <a:t>Lesson Outcomes</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0"/>
                        </a:spcBef>
                        <a:spcAft>
                          <a:spcPts val="0"/>
                        </a:spcAft>
                      </a:pPr>
                      <a:r>
                        <a:rPr lang="en-US" sz="1400">
                          <a:effectLst/>
                        </a:rPr>
                        <a:t>Delivery</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0"/>
                        </a:spcBef>
                        <a:spcAft>
                          <a:spcPts val="0"/>
                        </a:spcAft>
                      </a:pPr>
                      <a:r>
                        <a:rPr lang="en-US" sz="1400">
                          <a:effectLst/>
                        </a:rPr>
                        <a:t>Assessment method</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0"/>
                        </a:spcBef>
                        <a:spcAft>
                          <a:spcPts val="0"/>
                        </a:spcAft>
                      </a:pPr>
                      <a:r>
                        <a:rPr lang="en-US" sz="1400">
                          <a:effectLst/>
                        </a:rPr>
                        <a:t>Level/</a:t>
                      </a:r>
                    </a:p>
                    <a:p>
                      <a:pPr marL="0" marR="0" algn="ctr">
                        <a:lnSpc>
                          <a:spcPct val="115000"/>
                        </a:lnSpc>
                        <a:spcBef>
                          <a:spcPts val="0"/>
                        </a:spcBef>
                        <a:spcAft>
                          <a:spcPts val="0"/>
                        </a:spcAft>
                      </a:pPr>
                      <a:r>
                        <a:rPr lang="en-US" sz="1400">
                          <a:effectLst/>
                        </a:rPr>
                        <a:t>Depth</a:t>
                      </a:r>
                      <a:endParaRPr lang="en-US" sz="1400">
                        <a:effectLst/>
                        <a:latin typeface="Calibri"/>
                        <a:ea typeface="Calibri"/>
                        <a:cs typeface="Times New Roman"/>
                      </a:endParaRPr>
                    </a:p>
                  </a:txBody>
                  <a:tcPr marL="37456" marR="37456" marT="0" marB="0" anchor="ctr"/>
                </a:tc>
              </a:tr>
              <a:tr h="344592">
                <a:tc>
                  <a:txBody>
                    <a:bodyPr/>
                    <a:lstStyle/>
                    <a:p>
                      <a:pPr marL="0" marR="0" algn="ctr">
                        <a:lnSpc>
                          <a:spcPct val="115000"/>
                        </a:lnSpc>
                        <a:spcBef>
                          <a:spcPts val="1200"/>
                        </a:spcBef>
                        <a:spcAft>
                          <a:spcPts val="1000"/>
                        </a:spcAft>
                      </a:pPr>
                      <a:r>
                        <a:rPr lang="en-US" sz="1400" dirty="0">
                          <a:effectLst/>
                        </a:rPr>
                        <a:t>10</a:t>
                      </a:r>
                      <a:endParaRPr lang="en-US" sz="1400" dirty="0">
                        <a:effectLst/>
                        <a:latin typeface="Calibri"/>
                        <a:ea typeface="Calibri"/>
                        <a:cs typeface="Times New Roman"/>
                      </a:endParaRPr>
                    </a:p>
                  </a:txBody>
                  <a:tcPr marL="37456" marR="37456" marT="0" marB="0" anchor="ctr"/>
                </a:tc>
                <a:tc>
                  <a:txBody>
                    <a:bodyPr/>
                    <a:lstStyle/>
                    <a:p>
                      <a:pPr marL="0" marR="0">
                        <a:spcBef>
                          <a:spcPts val="1200"/>
                        </a:spcBef>
                        <a:spcAft>
                          <a:spcPts val="1000"/>
                        </a:spcAft>
                        <a:tabLst>
                          <a:tab pos="2743200" algn="ctr"/>
                          <a:tab pos="5486400" algn="r"/>
                          <a:tab pos="152400" algn="l"/>
                          <a:tab pos="4792980" algn="l"/>
                        </a:tabLst>
                      </a:pPr>
                      <a:r>
                        <a:rPr lang="en-US" sz="1400" dirty="0">
                          <a:effectLst/>
                        </a:rPr>
                        <a:t>Shear Strength</a:t>
                      </a:r>
                      <a:endParaRPr lang="en-US" sz="1400" dirty="0">
                        <a:effectLst/>
                        <a:latin typeface="Times New Roman"/>
                        <a:ea typeface="Times New Roman"/>
                        <a:cs typeface="Times New Roman"/>
                      </a:endParaRPr>
                    </a:p>
                  </a:txBody>
                  <a:tcPr marL="37456" marR="37456" marT="0" marB="0" anchor="ctr"/>
                </a:tc>
                <a:tc>
                  <a:txBody>
                    <a:bodyPr/>
                    <a:lstStyle/>
                    <a:p>
                      <a:pPr marL="342900" marR="0" lvl="0" indent="-342900">
                        <a:lnSpc>
                          <a:spcPct val="115000"/>
                        </a:lnSpc>
                        <a:spcBef>
                          <a:spcPts val="1200"/>
                        </a:spcBef>
                        <a:spcAft>
                          <a:spcPts val="1000"/>
                        </a:spcAft>
                        <a:buFont typeface="Symbol"/>
                        <a:buChar char=""/>
                      </a:pPr>
                      <a:r>
                        <a:rPr lang="en-US" sz="1400">
                          <a:effectLst/>
                        </a:rPr>
                        <a:t>Apply various method of laboratory test to evaluate shear strength, and analysis of shear strength of soil.</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a:effectLst/>
                        </a:rPr>
                        <a:t>Lecture</a:t>
                      </a:r>
                      <a:endParaRPr lang="en-US" sz="1400">
                        <a:effectLst/>
                        <a:latin typeface="Calibri"/>
                        <a:ea typeface="Calibri"/>
                        <a:cs typeface="Times New Roman"/>
                      </a:endParaRPr>
                    </a:p>
                  </a:txBody>
                  <a:tcPr marL="37456" marR="37456" marT="0" marB="0" anchor="ctr"/>
                </a:tc>
                <a:tc>
                  <a:txBody>
                    <a:bodyPr/>
                    <a:lstStyle/>
                    <a:p>
                      <a:pPr marL="0" marR="0">
                        <a:lnSpc>
                          <a:spcPct val="115000"/>
                        </a:lnSpc>
                        <a:spcBef>
                          <a:spcPts val="1200"/>
                        </a:spcBef>
                        <a:spcAft>
                          <a:spcPts val="0"/>
                        </a:spcAft>
                      </a:pPr>
                      <a:r>
                        <a:rPr lang="en-US" sz="1400" dirty="0">
                          <a:effectLst/>
                        </a:rPr>
                        <a:t> </a:t>
                      </a:r>
                      <a:endParaRPr lang="en-US" sz="1400" dirty="0">
                        <a:effectLst/>
                        <a:latin typeface="Calibri"/>
                        <a:ea typeface="Calibri"/>
                        <a:cs typeface="Times New Roman"/>
                      </a:endParaRPr>
                    </a:p>
                  </a:txBody>
                  <a:tcPr marL="37456" marR="37456" marT="0" marB="0" anchor="b"/>
                </a:tc>
                <a:tc>
                  <a:txBody>
                    <a:bodyPr/>
                    <a:lstStyle/>
                    <a:p>
                      <a:pPr marL="0" marR="0" algn="ctr">
                        <a:lnSpc>
                          <a:spcPct val="115000"/>
                        </a:lnSpc>
                        <a:spcBef>
                          <a:spcPts val="1200"/>
                        </a:spcBef>
                        <a:spcAft>
                          <a:spcPts val="1000"/>
                        </a:spcAft>
                      </a:pPr>
                      <a:r>
                        <a:rPr lang="en-US" sz="1400" dirty="0">
                          <a:effectLst/>
                        </a:rPr>
                        <a:t>Application, analysis</a:t>
                      </a:r>
                      <a:endParaRPr lang="en-US" sz="1400" dirty="0">
                        <a:effectLst/>
                        <a:latin typeface="Calibri"/>
                        <a:ea typeface="Calibri"/>
                        <a:cs typeface="Times New Roman"/>
                      </a:endParaRPr>
                    </a:p>
                  </a:txBody>
                  <a:tcPr marL="37456" marR="37456" marT="0" marB="0" anchor="ctr"/>
                </a:tc>
              </a:tr>
              <a:tr h="277449">
                <a:tc>
                  <a:txBody>
                    <a:bodyPr/>
                    <a:lstStyle/>
                    <a:p>
                      <a:pPr marL="0" marR="0" algn="ctr">
                        <a:lnSpc>
                          <a:spcPct val="115000"/>
                        </a:lnSpc>
                        <a:spcBef>
                          <a:spcPts val="1200"/>
                        </a:spcBef>
                        <a:spcAft>
                          <a:spcPts val="1000"/>
                        </a:spcAft>
                      </a:pPr>
                      <a:r>
                        <a:rPr lang="en-US" sz="1400">
                          <a:effectLst/>
                        </a:rPr>
                        <a:t>11</a:t>
                      </a:r>
                      <a:endParaRPr lang="en-US" sz="1400">
                        <a:effectLst/>
                        <a:latin typeface="Calibri"/>
                        <a:ea typeface="Calibri"/>
                        <a:cs typeface="Times New Roman"/>
                      </a:endParaRPr>
                    </a:p>
                  </a:txBody>
                  <a:tcPr marL="37456" marR="37456" marT="0" marB="0" anchor="ctr"/>
                </a:tc>
                <a:tc>
                  <a:txBody>
                    <a:bodyPr/>
                    <a:lstStyle/>
                    <a:p>
                      <a:pPr marL="0" marR="0">
                        <a:spcBef>
                          <a:spcPts val="1200"/>
                        </a:spcBef>
                        <a:spcAft>
                          <a:spcPts val="1200"/>
                        </a:spcAft>
                      </a:pPr>
                      <a:r>
                        <a:rPr lang="en-US" sz="1400">
                          <a:effectLst/>
                        </a:rPr>
                        <a:t>Soil compression, consolidation and settlement</a:t>
                      </a:r>
                      <a:endParaRPr lang="en-US" sz="1400">
                        <a:solidFill>
                          <a:srgbClr val="000000"/>
                        </a:solidFill>
                        <a:effectLst/>
                        <a:latin typeface="Times New Roman"/>
                        <a:ea typeface="Calibri"/>
                        <a:cs typeface="Times New Roman"/>
                      </a:endParaRPr>
                    </a:p>
                  </a:txBody>
                  <a:tcPr marL="37456" marR="37456" marT="0" marB="0" anchor="ctr"/>
                </a:tc>
                <a:tc>
                  <a:txBody>
                    <a:bodyPr/>
                    <a:lstStyle/>
                    <a:p>
                      <a:pPr marL="342900" marR="0" lvl="0" indent="-342900">
                        <a:lnSpc>
                          <a:spcPct val="115000"/>
                        </a:lnSpc>
                        <a:spcBef>
                          <a:spcPts val="0"/>
                        </a:spcBef>
                        <a:spcAft>
                          <a:spcPts val="0"/>
                        </a:spcAft>
                        <a:buFont typeface="Symbol"/>
                        <a:buChar char=""/>
                      </a:pPr>
                      <a:r>
                        <a:rPr lang="en-US" sz="1400" dirty="0">
                          <a:effectLst/>
                        </a:rPr>
                        <a:t>Understand the theory of consolidation.</a:t>
                      </a:r>
                      <a:endParaRPr lang="en-US" sz="1400" dirty="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a:effectLst/>
                        </a:rPr>
                        <a:t>Lecture</a:t>
                      </a:r>
                      <a:endParaRPr lang="en-US" sz="1400">
                        <a:effectLst/>
                        <a:latin typeface="Calibri"/>
                        <a:ea typeface="Calibri"/>
                        <a:cs typeface="Times New Roman"/>
                      </a:endParaRPr>
                    </a:p>
                  </a:txBody>
                  <a:tcPr marL="37456" marR="37456" marT="0" marB="0" anchor="ctr"/>
                </a:tc>
                <a:tc>
                  <a:txBody>
                    <a:bodyPr/>
                    <a:lstStyle/>
                    <a:p>
                      <a:endParaRPr lang="en-US" sz="1400">
                        <a:effectLst/>
                        <a:latin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dirty="0">
                          <a:effectLst/>
                        </a:rPr>
                        <a:t>Knowledge, comprehension</a:t>
                      </a:r>
                      <a:endParaRPr lang="en-US" sz="1400" dirty="0">
                        <a:effectLst/>
                        <a:latin typeface="Calibri"/>
                        <a:ea typeface="Calibri"/>
                        <a:cs typeface="Times New Roman"/>
                      </a:endParaRPr>
                    </a:p>
                  </a:txBody>
                  <a:tcPr marL="37456" marR="37456" marT="0" marB="0" anchor="ctr"/>
                </a:tc>
              </a:tr>
              <a:tr h="277449">
                <a:tc>
                  <a:txBody>
                    <a:bodyPr/>
                    <a:lstStyle/>
                    <a:p>
                      <a:pPr marL="0" marR="0" algn="ctr">
                        <a:lnSpc>
                          <a:spcPct val="115000"/>
                        </a:lnSpc>
                        <a:spcBef>
                          <a:spcPts val="1200"/>
                        </a:spcBef>
                        <a:spcAft>
                          <a:spcPts val="1000"/>
                        </a:spcAft>
                      </a:pPr>
                      <a:r>
                        <a:rPr lang="en-US" sz="1400">
                          <a:effectLst/>
                        </a:rPr>
                        <a:t>12</a:t>
                      </a:r>
                      <a:endParaRPr lang="en-US" sz="1400">
                        <a:effectLst/>
                        <a:latin typeface="Calibri"/>
                        <a:ea typeface="Calibri"/>
                        <a:cs typeface="Times New Roman"/>
                      </a:endParaRPr>
                    </a:p>
                  </a:txBody>
                  <a:tcPr marL="37456" marR="37456" marT="0" marB="0" anchor="ctr"/>
                </a:tc>
                <a:tc>
                  <a:txBody>
                    <a:bodyPr/>
                    <a:lstStyle/>
                    <a:p>
                      <a:pPr marL="0" marR="0">
                        <a:lnSpc>
                          <a:spcPct val="115000"/>
                        </a:lnSpc>
                        <a:spcBef>
                          <a:spcPts val="1200"/>
                        </a:spcBef>
                        <a:spcAft>
                          <a:spcPts val="1000"/>
                        </a:spcAft>
                        <a:tabLst>
                          <a:tab pos="0" algn="l"/>
                          <a:tab pos="5173980" algn="l"/>
                        </a:tabLst>
                      </a:pPr>
                      <a:r>
                        <a:rPr lang="en-US" sz="1400">
                          <a:effectLst/>
                        </a:rPr>
                        <a:t>Soil compression, consolidation and settlement</a:t>
                      </a:r>
                      <a:endParaRPr lang="en-US" sz="1400">
                        <a:effectLst/>
                        <a:latin typeface="Calibri"/>
                        <a:ea typeface="Calibri"/>
                        <a:cs typeface="Times New Roman"/>
                      </a:endParaRPr>
                    </a:p>
                  </a:txBody>
                  <a:tcPr marL="37456" marR="37456" marT="0" marB="0" anchor="ctr"/>
                </a:tc>
                <a:tc>
                  <a:txBody>
                    <a:bodyPr/>
                    <a:lstStyle/>
                    <a:p>
                      <a:pPr marL="342900" marR="0" lvl="0" indent="-342900">
                        <a:lnSpc>
                          <a:spcPct val="115000"/>
                        </a:lnSpc>
                        <a:spcBef>
                          <a:spcPts val="1200"/>
                        </a:spcBef>
                        <a:spcAft>
                          <a:spcPts val="1000"/>
                        </a:spcAft>
                        <a:buFont typeface="Symbol"/>
                        <a:buChar char=""/>
                      </a:pPr>
                      <a:r>
                        <a:rPr lang="en-US" sz="1400" dirty="0">
                          <a:effectLst/>
                        </a:rPr>
                        <a:t>Apply the fundamental of consolidation to solve problems.</a:t>
                      </a:r>
                      <a:endParaRPr lang="en-US" sz="1400" dirty="0">
                        <a:effectLst/>
                        <a:latin typeface="Calibri"/>
                        <a:ea typeface="Calibri"/>
                        <a:cs typeface="Times New Roman"/>
                      </a:endParaRPr>
                    </a:p>
                  </a:txBody>
                  <a:tcPr marL="37456" marR="37456" marT="0" marB="0"/>
                </a:tc>
                <a:tc>
                  <a:txBody>
                    <a:bodyPr/>
                    <a:lstStyle/>
                    <a:p>
                      <a:pPr marL="0" marR="0" algn="ctr">
                        <a:lnSpc>
                          <a:spcPct val="115000"/>
                        </a:lnSpc>
                        <a:spcBef>
                          <a:spcPts val="1200"/>
                        </a:spcBef>
                        <a:spcAft>
                          <a:spcPts val="1000"/>
                        </a:spcAft>
                      </a:pPr>
                      <a:r>
                        <a:rPr lang="en-US" sz="1400" dirty="0">
                          <a:effectLst/>
                        </a:rPr>
                        <a:t>Lecture</a:t>
                      </a:r>
                      <a:endParaRPr lang="en-US" sz="1400" dirty="0">
                        <a:effectLst/>
                        <a:latin typeface="Calibri"/>
                        <a:ea typeface="Calibri"/>
                        <a:cs typeface="Times New Roman"/>
                      </a:endParaRPr>
                    </a:p>
                  </a:txBody>
                  <a:tcPr marL="37456" marR="37456" marT="0" marB="0" anchor="ctr"/>
                </a:tc>
                <a:tc>
                  <a:txBody>
                    <a:bodyPr/>
                    <a:lstStyle/>
                    <a:p>
                      <a:endParaRPr lang="en-US" sz="1400" dirty="0">
                        <a:effectLst/>
                        <a:latin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dirty="0">
                          <a:effectLst/>
                        </a:rPr>
                        <a:t>Application, analysis</a:t>
                      </a:r>
                      <a:endParaRPr lang="en-US" sz="1400" dirty="0">
                        <a:effectLst/>
                        <a:latin typeface="Calibri"/>
                        <a:ea typeface="Calibri"/>
                        <a:cs typeface="Times New Roman"/>
                      </a:endParaRPr>
                    </a:p>
                  </a:txBody>
                  <a:tcPr marL="37456" marR="37456" marT="0" marB="0" anchor="ctr"/>
                </a:tc>
              </a:tr>
              <a:tr h="224734">
                <a:tc>
                  <a:txBody>
                    <a:bodyPr/>
                    <a:lstStyle/>
                    <a:p>
                      <a:pPr marL="0" marR="0" algn="ctr">
                        <a:lnSpc>
                          <a:spcPct val="115000"/>
                        </a:lnSpc>
                        <a:spcBef>
                          <a:spcPts val="1200"/>
                        </a:spcBef>
                        <a:spcAft>
                          <a:spcPts val="1000"/>
                        </a:spcAft>
                      </a:pPr>
                      <a:r>
                        <a:rPr lang="en-US" sz="1400">
                          <a:effectLst/>
                        </a:rPr>
                        <a:t>13</a:t>
                      </a:r>
                      <a:endParaRPr lang="en-US" sz="1400">
                        <a:effectLst/>
                        <a:latin typeface="Calibri"/>
                        <a:ea typeface="Calibri"/>
                        <a:cs typeface="Times New Roman"/>
                      </a:endParaRPr>
                    </a:p>
                  </a:txBody>
                  <a:tcPr marL="37456" marR="37456" marT="0" marB="0" anchor="ctr"/>
                </a:tc>
                <a:tc>
                  <a:txBody>
                    <a:bodyPr/>
                    <a:lstStyle/>
                    <a:p>
                      <a:pPr marL="0" marR="0">
                        <a:spcBef>
                          <a:spcPts val="1200"/>
                        </a:spcBef>
                        <a:spcAft>
                          <a:spcPts val="1000"/>
                        </a:spcAft>
                      </a:pPr>
                      <a:r>
                        <a:rPr lang="en-US" sz="1400">
                          <a:effectLst/>
                        </a:rPr>
                        <a:t>Soil compression, consolidation and settlement</a:t>
                      </a:r>
                      <a:endParaRPr lang="en-US" sz="1400">
                        <a:solidFill>
                          <a:srgbClr val="000000"/>
                        </a:solidFill>
                        <a:effectLst/>
                        <a:latin typeface="Times New Roman"/>
                        <a:ea typeface="Calibri"/>
                        <a:cs typeface="Times New Roman"/>
                      </a:endParaRPr>
                    </a:p>
                  </a:txBody>
                  <a:tcPr marL="37456" marR="37456" marT="0" marB="0" anchor="ctr"/>
                </a:tc>
                <a:tc>
                  <a:txBody>
                    <a:bodyPr/>
                    <a:lstStyle/>
                    <a:p>
                      <a:pPr marL="342900" marR="0" lvl="0" indent="-342900">
                        <a:lnSpc>
                          <a:spcPct val="115000"/>
                        </a:lnSpc>
                        <a:spcBef>
                          <a:spcPts val="1200"/>
                        </a:spcBef>
                        <a:spcAft>
                          <a:spcPts val="1000"/>
                        </a:spcAft>
                        <a:buFont typeface="Symbol"/>
                        <a:buChar char=""/>
                      </a:pPr>
                      <a:r>
                        <a:rPr lang="en-US" sz="1400">
                          <a:effectLst/>
                        </a:rPr>
                        <a:t>Analyze the case given and generate the effective solution.</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a:effectLst/>
                        </a:rPr>
                        <a:t>Lecture</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dirty="0" smtClean="0">
                          <a:effectLst/>
                          <a:latin typeface="+mn-lt"/>
                          <a:ea typeface="+mn-ea"/>
                          <a:cs typeface="+mn-cs"/>
                        </a:rPr>
                        <a:t>Quiz</a:t>
                      </a:r>
                      <a:r>
                        <a:rPr lang="en-US" sz="1400" baseline="0" dirty="0" smtClean="0">
                          <a:effectLst/>
                          <a:latin typeface="+mn-lt"/>
                          <a:ea typeface="+mn-ea"/>
                          <a:cs typeface="+mn-cs"/>
                        </a:rPr>
                        <a:t> / assignment</a:t>
                      </a:r>
                      <a:endParaRPr lang="en-US" sz="1400" dirty="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dirty="0">
                          <a:effectLst/>
                        </a:rPr>
                        <a:t>Analysis, synthesis</a:t>
                      </a:r>
                      <a:endParaRPr lang="en-US" sz="1400" dirty="0">
                        <a:effectLst/>
                        <a:latin typeface="Calibri"/>
                        <a:ea typeface="Calibri"/>
                        <a:cs typeface="Times New Roman"/>
                      </a:endParaRPr>
                    </a:p>
                  </a:txBody>
                  <a:tcPr marL="37456" marR="37456" marT="0" marB="0" anchor="ctr"/>
                </a:tc>
              </a:tr>
              <a:tr h="344592">
                <a:tc>
                  <a:txBody>
                    <a:bodyPr/>
                    <a:lstStyle/>
                    <a:p>
                      <a:pPr marL="0" marR="0" algn="ctr">
                        <a:lnSpc>
                          <a:spcPct val="115000"/>
                        </a:lnSpc>
                        <a:spcBef>
                          <a:spcPts val="1200"/>
                        </a:spcBef>
                        <a:spcAft>
                          <a:spcPts val="1000"/>
                        </a:spcAft>
                      </a:pPr>
                      <a:r>
                        <a:rPr lang="en-US" sz="1400">
                          <a:effectLst/>
                        </a:rPr>
                        <a:t>14</a:t>
                      </a:r>
                      <a:endParaRPr lang="en-US" sz="1400">
                        <a:effectLst/>
                        <a:latin typeface="Calibri"/>
                        <a:ea typeface="Calibri"/>
                        <a:cs typeface="Times New Roman"/>
                      </a:endParaRPr>
                    </a:p>
                  </a:txBody>
                  <a:tcPr marL="37456" marR="37456" marT="0" marB="0" anchor="ctr"/>
                </a:tc>
                <a:tc>
                  <a:txBody>
                    <a:bodyPr/>
                    <a:lstStyle/>
                    <a:p>
                      <a:pPr marL="0" marR="0">
                        <a:lnSpc>
                          <a:spcPct val="115000"/>
                        </a:lnSpc>
                        <a:spcBef>
                          <a:spcPts val="1200"/>
                        </a:spcBef>
                        <a:spcAft>
                          <a:spcPts val="1000"/>
                        </a:spcAft>
                      </a:pPr>
                      <a:r>
                        <a:rPr lang="en-US" sz="1400">
                          <a:effectLst/>
                        </a:rPr>
                        <a:t>Environmental Geotechnics</a:t>
                      </a:r>
                      <a:endParaRPr lang="en-US" sz="1400">
                        <a:effectLst/>
                        <a:latin typeface="Calibri"/>
                        <a:ea typeface="Calibri"/>
                        <a:cs typeface="Times New Roman"/>
                      </a:endParaRPr>
                    </a:p>
                  </a:txBody>
                  <a:tcPr marL="37456" marR="37456" marT="0" marB="0" anchor="ctr"/>
                </a:tc>
                <a:tc>
                  <a:txBody>
                    <a:bodyPr/>
                    <a:lstStyle/>
                    <a:p>
                      <a:pPr marL="342900" marR="0" lvl="0" indent="-342900">
                        <a:lnSpc>
                          <a:spcPct val="115000"/>
                        </a:lnSpc>
                        <a:spcBef>
                          <a:spcPts val="1200"/>
                        </a:spcBef>
                        <a:spcAft>
                          <a:spcPts val="1000"/>
                        </a:spcAft>
                        <a:buFont typeface="Symbol"/>
                        <a:buChar char=""/>
                      </a:pPr>
                      <a:r>
                        <a:rPr lang="en-US" sz="1400" dirty="0" smtClean="0">
                          <a:effectLst/>
                        </a:rPr>
                        <a:t>Aware </a:t>
                      </a:r>
                      <a:r>
                        <a:rPr lang="en-US" sz="1400" dirty="0">
                          <a:effectLst/>
                        </a:rPr>
                        <a:t>on the application of emerging technologies and sustainability to manage the landfill.</a:t>
                      </a:r>
                      <a:endParaRPr lang="en-US" sz="1400" dirty="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a:effectLst/>
                        </a:rPr>
                        <a:t>Lecture</a:t>
                      </a:r>
                      <a:endParaRPr lang="en-US" sz="1400">
                        <a:effectLst/>
                        <a:latin typeface="Calibri"/>
                        <a:ea typeface="Calibri"/>
                        <a:cs typeface="Times New Roman"/>
                      </a:endParaRPr>
                    </a:p>
                  </a:txBody>
                  <a:tcPr marL="37456" marR="37456" marT="0" marB="0" anchor="ctr"/>
                </a:tc>
                <a:tc>
                  <a:txBody>
                    <a:bodyPr/>
                    <a:lstStyle/>
                    <a:p>
                      <a:pPr marL="0" marR="0" algn="ctr">
                        <a:lnSpc>
                          <a:spcPct val="115000"/>
                        </a:lnSpc>
                        <a:spcBef>
                          <a:spcPts val="1200"/>
                        </a:spcBef>
                        <a:spcAft>
                          <a:spcPts val="1000"/>
                        </a:spcAft>
                      </a:pPr>
                      <a:r>
                        <a:rPr lang="en-US" sz="1400" dirty="0" smtClean="0">
                          <a:effectLst/>
                          <a:latin typeface="+mn-lt"/>
                          <a:ea typeface="+mn-ea"/>
                          <a:cs typeface="+mn-cs"/>
                        </a:rPr>
                        <a:t>Work</a:t>
                      </a:r>
                      <a:r>
                        <a:rPr lang="en-US" sz="1400" baseline="0" dirty="0" smtClean="0">
                          <a:effectLst/>
                          <a:latin typeface="+mn-lt"/>
                          <a:ea typeface="+mn-ea"/>
                          <a:cs typeface="+mn-cs"/>
                        </a:rPr>
                        <a:t> based project </a:t>
                      </a:r>
                      <a:endParaRPr lang="en-US" sz="1400" dirty="0">
                        <a:effectLst/>
                        <a:latin typeface="Calibri"/>
                        <a:ea typeface="Calibri"/>
                        <a:cs typeface="Times New Roman"/>
                      </a:endParaRPr>
                    </a:p>
                  </a:txBody>
                  <a:tcPr marL="37456" marR="37456" marT="0" marB="0" anchor="ctr"/>
                </a:tc>
                <a:tc>
                  <a:txBody>
                    <a:bodyPr/>
                    <a:lstStyle/>
                    <a:p>
                      <a:pPr marL="0" marR="0" algn="ctr">
                        <a:lnSpc>
                          <a:spcPct val="115000"/>
                        </a:lnSpc>
                        <a:spcBef>
                          <a:spcPts val="0"/>
                        </a:spcBef>
                        <a:spcAft>
                          <a:spcPts val="1000"/>
                        </a:spcAft>
                      </a:pPr>
                      <a:r>
                        <a:rPr lang="en-US" sz="1400" dirty="0">
                          <a:effectLst/>
                        </a:rPr>
                        <a:t>Knowledge, comprehension</a:t>
                      </a:r>
                      <a:endParaRPr lang="en-US" sz="1400" dirty="0">
                        <a:effectLst/>
                        <a:latin typeface="Calibri"/>
                        <a:ea typeface="Calibri"/>
                        <a:cs typeface="Times New Roman"/>
                      </a:endParaRPr>
                    </a:p>
                  </a:txBody>
                  <a:tcPr marL="37456" marR="37456" marT="0" marB="0" anchor="ctr"/>
                </a:tc>
              </a:tr>
            </a:tbl>
          </a:graphicData>
        </a:graphic>
      </p:graphicFrame>
      <p:grpSp>
        <p:nvGrpSpPr>
          <p:cNvPr id="4" name="Group 3"/>
          <p:cNvGrpSpPr/>
          <p:nvPr/>
        </p:nvGrpSpPr>
        <p:grpSpPr>
          <a:xfrm>
            <a:off x="-1" y="6669360"/>
            <a:ext cx="4211961" cy="188640"/>
            <a:chOff x="-1" y="6669360"/>
            <a:chExt cx="4211961" cy="18864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669360"/>
              <a:ext cx="538969" cy="188640"/>
            </a:xfrm>
            <a:prstGeom prst="rect">
              <a:avLst/>
            </a:prstGeom>
          </p:spPr>
        </p:pic>
        <p:sp>
          <p:nvSpPr>
            <p:cNvPr id="7" name="TextBox 6"/>
            <p:cNvSpPr txBox="1"/>
            <p:nvPr/>
          </p:nvSpPr>
          <p:spPr>
            <a:xfrm>
              <a:off x="540498" y="6685645"/>
              <a:ext cx="3671462" cy="172355"/>
            </a:xfrm>
            <a:prstGeom prst="rect">
              <a:avLst/>
            </a:prstGeom>
            <a:noFill/>
          </p:spPr>
          <p:txBody>
            <a:bodyPr wrap="square" lIns="9144" tIns="9144" rIns="9144" bIns="9144" rtlCol="0">
              <a:spAutoFit/>
            </a:bodyPr>
            <a:lstStyle/>
            <a:p>
              <a:r>
                <a:rPr lang="en-US" sz="1000" dirty="0"/>
                <a:t>Course Information by </a:t>
              </a:r>
              <a:r>
                <a:rPr lang="en-US" sz="1000" dirty="0" smtClean="0"/>
                <a:t>Dr. </a:t>
              </a:r>
              <a:r>
                <a:rPr lang="en-US" sz="1000" dirty="0" err="1" smtClean="0"/>
                <a:t>Amizatulhani</a:t>
              </a:r>
              <a:r>
                <a:rPr lang="en-US" sz="1000" dirty="0" smtClean="0"/>
                <a:t> Abdullah</a:t>
              </a:r>
              <a:endParaRPr lang="en-US" sz="1000" dirty="0"/>
            </a:p>
          </p:txBody>
        </p:sp>
      </p:grpSp>
    </p:spTree>
    <p:extLst>
      <p:ext uri="{BB962C8B-B14F-4D97-AF65-F5344CB8AC3E}">
        <p14:creationId xmlns:p14="http://schemas.microsoft.com/office/powerpoint/2010/main" val="20079694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923678e78673762afb9b6d92d4d24e4a0201ac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1482</TotalTime>
  <Words>878</Words>
  <Application>Microsoft Office PowerPoint</Application>
  <PresentationFormat>On-screen Show (4:3)</PresentationFormat>
  <Paragraphs>239</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Custom Design</vt:lpstr>
      <vt:lpstr>  BAA3513 GEOTECHNICAL ENGINEERING  Course Information  </vt:lpstr>
      <vt:lpstr>General information</vt:lpstr>
      <vt:lpstr>Course synopsis</vt:lpstr>
      <vt:lpstr>Course outcomes</vt:lpstr>
      <vt:lpstr>Assessment method</vt:lpstr>
      <vt:lpstr>References</vt:lpstr>
      <vt:lpstr>Subject weekly schedule</vt:lpstr>
      <vt:lpstr>Subject weekly schedule</vt:lpstr>
      <vt:lpstr>Subject weekly schedule</vt:lpstr>
      <vt:lpstr>Grading marks</vt:lpstr>
      <vt:lpstr>Author Information Dr. Amizatulhani Abdullah Dr. Mohd Yuhyi Mohd Tadza Dr. Youventharan Duraisamy Dr. Muzamir Hasan Ir. Azhani Zukri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azman</dc:creator>
  <cp:lastModifiedBy>AAA</cp:lastModifiedBy>
  <cp:revision>256</cp:revision>
  <cp:lastPrinted>2017-07-24T03:54:17Z</cp:lastPrinted>
  <dcterms:created xsi:type="dcterms:W3CDTF">2016-03-03T08:04:10Z</dcterms:created>
  <dcterms:modified xsi:type="dcterms:W3CDTF">2017-09-06T05:43:33Z</dcterms:modified>
</cp:coreProperties>
</file>