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257" r:id="rId3"/>
    <p:sldId id="258" r:id="rId4"/>
    <p:sldId id="259" r:id="rId5"/>
    <p:sldId id="310" r:id="rId6"/>
    <p:sldId id="288" r:id="rId7"/>
    <p:sldId id="309" r:id="rId8"/>
    <p:sldId id="311" r:id="rId9"/>
    <p:sldId id="321" r:id="rId10"/>
    <p:sldId id="291" r:id="rId11"/>
    <p:sldId id="322" r:id="rId12"/>
    <p:sldId id="324" r:id="rId13"/>
    <p:sldId id="325" r:id="rId14"/>
    <p:sldId id="326" r:id="rId15"/>
    <p:sldId id="338" r:id="rId16"/>
    <p:sldId id="328" r:id="rId17"/>
    <p:sldId id="327" r:id="rId18"/>
    <p:sldId id="329" r:id="rId19"/>
    <p:sldId id="330" r:id="rId20"/>
    <p:sldId id="331" r:id="rId21"/>
    <p:sldId id="332" r:id="rId22"/>
    <p:sldId id="333" r:id="rId23"/>
    <p:sldId id="334" r:id="rId24"/>
    <p:sldId id="339" r:id="rId25"/>
    <p:sldId id="34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8C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p:cViewPr varScale="1">
        <p:scale>
          <a:sx n="83" d="100"/>
          <a:sy n="83" d="100"/>
        </p:scale>
        <p:origin x="-78" y="-10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121859-F1B5-4797-91F6-7D040C07EE12}" type="datetimeFigureOut">
              <a:rPr lang="en-US" smtClean="0"/>
              <a:t>2015-11-04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EEF7FE-132F-4583-8C96-93A8D5918FCD}" type="slidenum">
              <a:rPr lang="en-US" smtClean="0"/>
              <a:t>‹#›</a:t>
            </a:fld>
            <a:endParaRPr lang="en-US"/>
          </a:p>
        </p:txBody>
      </p:sp>
    </p:spTree>
    <p:extLst>
      <p:ext uri="{BB962C8B-B14F-4D97-AF65-F5344CB8AC3E}">
        <p14:creationId xmlns:p14="http://schemas.microsoft.com/office/powerpoint/2010/main" val="3942011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a:t>
            </a:fld>
            <a:endParaRPr lang="en-US"/>
          </a:p>
        </p:txBody>
      </p:sp>
    </p:spTree>
    <p:extLst>
      <p:ext uri="{BB962C8B-B14F-4D97-AF65-F5344CB8AC3E}">
        <p14:creationId xmlns:p14="http://schemas.microsoft.com/office/powerpoint/2010/main" val="1969535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12</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13</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14</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15</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16</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17</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18</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19</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20</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21</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3</a:t>
            </a:fld>
            <a:endParaRPr lang="en-US"/>
          </a:p>
        </p:txBody>
      </p:sp>
    </p:spTree>
    <p:extLst>
      <p:ext uri="{BB962C8B-B14F-4D97-AF65-F5344CB8AC3E}">
        <p14:creationId xmlns:p14="http://schemas.microsoft.com/office/powerpoint/2010/main" val="17490848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22</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23</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24</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25</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4</a:t>
            </a:fld>
            <a:endParaRPr lang="en-US"/>
          </a:p>
        </p:txBody>
      </p:sp>
    </p:spTree>
    <p:extLst>
      <p:ext uri="{BB962C8B-B14F-4D97-AF65-F5344CB8AC3E}">
        <p14:creationId xmlns:p14="http://schemas.microsoft.com/office/powerpoint/2010/main" val="138563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5</a:t>
            </a:fld>
            <a:endParaRPr lang="en-US"/>
          </a:p>
        </p:txBody>
      </p:sp>
    </p:spTree>
    <p:extLst>
      <p:ext uri="{BB962C8B-B14F-4D97-AF65-F5344CB8AC3E}">
        <p14:creationId xmlns:p14="http://schemas.microsoft.com/office/powerpoint/2010/main" val="2561703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6</a:t>
            </a:fld>
            <a:endParaRPr lang="en-US"/>
          </a:p>
        </p:txBody>
      </p:sp>
    </p:spTree>
    <p:extLst>
      <p:ext uri="{BB962C8B-B14F-4D97-AF65-F5344CB8AC3E}">
        <p14:creationId xmlns:p14="http://schemas.microsoft.com/office/powerpoint/2010/main" val="2586642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7</a:t>
            </a:fld>
            <a:endParaRPr lang="en-US"/>
          </a:p>
        </p:txBody>
      </p:sp>
    </p:spTree>
    <p:extLst>
      <p:ext uri="{BB962C8B-B14F-4D97-AF65-F5344CB8AC3E}">
        <p14:creationId xmlns:p14="http://schemas.microsoft.com/office/powerpoint/2010/main" val="855494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8</a:t>
            </a:fld>
            <a:endParaRPr lang="en-US"/>
          </a:p>
        </p:txBody>
      </p:sp>
    </p:spTree>
    <p:extLst>
      <p:ext uri="{BB962C8B-B14F-4D97-AF65-F5344CB8AC3E}">
        <p14:creationId xmlns:p14="http://schemas.microsoft.com/office/powerpoint/2010/main" val="3218105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10</a:t>
            </a:fld>
            <a:endParaRPr lang="en-US"/>
          </a:p>
        </p:txBody>
      </p:sp>
    </p:spTree>
    <p:extLst>
      <p:ext uri="{BB962C8B-B14F-4D97-AF65-F5344CB8AC3E}">
        <p14:creationId xmlns:p14="http://schemas.microsoft.com/office/powerpoint/2010/main" val="16251076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EEF7FE-132F-4583-8C96-93A8D5918FCD}" type="slidenum">
              <a:rPr lang="en-US" smtClean="0"/>
              <a:t>11</a:t>
            </a:fld>
            <a:endParaRPr lang="en-US"/>
          </a:p>
        </p:txBody>
      </p:sp>
    </p:spTree>
    <p:extLst>
      <p:ext uri="{BB962C8B-B14F-4D97-AF65-F5344CB8AC3E}">
        <p14:creationId xmlns:p14="http://schemas.microsoft.com/office/powerpoint/2010/main" val="1625107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659E9C-7F35-4427-985C-783DF691E5CC}" type="datetime1">
              <a:rPr lang="en-US" smtClean="0"/>
              <a:t>2015-11-04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187257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3E5E3D-276B-4EF4-B221-0590F55FEDFA}" type="datetime1">
              <a:rPr lang="en-US" smtClean="0"/>
              <a:t>2015-11-04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459144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67E759-F5BB-4B91-839B-FCE884E14642}" type="datetime1">
              <a:rPr lang="en-US" smtClean="0"/>
              <a:t>2015-11-04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53951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C5B9C9-ECDC-43B0-8140-04729EBB10D8}" type="datetime1">
              <a:rPr lang="en-US" smtClean="0"/>
              <a:t>2015-11-04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816259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B13B0A-17B4-45C4-B1DF-B8CDBC0C0A73}" type="datetime1">
              <a:rPr lang="en-US" smtClean="0"/>
              <a:t>2015-11-04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12928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87D50F-A3BF-4710-9C01-D8836A6C66FF}" type="datetime1">
              <a:rPr lang="en-US" smtClean="0"/>
              <a:t>2015-11-04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63603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BB0FDB-7732-4A39-9E3F-FD50C79FE2F8}" type="datetime1">
              <a:rPr lang="en-US" smtClean="0"/>
              <a:t>2015-11-04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3910356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AB66CA-43F8-4ADB-A088-EB3E7FF3E754}" type="datetime1">
              <a:rPr lang="en-US" smtClean="0"/>
              <a:t>2015-11-04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43568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0724E-1098-4E4F-8162-02819F7D79AF}" type="datetime1">
              <a:rPr lang="en-US" smtClean="0"/>
              <a:t>2015-11-04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829340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14900-2FD1-44D3-8AEB-ADED0CA097A5}" type="datetime1">
              <a:rPr lang="en-US" smtClean="0"/>
              <a:t>2015-11-04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123181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CCEFB-ACE7-4BC6-923F-102535EF0262}" type="datetime1">
              <a:rPr lang="en-US" smtClean="0"/>
              <a:t>2015-11-04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D847B5-FE98-49CF-9B33-84FFD20F5F15}" type="slidenum">
              <a:rPr lang="en-US" smtClean="0"/>
              <a:t>‹#›</a:t>
            </a:fld>
            <a:endParaRPr lang="en-US"/>
          </a:p>
        </p:txBody>
      </p:sp>
    </p:spTree>
    <p:extLst>
      <p:ext uri="{BB962C8B-B14F-4D97-AF65-F5344CB8AC3E}">
        <p14:creationId xmlns:p14="http://schemas.microsoft.com/office/powerpoint/2010/main" val="2404674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5B949D-022F-4F6B-8E88-1660CEF3C355}" type="datetime1">
              <a:rPr lang="en-US" smtClean="0"/>
              <a:t>2015-11-04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D847B5-FE98-49CF-9B33-84FFD20F5F15}" type="slidenum">
              <a:rPr lang="en-US" smtClean="0"/>
              <a:t>‹#›</a:t>
            </a:fld>
            <a:endParaRPr lang="en-US"/>
          </a:p>
        </p:txBody>
      </p:sp>
    </p:spTree>
    <p:extLst>
      <p:ext uri="{BB962C8B-B14F-4D97-AF65-F5344CB8AC3E}">
        <p14:creationId xmlns:p14="http://schemas.microsoft.com/office/powerpoint/2010/main" val="1700811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ruzi@ump.edu.my"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jihad_ku@yahoo.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2514600"/>
          </a:xfrm>
        </p:spPr>
        <p:txBody>
          <a:bodyPr>
            <a:normAutofit/>
          </a:bodyPr>
          <a:lstStyle/>
          <a:p>
            <a:r>
              <a:rPr lang="en-US" dirty="0" smtClean="0"/>
              <a:t>Clamp unit</a:t>
            </a:r>
            <a:endParaRPr lang="en-US" dirty="0"/>
          </a:p>
        </p:txBody>
      </p:sp>
      <p:sp>
        <p:nvSpPr>
          <p:cNvPr id="3" name="Subtitle 2"/>
          <p:cNvSpPr>
            <a:spLocks noGrp="1"/>
          </p:cNvSpPr>
          <p:nvPr>
            <p:ph type="subTitle" idx="1"/>
          </p:nvPr>
        </p:nvSpPr>
        <p:spPr>
          <a:xfrm>
            <a:off x="4495800" y="4343400"/>
            <a:ext cx="4648200" cy="2514600"/>
          </a:xfrm>
        </p:spPr>
        <p:txBody>
          <a:bodyPr>
            <a:normAutofit fontScale="70000" lnSpcReduction="20000"/>
          </a:bodyPr>
          <a:lstStyle/>
          <a:p>
            <a:pPr algn="r"/>
            <a:r>
              <a:rPr lang="en-US" dirty="0" smtClean="0"/>
              <a:t>Wan </a:t>
            </a:r>
            <a:r>
              <a:rPr lang="en-US" dirty="0" err="1" smtClean="0"/>
              <a:t>Sharuzi</a:t>
            </a:r>
            <a:r>
              <a:rPr lang="en-US" dirty="0" smtClean="0"/>
              <a:t> Wan Harun</a:t>
            </a:r>
          </a:p>
          <a:p>
            <a:pPr algn="r"/>
            <a:r>
              <a:rPr lang="en-US" dirty="0" smtClean="0"/>
              <a:t>Faculty of Mechanical Engineering</a:t>
            </a:r>
            <a:br>
              <a:rPr lang="en-US" dirty="0" smtClean="0"/>
            </a:br>
            <a:r>
              <a:rPr lang="en-US" dirty="0" err="1" smtClean="0"/>
              <a:t>Universiti</a:t>
            </a:r>
            <a:r>
              <a:rPr lang="en-US" dirty="0" smtClean="0"/>
              <a:t> Malaysia Pahang</a:t>
            </a:r>
          </a:p>
          <a:p>
            <a:pPr algn="r"/>
            <a:r>
              <a:rPr lang="en-US" dirty="0" smtClean="0">
                <a:hlinkClick r:id="rId3"/>
              </a:rPr>
              <a:t>sharuzi@ump.edu.my</a:t>
            </a:r>
            <a:endParaRPr lang="en-US" dirty="0" smtClean="0"/>
          </a:p>
          <a:p>
            <a:pPr algn="r"/>
            <a:r>
              <a:rPr lang="en-US" dirty="0" smtClean="0">
                <a:hlinkClick r:id="rId4"/>
              </a:rPr>
              <a:t>jihad_ku@yahoo.com</a:t>
            </a:r>
            <a:endParaRPr lang="en-US" dirty="0" smtClean="0"/>
          </a:p>
          <a:p>
            <a:pPr algn="r"/>
            <a:r>
              <a:rPr lang="en-US" dirty="0" smtClean="0"/>
              <a:t>019 959 0039</a:t>
            </a:r>
          </a:p>
          <a:p>
            <a:pPr algn="r"/>
            <a:r>
              <a:rPr lang="en-US" dirty="0" smtClean="0"/>
              <a:t>09 424 6339</a:t>
            </a:r>
          </a:p>
        </p:txBody>
      </p:sp>
      <p:sp>
        <p:nvSpPr>
          <p:cNvPr id="4" name="Title 1"/>
          <p:cNvSpPr txBox="1">
            <a:spLocks/>
          </p:cNvSpPr>
          <p:nvPr/>
        </p:nvSpPr>
        <p:spPr>
          <a:xfrm>
            <a:off x="0" y="0"/>
            <a:ext cx="7772400" cy="6096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t>Plastic Injection Technology</a:t>
            </a:r>
            <a:br>
              <a:rPr lang="en-US" sz="2000" dirty="0" smtClean="0"/>
            </a:br>
            <a:r>
              <a:rPr lang="en-US" sz="2000" dirty="0" smtClean="0"/>
              <a:t>BMM 4843</a:t>
            </a:r>
            <a:endParaRPr lang="en-US" sz="2000" dirty="0"/>
          </a:p>
        </p:txBody>
      </p:sp>
      <p:pic>
        <p:nvPicPr>
          <p:cNvPr id="1026" name="Picture 2" descr="C:\Users\Admin\Desktop\1314\GRAMS lab\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4" descr="https://webmail.ump.edu.my/desknow/download/QWN0aW9uPVZpZXdJbkF0dGFjaG1lbnQmR3JvdXBOYW1lPU1haWwmRG93bmxvYWRUeXBlPUF0dGFjaG1lbnQmSURBdHRhY2htZW50PTIwNzA3NTAyNCZBdHRhY2htZW50VHlwZT1maWxlJlJuZD0xNDg3NzU2YTUwMyZWcz0xOEE0ODc1JlZpcnR1YWxQYXJhbXM9VFJVRQ==/Logo+MFG+new.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AutoShape 7" descr="data:image/jpeg;base64,/9j/4AAQSkZJRgABAQAAAQABAAD/2wCEAAkGBhQGEBIPEBQSFRUVGBgVFRcVFhAXFRIWFRIhGBYVExoXGygfFxokGhIWHy8gIyg1LCwsFh40NTIqNSgsLCkBCQoKDgwOGg8PGiwlHyA1LSo1NTIsLSwqLyosNTQvLCktLCwpKSwsNC8pLCwwLDQsKSwsLCksLCwsLCwsLSksLP/AABEIAREAuQMBIgACEQEDEQH/xAAcAAEAAgMBAQEAAAAAAAAAAAAABQcCBAYIAwH/xABKEAABAgMDBgoFCgQEBwAAAAABAAIDBBEFBiESMUFRYXEHEyIyNHJzgbGzIzWRssEUFRZCUmKSodHhJDND0kRTgvAXJTZUg5O0/8QAGwEBAAMBAQEBAAAAAAAAAAAAAAQFBgMCAQf/xAAwEQACAQIDBgQGAgMAAAAAAAAAAQIDBBESMQUTITNBcSIyYbFRkaHB0fCB4QYUQv/aAAwDAQACEQMRAD8AvFERAEREAREQBERAEWLn5P7VPgvm6I93NaB1jTvAbWv5IfMT7ItR0tEi54pb2bGDuOXlflRfN1iw4hq8xX9aLGyfwh2T+S+8Dy3Lov36m5Ejtg85zRvIHitN9vy0PAzEAf8Akh/qsW3dlm/4eB3w2E/mFsCzITc0KF+Bn6L7wPD3r0wXzf4NX6TSv/cQfxt/VfSHb0vFNGx4BOrjIdfZVZxLHgRudBgnfDYfELUmLpSkyKGBDHVqz3CF98Pqc3/sLTK/mvySrIgiCrSCNhBWS5CZ4O2QyXysWLBdoxqNwIo4e0qLiW5PXScGzNIrDgC41DurEpWvW1Zl6VNS8rOE72VHjXg0vivEv50a+RYaKPsS3IdvQ+MhHNg5p5zDqP6qQXNrDgyfCcZxUovFMIiL4egiIgCIiAIiIAiLVtO1IVjwnRo7wxjc5P5AAYknQBiV9SbeCDeGptLSmLWhwX8UCXxKV4uGMp4BrQv0Qwck0LyAaZ1z8lNzN9eW3LlJM80jCZmm6wf6MM628o6CK1XSyFnQ7LYIcFjWNqTQaSTUucc7nE4knEnOukoKHCWv7qeFLNxR+w8uJi6jBqHKPeTgN1DvX2AotOatVkthXKOofE6FDzdpvmsK0GofHWqG+21bWuMcc0vgvu+nv6EulbTnx0RMTVrMlsOcdQ+JUYbbiF1cKfZph+qj0WOutu3deWMZZUui+76+3oWMLanFaYnQytsMmMDyTtzdxW+uPWzK2i+UzGo1HEfsrWy/yVrw3Kx9V91+PkcKlmtYHTotCVthkxg7knbm7it9a2hc0riOelJNfvyIE4Sg8JILWtGz2WpCfBiCrXCm46CNoOK2VE3ktr5ohcmror6thMAJc5x0gDEgVr7BpUlJt8CPVlCMG56HFcHRdBnHs0cW7Kpm5LhQ+0/mrLXO3Nu38wwi6J/NiUytOQBmYD347ddF0S6VZKUsUQ9m0JUbdRlrr2x6BERcixCIiAjLzdDmezf7qpqiuW83Q5ns3+6qbU220ZlNvcyHY/KJRfqKSZ4xcQwEnMMSoeCfnaLyua3GmzRXaVJWg0vhPA1eGf8AJRNkTIgPoczhSu3QpVGPglJakujHwSktSdos4I5Td48Vis4PObvHiorIsdUXPNWSyZx5p1j4jSoeasx8riRUax8dS6VFj73YttdeLDLL4r7rR+/qfqlO5nDhqjj0XRzVksmcRyTrHxCizYkQOphT7VcP1WPuth3dCWEY5k+q+66e3qWELmnJa4GgtmVs983zRhrOA/dS8rYzIGLuUdub2KQzK0sv8ak/FcvD0Wv8v8fM4VLxLhA0JWx2QMXco7c3sXn+9bB8vnMB/PjeaV6PXnO9L8mfnKf58bHT/NObUv0TYltSt80aUUlh+4/Eze1akpRi2yMZKgYv5I3DKO4fE4LOLM5YyGjJZqGna46SviTVfi0WXHiyhwxeLPzIGoJkDUF+ovR6xPzIGoJkDUF+ogxL04KBSy4PWi+c5deuR4KfVcHrRfOcuuWUuedPuzU0OXHsiMvN0OZ7N/uqm1cl5uhzPZv91U2u1tozMbe5kOwREUkz4UZOWMIhLodBsObu1KTRe4TlB4o9wqSg8YkNDmI0hg5pI2403ELalrdZlDKDm0IrpGfZj+S31+shiI5tQDiM4B0rpKpCXmj8jtvISfijx9C05bhDkJoVbMwx1w9nvgLaF9JE/wCLlv8A2w/1X0fdOTiYmUlTvgQf7UZdSTh4iUlRugQf7VVPc9M30N8t51w+prxL9SEPPNy3dEYfArBt+pWN/KMeNq4mWm4gO5zYZb+amYMhDluZDht6rWjwC+68Y0/g/n/R6wl8f35kOy24syaQ5OYpofFdAhsOymWYg/AvtCbNTFC8wIX2ms4yMf8AS92QB3sKkkXnMuiPuHqajLOH9Rz4h++RQ72NAYfwrz3eoZM/OAf58XzSvR6843r6fOdvG80qz2Y8ZyKzaXliRSIivCmCIiAIiIC9eCn1XB60XznLrlyPBT6rg9aL5zl1yylxzZd2aihy49kRl5uhzPZv91U2rkvN0OZ7N/uqm12ttGZnb3Mh2CIikmfCIiALODzm7x4rBZwec3ePFGfY6ovRERVJ+lhERAEREAXnG9fT5zt43mlejl5xvX0+c7eN5pVtszzyKvaXliRSIivClCIiAIiIC9eCn1XB60XznLrlyPBT6rg9aL5zl1yylxzZd2aihy49kRl5uhzPZv8AdVNq5LzdDmezf7qptdrbRmZ29zIdgiIpJnwiIgCzg85u8eKwWcHnN3jxRn2OqL0REVSfpYREQBERAF5xvX0+c7eN5pXo5ecb19PnO3jeaVbbM88ir2l5YkUiIrwpQiIgCIiAvXgp9VwetF85y65cjwU+q4PWi+c5dcspcc2XdmoocuPZEZebocz2b/dVNq5LzdDmezf7qptdrbRmZ29zIdgiIpJnwiIgCzg85u8eKwWcHnN3jxRn2OqL0REVSfpYREQBERAF5xvX0+c7eN5pXo5ecb19PnO3jeaVbbM88ir2l5YkUiIrwpQiIgCIiAvXgp9VwetF85y65cjwU+q4PWi+c5dcspcc2XdmoocuPZEZebocz2b/AHVTauS83Q5ns3+6qbXa20ZmdvcyHYIiKSZ8IiIAs4PObvHisFnB5zd48UZ9jqi9ERFUn6WEREAREQBecb19PnO3jeaV6OXnG9fT5zt43mlW2zPPIq9peWJFIiK8KUIiIAiIgL14KfVcHrRfOcuuXI8FPquD1ovnOXXLKXHNl3ZqKHLj2RGXm6HM9m/3VTauS83Q5ns3+6qbXa20ZmdvcyHYIiKSZ8IiIAs4PObvHisFnB5zd48UZ9jqi9ERFUn6WEREAREQBecb19PnO3jeaV6OXnG9fT5zt43mlW2zPPIq9peWJFIiK8KUIiIAiIgL14KfVcHrRfOcuuXI8FPquD1ovnOXXLKXHNl3ZqKHLj2RrWjJ/OMGJBJpltLa56VFK7VR06TZUZ8tMDi4jDQ6WuGhzXfZIxFfFX0uO4RrmfSWDxsIfxEIcjRxrM5hn8y3bqqV0takVLLPR/Qg7RsY3Mcf+kVznRc3Lzj5M0BOGdprT2aFKy1rsjYO5J25vb+qs528o8VxRkKltOGnE30RFHIwX612SQdS/EQFz2FbDbcgNjNwJwc37Dhnb8dxCkFUt0Lw/MUflH0T6Nf93U/u8CditkHKxCrqsMjN5s+8V1SxfmXB/n+T9REXIsAiIgNS1rUZYsGJMRjRjBU6zoDRrJJAA1kLzhac8bTjxY5AaYr3xCBiG5bi6gOmlV2XCne754j/ACSEfRQTyiM0SKMD3NxG/K2LhFobC33cMz1fsUN9XU5ZFovcIiKxK8Ii3Jay3zGJ5I1n4BeZSUVizzKSisWzTUhZ1iRbSc1jWmriANZJ1D9VJS1nMlcQKnWfhqVoXCuz8iaJqKOW4ejBzsYRztjj4byq+ve5F4T5bZrqrkp6dX8F+6E1dSwfo3KQpbKyi2pcfvPcXOpsBNBuUuiKhlJybb6mvjFRSiugREXk9FTcKty/krjaEBvJcfTtH1XE4RQNROfbQ6SRWq9QR4LZlrmPAc1wLXNIqHAihBGkEFUHfm6LrpzBaKmC+roLs+Gljj9pte8UOul7YXWdbuWq0KW+tsr3kdOpBy08+V5pw1HEft3KWlrXZGwdyTtze39VAop86MZ6lJUoQnrqdYi5uWnnyvNOGo4j9u5S0ta7I2DuSdub2/qoM7eUdOJAqW04cVxRvKxOD68XypnySIeUwejJ+swfV3t8NyrtfWUmnST2xGGjmkEHaPhsUSpDOsDpZXTtqqmtOvYvJFH2FbDbcgNjNwJwc37Dhnb8dxCkFWtYcGb6E4zipR0YXHcJV7/o5L8VCNI8YENpnhszOibDoG3HGhXTWtakOxYMSYjGjGCp1nQGjWSSABrIXne3rbfeGYiTMXO84CtQxo5rG7APaanSp9jb72eaWi9yHeXG6hgtWR+ZEW5LWW+Yx5o1n4BaCUlFYszspKKxkzTW5LWW+Yx5o1n4BS0tZzJXECp1n4altKHO66QINS76QNWWs5kriBU6z8NS2kUhYVjPt2M2EzAZ3u0MaM536hrKhTm3xkyLFTrTUVxbJe5N2fniJx0UeiYcxzRH6G7QM57hrVoL4SMkyzobYUMUa0UA+J1knEnavuqypPO8Td2NpG1pZVr1fqERFzJoREQBRd5Lvw7zS75eLpxY7TDeOa9vt7wSNKlEX2MnF4o+NJrBnme1bLiWLGfLxhR7DQ6jqc06QRQg7VqK8OEi5f0kg8dBb/EQhydcVmcwztzlu2owqSqPzLT21wq8MevUzdzQdGeHR6BEXSTtw48hIttFz4JhObDeGh0TjKRS0NBBZSvLFcdedd5TjHBN6nGMJSxcVoQctPPleacNRxH7dylpa12RsHck7c3t/VQsvBMy9rBSrnBormq40Ffap29Nx490WMfHdBcHkgcWXk4CuOU0LjVhTlJRlwbOMrRVU5YadTqLn3h+Yo4yj6KJQP2an91fYTsVsg5WIVOQ+DCfkYZiMfLvAblCGHRSXYVyWgsAyjvC+tl8IkSLIPlWVbGFGMiHEMhuzkacptKDVUasaerbqbzU2n8Sxsqk7KLp1/Lqn9jW4U73fPEf5JCPooJ5RGaJFGB7m4jflbCuQlrLfMY80az8Au5sTgwizEJkZvFDKFW8YX5VNBADSACMRsKxsy7EW1o0WAx0MOhEhxcXUNHZJyaNJzqXG5hShkp9CBdVLirNNQfi0/r+DnpazWSuIFTrPw1LaXWf8NJn7cD8UX+xRltXSj2E0PiBrmZi5hJDSc2VUAjfSijuspviyvq2dyk5zi+BDIiL0QjODBdMOaxgJc4gADOScwVuXYu+278ENwMR1DEcNJ1DYK0HedKhLg3Z+StE3FHLcPRg/VaRzt5H5b12ahV6mLyo12yLDdR3014np6L+/YIiKMXwREQBERAEREAVR8Kty/kTjaEBvIefTtH1Hk4RBscTjtx0mluL5zEu2bY6G8BzXAtc0ioc0ihBGqi729d0Z5kca1FVYZWeYFb94/8ApmF2Mp78NcFfe6brpzBYKmE+roLtbdLHfebUDaCDpoLBunNwL7WULOiODYjIYhubUZQEMji4jQecOSwnaCFc3U1KNOqtE0yptYOMp0nq1gVNZXSIPaM98Kz+G7+RLdd/uLCx+BwyMeHFjTAcyG4PyWwy0vyTUAkuOSKgVz4VzZ1D8L15YdrxYcvBcHtg5Ze5tC0vdQZIOnJDTWml1M4K8upGvcQdPiljieo05UaE1PhiWfPW2yxmygiZo0RsAO0Nc6E5zSdhLA3/AFBc1M8HYfaZjtAECKOMiNwwiB3KaBqeTX8ebBa3DAP+XS3bM/8AniLZu3whNmbNMaKQY8GkJzSRWI8j0b9zgCTta/Uq+NOcaW8h14P7Eq4lSm3TraLCXyOwl7RbHjRIDc8JrC6mYF9aN3gNr3hclcz1hPdZ/nFY8GsZ0y+be8kudxZcTpJLySsrmesJ7rP84rjly5l2Ika+/dCp8XL74Hxt6y7QjzMV0Ax+LLuRkxg0UoMwyxTGqmrQD5Syntm3AxOLIJJBq4nkCukirRXWFzd472zUhNRoUOLkta6jRkQjQZIOctrpXPWlbke16cfEc8DEDkgA66NAFdq6KnKSWOBAqXtChOqo53J4rjhlNFdNcq7PzzE42IPRQzjX+o7OG7tJ7hpURYljvtyM2CzCuLnaGNGdx9vtIVwSEiyzYbYUMUa0UHxJ1knHvXqtUyrBanDZNhv572a8K+rNhERQTYhERAEREAREQBERAEREBFXmu7DvPLvl4mFcWOpUw3gclw9tCNIJGlee7Rs+JYsd8GKMmJDdQ0OY5w5p1EEEHUQvTK4rhKuX9IoPHwW/xEIYAZ4rBiYe8VJbtqNNRY2Nzu5ZJaP6EC8t95HNHVFNxrVjTLch8aM5v2XRIjm+wmi1URaBJLQoXJvUKUsLnP3DxUWpSwuc/cPFcq/LZHuOWyYREVSVAWUKEY7gxoJc4gADOSTQALFWFcC7PydonIo5Th6IH6rSOfvIzbN+Hic1BYkuztZXNVQWnX0RN3Wu8Lvwck0MR2MRw16GjYK+J0qaRFWttvFm9pU40oKEFwQREXw6BERAEREAREQBERAEREAREQFQ8Kly/m95n4DfRvPpmj6kRx5/VcTj97rYV0vT8zLNnGOhxGhzHgtc04hwIoQVQF9bqOunMmHiYT6ugu1tri0/ebUA7wdNFfWF1nW7lqvYpL62yveR0epz6lLC5z9w8VFqUsLnP3DxU6vy2Utxy2TCIt2xrIfbcZsGHpxcdDGjO4/7zkKpbwWLKqEJTkoxWLZL3Lu189xeMiD0MM8r77s4ZuzE7N6tMCi17PkGWZCbBhijWig1nWTtJxWwq2pPO8TeWNnG1pZer1CIi5k4IiIAiIgCIiAIiIAiIgCIiAIiIAoi9N3GXolnS8TA86G+lTDeBg4bMaEaQSpdF6jJxeK1R8klJYM8y2jZ77JivgRhkvYclw8CNYIIIOkELbsLnP3DxVscJly/pBC+UwW+nhDMBjFhjEs6wxI7xpwqawjVz9w8VoY11XoN9eplNo0HRi106E3DhmMQ1oJJIAAzkk0ACtq6l3RYEGhoYj8Yh26GjYPGpUHcC7PFATkUYkeiB0A/X3nRs3rt1S16mPhRN2RYbuO+muL09F/fsERFGL8IiIAiIgCIiAIiIAiIgCIiAIiIAiIgCIiALi5jg4hxLQM02ggvGVFh64gNcPuurU7jrw7RF7hUlDHK9TlVowqrLNYrU/AMnAL9RF4OoREQBERAEREAREQBERAEREAREQBERAEREAREQBERAEREAREQBERAEREAREQBERAf/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55830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562600"/>
          </a:xfrm>
        </p:spPr>
        <p:txBody>
          <a:bodyPr>
            <a:normAutofit fontScale="92500" lnSpcReduction="10000"/>
          </a:bodyPr>
          <a:lstStyle/>
          <a:p>
            <a:r>
              <a:rPr lang="en-US" dirty="0" smtClean="0"/>
              <a:t>Also referred to as a </a:t>
            </a:r>
            <a:r>
              <a:rPr lang="en-US" b="1" i="1" dirty="0" smtClean="0"/>
              <a:t>toggle clamp </a:t>
            </a:r>
            <a:r>
              <a:rPr lang="en-US" dirty="0" smtClean="0"/>
              <a:t>system.</a:t>
            </a:r>
          </a:p>
          <a:p>
            <a:r>
              <a:rPr lang="en-US" dirty="0" smtClean="0"/>
              <a:t>Figure 6.3 illustrates the functioning of a double toggle clamping unit. Its referred as double toggle because of the 2 sets of toggle links bringing force to the moving platen, one set at the top sets and another set at the bottom.</a:t>
            </a:r>
          </a:p>
          <a:p>
            <a:r>
              <a:rPr lang="en-US" dirty="0" smtClean="0"/>
              <a:t>On smaller machines (&lt;50tons), a single toggle clamp unit is often used.</a:t>
            </a:r>
          </a:p>
          <a:p>
            <a:r>
              <a:rPr lang="en-US" dirty="0" smtClean="0"/>
              <a:t>Because the mechanical force enabled by the toggle links, the hydraulic cylinder that provides the force to the toggle links can be much smaller than hydraulic clamp unit.</a:t>
            </a:r>
            <a:endParaRPr lang="en-US" dirty="0"/>
          </a:p>
        </p:txBody>
      </p:sp>
    </p:spTree>
    <p:extLst>
      <p:ext uri="{BB962C8B-B14F-4D97-AF65-F5344CB8AC3E}">
        <p14:creationId xmlns:p14="http://schemas.microsoft.com/office/powerpoint/2010/main" val="1034050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a:bodyPr>
          <a:lstStyle/>
          <a:p>
            <a:r>
              <a:rPr lang="en-US" sz="3000" dirty="0" smtClean="0"/>
              <a:t>The mechanical advantage in the toggle system can range from 25:1 to 50:1.</a:t>
            </a:r>
          </a:p>
          <a:p>
            <a:r>
              <a:rPr lang="en-US" sz="3000" dirty="0" smtClean="0"/>
              <a:t>This mechanical advantage reduces the diameter of the hydraulic cylinder required to achieve clamp force.</a:t>
            </a:r>
          </a:p>
          <a:p>
            <a:r>
              <a:rPr lang="en-US" sz="3000" dirty="0" smtClean="0"/>
              <a:t>It also permit the use of lower hydraulic pressures and hydraulic oil requirements.</a:t>
            </a:r>
          </a:p>
          <a:p>
            <a:pPr marL="0" indent="0">
              <a:buNone/>
            </a:pPr>
            <a:endParaRPr lang="en-US" sz="3000" dirty="0"/>
          </a:p>
        </p:txBody>
      </p:sp>
      <p:pic>
        <p:nvPicPr>
          <p:cNvPr id="512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4824958"/>
            <a:ext cx="6477000" cy="1402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Oval 1"/>
          <p:cNvSpPr/>
          <p:nvPr/>
        </p:nvSpPr>
        <p:spPr>
          <a:xfrm>
            <a:off x="5867400" y="5791200"/>
            <a:ext cx="838200" cy="436144"/>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183016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152400" y="4255742"/>
            <a:ext cx="8763000" cy="2602258"/>
          </a:xfrm>
        </p:spPr>
        <p:txBody>
          <a:bodyPr>
            <a:normAutofit fontScale="92500" lnSpcReduction="10000"/>
          </a:bodyPr>
          <a:lstStyle/>
          <a:p>
            <a:r>
              <a:rPr lang="en-US" sz="3000" dirty="0" smtClean="0"/>
              <a:t>The toggle clamp unit in the closed position in shown in Figure 6.4.</a:t>
            </a:r>
          </a:p>
          <a:p>
            <a:r>
              <a:rPr lang="en-US" sz="3000" dirty="0" smtClean="0"/>
              <a:t>IMMs in use today offer clam tonnage from less than 30 tons to 5000 tons.</a:t>
            </a:r>
          </a:p>
          <a:p>
            <a:r>
              <a:rPr lang="en-US" sz="3000" dirty="0" smtClean="0"/>
              <a:t>The force generated by these systems is to clamp and hold the mold closed.</a:t>
            </a:r>
            <a:endParaRPr lang="en-US" sz="3000" dirty="0"/>
          </a:p>
          <a:p>
            <a:pPr marL="0" indent="0">
              <a:buNone/>
            </a:pPr>
            <a:endParaRPr lang="en-US" sz="3000" dirty="0"/>
          </a:p>
        </p:txBody>
      </p:sp>
      <p:pic>
        <p:nvPicPr>
          <p:cNvPr id="614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834" y="787169"/>
            <a:ext cx="5571566" cy="34685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6062646" y="1523999"/>
            <a:ext cx="2395554" cy="1015663"/>
          </a:xfrm>
          <a:prstGeom prst="rect">
            <a:avLst/>
          </a:prstGeom>
        </p:spPr>
        <p:txBody>
          <a:bodyPr wrap="square">
            <a:spAutoFit/>
          </a:bodyPr>
          <a:lstStyle/>
          <a:p>
            <a:pPr marL="12700">
              <a:spcBef>
                <a:spcPts val="55"/>
              </a:spcBef>
            </a:pPr>
            <a:r>
              <a:rPr lang="en-US" sz="2000" i="1" dirty="0">
                <a:solidFill>
                  <a:srgbClr val="050505"/>
                </a:solidFill>
                <a:latin typeface="Times New Roman"/>
                <a:cs typeface="Times New Roman"/>
              </a:rPr>
              <a:t>Figure</a:t>
            </a:r>
            <a:r>
              <a:rPr lang="en-US" sz="2000" i="1" spc="50" dirty="0">
                <a:solidFill>
                  <a:srgbClr val="050505"/>
                </a:solidFill>
                <a:latin typeface="Times New Roman"/>
                <a:cs typeface="Times New Roman"/>
              </a:rPr>
              <a:t> </a:t>
            </a:r>
            <a:r>
              <a:rPr lang="en-US" sz="2000" i="1" dirty="0" smtClean="0">
                <a:solidFill>
                  <a:srgbClr val="050505"/>
                </a:solidFill>
                <a:latin typeface="Times New Roman"/>
                <a:cs typeface="Times New Roman"/>
              </a:rPr>
              <a:t>6.4 </a:t>
            </a:r>
            <a:r>
              <a:rPr lang="en-US" sz="2000" i="1" spc="19" dirty="0" smtClean="0">
                <a:solidFill>
                  <a:srgbClr val="050505"/>
                </a:solidFill>
                <a:latin typeface="Times New Roman"/>
                <a:cs typeface="Times New Roman"/>
              </a:rPr>
              <a:t> </a:t>
            </a:r>
            <a:r>
              <a:rPr lang="en-US" sz="2000" i="1" dirty="0">
                <a:solidFill>
                  <a:srgbClr val="050505"/>
                </a:solidFill>
                <a:latin typeface="Times New Roman"/>
                <a:cs typeface="Times New Roman"/>
              </a:rPr>
              <a:t>T</a:t>
            </a:r>
            <a:r>
              <a:rPr lang="en-US" sz="2000" i="1" dirty="0" smtClean="0">
                <a:solidFill>
                  <a:srgbClr val="050505"/>
                </a:solidFill>
                <a:latin typeface="Times New Roman"/>
                <a:cs typeface="Times New Roman"/>
              </a:rPr>
              <a:t>oggle clamp unit in a closed position</a:t>
            </a:r>
            <a:endParaRPr lang="en-US" sz="2000" dirty="0">
              <a:latin typeface="Times New Roman"/>
              <a:cs typeface="Times New Roman"/>
            </a:endParaRPr>
          </a:p>
        </p:txBody>
      </p:sp>
    </p:spTree>
    <p:extLst>
      <p:ext uri="{BB962C8B-B14F-4D97-AF65-F5344CB8AC3E}">
        <p14:creationId xmlns:p14="http://schemas.microsoft.com/office/powerpoint/2010/main" val="3614969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787169"/>
            <a:ext cx="8382000" cy="5918431"/>
          </a:xfrm>
        </p:spPr>
        <p:txBody>
          <a:bodyPr>
            <a:normAutofit lnSpcReduction="10000"/>
          </a:bodyPr>
          <a:lstStyle/>
          <a:p>
            <a:r>
              <a:rPr lang="en-US" sz="3000" dirty="0" smtClean="0"/>
              <a:t>For example, 200 ton machine means that the clamp unit can develop 200tons of force to hold the closed mold during injection and holding stages.</a:t>
            </a:r>
            <a:endParaRPr lang="en-US" sz="3000" dirty="0"/>
          </a:p>
          <a:p>
            <a:r>
              <a:rPr lang="en-US" sz="3000" dirty="0" smtClean="0"/>
              <a:t>The clamp force is needed to withstand the opposing force of injection pressure as the screw comes forward.</a:t>
            </a:r>
          </a:p>
          <a:p>
            <a:r>
              <a:rPr lang="en-US" sz="3000" dirty="0" smtClean="0"/>
              <a:t>Typical injection pressure is 110 to 152 MPa.</a:t>
            </a:r>
          </a:p>
          <a:p>
            <a:r>
              <a:rPr lang="en-US" sz="3000" dirty="0" smtClean="0"/>
              <a:t>Does this mean that a clamp force of about 150MPa (10 tons/in</a:t>
            </a:r>
            <a:r>
              <a:rPr lang="en-US" sz="3000" baseline="30000" dirty="0" smtClean="0"/>
              <a:t>2</a:t>
            </a:r>
            <a:r>
              <a:rPr lang="en-US" sz="3000" dirty="0" smtClean="0"/>
              <a:t>) is required to offset the force?</a:t>
            </a:r>
          </a:p>
          <a:p>
            <a:r>
              <a:rPr lang="en-US" sz="3000" dirty="0" smtClean="0"/>
              <a:t>NO!!, greater tonnage capacities would be required to achieve successfully molding.</a:t>
            </a:r>
            <a:endParaRPr lang="en-US" sz="3000" dirty="0"/>
          </a:p>
        </p:txBody>
      </p:sp>
    </p:spTree>
    <p:extLst>
      <p:ext uri="{BB962C8B-B14F-4D97-AF65-F5344CB8AC3E}">
        <p14:creationId xmlns:p14="http://schemas.microsoft.com/office/powerpoint/2010/main" val="3748607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lnSpcReduction="10000"/>
          </a:bodyPr>
          <a:lstStyle/>
          <a:p>
            <a:r>
              <a:rPr lang="en-US" sz="3000" b="1" i="1" dirty="0" smtClean="0"/>
              <a:t>Mold Height Maximum/Minimum</a:t>
            </a:r>
            <a:r>
              <a:rPr lang="en-US" sz="3000" dirty="0" smtClean="0"/>
              <a:t> – Defines the max &amp; min total thickness of a mold that can be used in that particular clamp unit.</a:t>
            </a:r>
          </a:p>
          <a:p>
            <a:r>
              <a:rPr lang="en-US" sz="3000" b="1" i="1" dirty="0" smtClean="0"/>
              <a:t>Maximum daylight</a:t>
            </a:r>
            <a:r>
              <a:rPr lang="en-US" sz="3000" dirty="0" smtClean="0"/>
              <a:t> – The max amount of space that is available between the movable and stationary platens. Approx</a:t>
            </a:r>
            <a:r>
              <a:rPr lang="en-US" sz="3000" dirty="0"/>
              <a:t>.</a:t>
            </a:r>
            <a:r>
              <a:rPr lang="en-US" sz="3000" dirty="0" smtClean="0"/>
              <a:t> equal to the max mold height plus the clamp stroke.</a:t>
            </a:r>
          </a:p>
          <a:p>
            <a:r>
              <a:rPr lang="en-US" sz="3000" b="1" i="1" dirty="0"/>
              <a:t>Clamp Stroke </a:t>
            </a:r>
            <a:r>
              <a:rPr lang="en-US" sz="3000" dirty="0" smtClean="0"/>
              <a:t>– the distance that the movable platen is able to move (open). This spec., combined with the max. mold height, can serve to limit the height of a product that you can mold.</a:t>
            </a:r>
            <a:endParaRPr lang="en-US" sz="3000" dirty="0"/>
          </a:p>
          <a:p>
            <a:pPr marL="0" indent="0">
              <a:buNone/>
            </a:pPr>
            <a:endParaRPr lang="en-US" sz="3000" dirty="0"/>
          </a:p>
        </p:txBody>
      </p:sp>
      <p:sp>
        <p:nvSpPr>
          <p:cNvPr id="8" name="Title 1"/>
          <p:cNvSpPr>
            <a:spLocks noGrp="1"/>
          </p:cNvSpPr>
          <p:nvPr>
            <p:ph type="title"/>
          </p:nvPr>
        </p:nvSpPr>
        <p:spPr>
          <a:xfrm>
            <a:off x="0" y="165331"/>
            <a:ext cx="58674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Clamp Unit Specifications</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16191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257800"/>
          </a:xfrm>
        </p:spPr>
        <p:txBody>
          <a:bodyPr>
            <a:normAutofit/>
          </a:bodyPr>
          <a:lstStyle/>
          <a:p>
            <a:r>
              <a:rPr lang="en-US" sz="3000" b="1" i="1" dirty="0" smtClean="0"/>
              <a:t>Platen Size</a:t>
            </a:r>
            <a:r>
              <a:rPr lang="en-US" sz="3000" dirty="0" smtClean="0"/>
              <a:t> – the horizontal and vertical measurement of the platens can be a determinant in the maximum size of the mold that can be mounted in that particular clamp unit.</a:t>
            </a:r>
          </a:p>
          <a:p>
            <a:r>
              <a:rPr lang="en-US" sz="3000" b="1" i="1" dirty="0" smtClean="0"/>
              <a:t>Distance Between Tie Bars </a:t>
            </a:r>
            <a:r>
              <a:rPr lang="en-US" sz="3000" dirty="0" smtClean="0"/>
              <a:t>– most clamp units have 2 upper and 2 lower tie bars. Horizontal measurement is more critical than the vertical because most molds are mounted from the top. This spec., combined with platen size and the max mold height, serves to limit the overall size of mold that can placed in the clamp unit.</a:t>
            </a:r>
          </a:p>
          <a:p>
            <a:pPr marL="0" indent="0">
              <a:buNone/>
            </a:pPr>
            <a:endParaRPr lang="en-US" sz="3000" dirty="0"/>
          </a:p>
        </p:txBody>
      </p:sp>
      <p:sp>
        <p:nvSpPr>
          <p:cNvPr id="8" name="Title 1"/>
          <p:cNvSpPr>
            <a:spLocks noGrp="1"/>
          </p:cNvSpPr>
          <p:nvPr>
            <p:ph type="title"/>
          </p:nvPr>
        </p:nvSpPr>
        <p:spPr>
          <a:xfrm>
            <a:off x="0" y="165331"/>
            <a:ext cx="58674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Clamp Unit Specifications</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038578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506010"/>
            <a:ext cx="5986321" cy="37611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descr="C:\Users\Admin\Desktop\1314\GRAMS lab\logo.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6286500" y="1442884"/>
            <a:ext cx="2514600" cy="1569660"/>
          </a:xfrm>
          <a:prstGeom prst="rect">
            <a:avLst/>
          </a:prstGeom>
        </p:spPr>
        <p:txBody>
          <a:bodyPr wrap="square">
            <a:spAutoFit/>
          </a:bodyPr>
          <a:lstStyle/>
          <a:p>
            <a:r>
              <a:rPr lang="en-US" sz="2400" i="1" dirty="0">
                <a:solidFill>
                  <a:srgbClr val="212121"/>
                </a:solidFill>
                <a:latin typeface="Times New Roman"/>
                <a:cs typeface="Times New Roman"/>
              </a:rPr>
              <a:t>Figure</a:t>
            </a:r>
            <a:r>
              <a:rPr lang="en-US" sz="2400" i="1" spc="75" dirty="0">
                <a:solidFill>
                  <a:srgbClr val="212121"/>
                </a:solidFill>
                <a:latin typeface="Times New Roman"/>
                <a:cs typeface="Times New Roman"/>
              </a:rPr>
              <a:t> </a:t>
            </a:r>
            <a:r>
              <a:rPr lang="en-US" sz="2400" i="1" dirty="0" smtClean="0">
                <a:solidFill>
                  <a:srgbClr val="212121"/>
                </a:solidFill>
                <a:latin typeface="Times New Roman"/>
                <a:cs typeface="Times New Roman"/>
              </a:rPr>
              <a:t>6.5</a:t>
            </a:r>
            <a:r>
              <a:rPr lang="en-US" sz="2400" i="1" spc="50" dirty="0" smtClean="0">
                <a:solidFill>
                  <a:srgbClr val="212121"/>
                </a:solidFill>
                <a:latin typeface="Times New Roman"/>
                <a:cs typeface="Times New Roman"/>
              </a:rPr>
              <a:t> </a:t>
            </a:r>
            <a:r>
              <a:rPr lang="en-US" sz="2400" i="1" dirty="0" smtClean="0">
                <a:solidFill>
                  <a:srgbClr val="212121"/>
                </a:solidFill>
                <a:latin typeface="Times New Roman"/>
                <a:cs typeface="Times New Roman"/>
              </a:rPr>
              <a:t>Illustration of the stroke of a clamp unit</a:t>
            </a:r>
            <a:endParaRPr lang="en-US" sz="2400" dirty="0"/>
          </a:p>
        </p:txBody>
      </p:sp>
      <p:sp>
        <p:nvSpPr>
          <p:cNvPr id="12" name="Content Placeholder 2"/>
          <p:cNvSpPr>
            <a:spLocks noGrp="1"/>
          </p:cNvSpPr>
          <p:nvPr>
            <p:ph idx="1"/>
          </p:nvPr>
        </p:nvSpPr>
        <p:spPr>
          <a:xfrm>
            <a:off x="152400" y="4572000"/>
            <a:ext cx="8839200" cy="2133600"/>
          </a:xfrm>
        </p:spPr>
        <p:txBody>
          <a:bodyPr>
            <a:normAutofit fontScale="92500"/>
          </a:bodyPr>
          <a:lstStyle/>
          <a:p>
            <a:r>
              <a:rPr lang="en-US" sz="3000" dirty="0" smtClean="0"/>
              <a:t>Some IMM are considered “tie bar-less” machines which facilitate the mounting of and access to the mold. </a:t>
            </a:r>
          </a:p>
          <a:p>
            <a:r>
              <a:rPr lang="en-US" sz="3000" dirty="0" smtClean="0"/>
              <a:t>Most of this machines are small clamp tonnage (&lt;500tons).</a:t>
            </a:r>
            <a:endParaRPr lang="en-US" sz="3000" dirty="0"/>
          </a:p>
          <a:p>
            <a:endParaRPr lang="en-US" sz="3000" dirty="0"/>
          </a:p>
          <a:p>
            <a:pPr marL="0" indent="0">
              <a:buNone/>
            </a:pPr>
            <a:endParaRPr lang="en-US" sz="3000" dirty="0"/>
          </a:p>
        </p:txBody>
      </p:sp>
    </p:spTree>
    <p:extLst>
      <p:ext uri="{BB962C8B-B14F-4D97-AF65-F5344CB8AC3E}">
        <p14:creationId xmlns:p14="http://schemas.microsoft.com/office/powerpoint/2010/main" val="191670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143000"/>
            <a:ext cx="8382000" cy="5181600"/>
          </a:xfrm>
        </p:spPr>
        <p:txBody>
          <a:bodyPr>
            <a:normAutofit lnSpcReduction="10000"/>
          </a:bodyPr>
          <a:lstStyle/>
          <a:p>
            <a:r>
              <a:rPr lang="en-US" sz="3000" dirty="0" smtClean="0"/>
              <a:t>The process of ejecting parts out of the mold involves both the clamp unit and the mold itself.</a:t>
            </a:r>
          </a:p>
          <a:p>
            <a:r>
              <a:rPr lang="en-US" sz="3000" dirty="0" smtClean="0"/>
              <a:t>Hydraulic ejection is a standard feature of all machines.</a:t>
            </a:r>
          </a:p>
          <a:p>
            <a:r>
              <a:rPr lang="en-US" sz="3000" dirty="0" smtClean="0"/>
              <a:t>The clamp unit includes the hydraulic mechanism that provides the force to push the part out of the mold.</a:t>
            </a:r>
          </a:p>
          <a:p>
            <a:r>
              <a:rPr lang="en-US" sz="3000" dirty="0" smtClean="0"/>
              <a:t>The mechanism referred to as a knock-out (K.O.) system.</a:t>
            </a:r>
          </a:p>
          <a:p>
            <a:r>
              <a:rPr lang="en-US" sz="3000" dirty="0" smtClean="0"/>
              <a:t>There are </a:t>
            </a:r>
            <a:r>
              <a:rPr lang="en-US" sz="3000" b="1" i="1" dirty="0" smtClean="0"/>
              <a:t>standardized hole patterns</a:t>
            </a:r>
            <a:r>
              <a:rPr lang="en-US" sz="3000" dirty="0" smtClean="0"/>
              <a:t> on both movable and stationary platens</a:t>
            </a:r>
            <a:endParaRPr lang="en-US" sz="3000" dirty="0"/>
          </a:p>
          <a:p>
            <a:endParaRPr lang="en-US" sz="1200" i="1" dirty="0">
              <a:latin typeface="Times New Roman"/>
              <a:cs typeface="Times New Roman"/>
            </a:endParaRPr>
          </a:p>
          <a:p>
            <a:pPr marL="0" indent="0">
              <a:buNone/>
            </a:pPr>
            <a:endParaRPr lang="en-US" sz="3000" dirty="0"/>
          </a:p>
        </p:txBody>
      </p:sp>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Ejector System</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536486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19100" y="782687"/>
            <a:ext cx="8382000" cy="5181600"/>
          </a:xfrm>
        </p:spPr>
        <p:txBody>
          <a:bodyPr>
            <a:normAutofit/>
          </a:bodyPr>
          <a:lstStyle/>
          <a:p>
            <a:r>
              <a:rPr lang="en-US" sz="3000" dirty="0" smtClean="0"/>
              <a:t>The patterns consists of;</a:t>
            </a:r>
          </a:p>
          <a:p>
            <a:pPr lvl="1"/>
            <a:r>
              <a:rPr lang="en-US" sz="2600" dirty="0" smtClean="0"/>
              <a:t>Mounting holes (for mounting the mold on the platen)</a:t>
            </a:r>
          </a:p>
          <a:p>
            <a:pPr lvl="1"/>
            <a:r>
              <a:rPr lang="en-US" sz="2600" dirty="0" smtClean="0"/>
              <a:t>Knock-out holes (for ejector system)</a:t>
            </a:r>
            <a:endParaRPr lang="en-US" sz="2600" dirty="0"/>
          </a:p>
          <a:p>
            <a:r>
              <a:rPr lang="en-US" sz="3000" dirty="0" smtClean="0"/>
              <a:t>The pattern of holes was standardized by the Society of the Plastics Industry (S.P.I)</a:t>
            </a:r>
          </a:p>
          <a:p>
            <a:endParaRPr lang="en-US" sz="3000" dirty="0"/>
          </a:p>
        </p:txBody>
      </p:sp>
      <p:pic>
        <p:nvPicPr>
          <p:cNvPr id="819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9407" y="3352800"/>
            <a:ext cx="5738190"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6537597" y="5505271"/>
            <a:ext cx="2514600" cy="1200329"/>
          </a:xfrm>
          <a:prstGeom prst="rect">
            <a:avLst/>
          </a:prstGeom>
        </p:spPr>
        <p:txBody>
          <a:bodyPr wrap="square">
            <a:spAutoFit/>
          </a:bodyPr>
          <a:lstStyle/>
          <a:p>
            <a:r>
              <a:rPr lang="en-US" sz="2400" i="1" dirty="0">
                <a:solidFill>
                  <a:srgbClr val="212121"/>
                </a:solidFill>
                <a:latin typeface="Times New Roman"/>
                <a:cs typeface="Times New Roman"/>
              </a:rPr>
              <a:t>Figure</a:t>
            </a:r>
            <a:r>
              <a:rPr lang="en-US" sz="2400" i="1" spc="75" dirty="0">
                <a:solidFill>
                  <a:srgbClr val="212121"/>
                </a:solidFill>
                <a:latin typeface="Times New Roman"/>
                <a:cs typeface="Times New Roman"/>
              </a:rPr>
              <a:t> </a:t>
            </a:r>
            <a:r>
              <a:rPr lang="en-US" sz="2400" i="1" dirty="0" smtClean="0">
                <a:solidFill>
                  <a:srgbClr val="212121"/>
                </a:solidFill>
                <a:latin typeface="Times New Roman"/>
                <a:cs typeface="Times New Roman"/>
              </a:rPr>
              <a:t>6.6</a:t>
            </a:r>
            <a:r>
              <a:rPr lang="en-US" sz="2400" i="1" spc="50" dirty="0" smtClean="0">
                <a:solidFill>
                  <a:srgbClr val="212121"/>
                </a:solidFill>
                <a:latin typeface="Times New Roman"/>
                <a:cs typeface="Times New Roman"/>
              </a:rPr>
              <a:t> </a:t>
            </a:r>
            <a:r>
              <a:rPr lang="en-US" sz="2400" i="1" dirty="0" smtClean="0">
                <a:solidFill>
                  <a:srgbClr val="212121"/>
                </a:solidFill>
                <a:latin typeface="Times New Roman"/>
                <a:cs typeface="Times New Roman"/>
              </a:rPr>
              <a:t>Platen hole patterns for 500 ton IMM</a:t>
            </a:r>
            <a:endParaRPr lang="en-US" sz="2400" dirty="0"/>
          </a:p>
        </p:txBody>
      </p:sp>
    </p:spTree>
    <p:extLst>
      <p:ext uri="{BB962C8B-B14F-4D97-AF65-F5344CB8AC3E}">
        <p14:creationId xmlns:p14="http://schemas.microsoft.com/office/powerpoint/2010/main" val="3051091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012019"/>
            <a:ext cx="8382000" cy="5845981"/>
          </a:xfrm>
        </p:spPr>
        <p:txBody>
          <a:bodyPr>
            <a:normAutofit lnSpcReduction="10000"/>
          </a:bodyPr>
          <a:lstStyle/>
          <a:p>
            <a:r>
              <a:rPr lang="en-US" sz="3000" b="1" i="1" dirty="0" smtClean="0"/>
              <a:t>Ejector bars</a:t>
            </a:r>
            <a:r>
              <a:rPr lang="en-US" sz="3000" dirty="0" smtClean="0"/>
              <a:t> (ejector rods) are inserted through the movable platen and threaded into the </a:t>
            </a:r>
            <a:r>
              <a:rPr lang="en-US" sz="3000" b="1" i="1" dirty="0" smtClean="0"/>
              <a:t>ejector housing</a:t>
            </a:r>
            <a:r>
              <a:rPr lang="en-US" sz="3000" dirty="0" smtClean="0"/>
              <a:t> (ejector box) that is mounter on the back side of the movable platen.</a:t>
            </a:r>
          </a:p>
          <a:p>
            <a:r>
              <a:rPr lang="en-US" sz="3000" dirty="0" smtClean="0"/>
              <a:t>The ejector housing is typically a steel plate that rides on </a:t>
            </a:r>
            <a:r>
              <a:rPr lang="en-US" sz="3000" b="1" i="1" dirty="0" smtClean="0"/>
              <a:t>guide rods</a:t>
            </a:r>
            <a:r>
              <a:rPr lang="en-US" sz="3000" dirty="0" smtClean="0"/>
              <a:t>.</a:t>
            </a:r>
          </a:p>
          <a:p>
            <a:r>
              <a:rPr lang="en-US" sz="3000" dirty="0" smtClean="0"/>
              <a:t>The </a:t>
            </a:r>
            <a:r>
              <a:rPr lang="en-US" sz="3000" b="1" i="1" dirty="0" smtClean="0"/>
              <a:t>hydraulic cylinder(s</a:t>
            </a:r>
            <a:r>
              <a:rPr lang="en-US" sz="3000" dirty="0" smtClean="0"/>
              <a:t>) that locates behind the ejector housing actuates the housing to move forward which, in turn, causes the ejector bars to move forward.</a:t>
            </a:r>
          </a:p>
          <a:p>
            <a:r>
              <a:rPr lang="en-US" sz="3000" dirty="0" smtClean="0"/>
              <a:t>The ejector bar enters the back side of the mold and contacts the </a:t>
            </a:r>
            <a:r>
              <a:rPr lang="en-US" sz="3000" b="1" i="1" dirty="0" smtClean="0"/>
              <a:t>ejector plate</a:t>
            </a:r>
            <a:r>
              <a:rPr lang="en-US" sz="3000" dirty="0" smtClean="0"/>
              <a:t> in the mold, causing it to move forward.</a:t>
            </a:r>
            <a:endParaRPr lang="en-US" sz="3000" dirty="0"/>
          </a:p>
          <a:p>
            <a:pPr marL="0" indent="0">
              <a:buNone/>
            </a:pPr>
            <a:endParaRPr lang="en-US" sz="3000" dirty="0"/>
          </a:p>
        </p:txBody>
      </p:sp>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Ejection</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11327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253" y="1219200"/>
            <a:ext cx="7454694" cy="46043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0" y="38100"/>
            <a:ext cx="42672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INTRODUCTION</a:t>
            </a:r>
            <a:endParaRPr lang="en-US" b="1" spc="300" dirty="0">
              <a:effectLst>
                <a:outerShdw blurRad="38100" dist="38100" dir="2700000" algn="tl">
                  <a:srgbClr val="000000">
                    <a:alpha val="43137"/>
                  </a:srgbClr>
                </a:outerShdw>
              </a:effectLst>
            </a:endParaRPr>
          </a:p>
        </p:txBody>
      </p:sp>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057400" y="6024487"/>
            <a:ext cx="4975226" cy="400110"/>
          </a:xfrm>
          <a:prstGeom prst="rect">
            <a:avLst/>
          </a:prstGeom>
        </p:spPr>
        <p:txBody>
          <a:bodyPr wrap="square">
            <a:spAutoFit/>
          </a:bodyPr>
          <a:lstStyle/>
          <a:p>
            <a:pPr marL="12700">
              <a:spcBef>
                <a:spcPts val="55"/>
              </a:spcBef>
            </a:pPr>
            <a:r>
              <a:rPr lang="en-US" sz="2000" i="1" dirty="0">
                <a:solidFill>
                  <a:srgbClr val="050505"/>
                </a:solidFill>
                <a:latin typeface="Times New Roman"/>
                <a:cs typeface="Times New Roman"/>
              </a:rPr>
              <a:t>Figure</a:t>
            </a:r>
            <a:r>
              <a:rPr lang="en-US" sz="2000" i="1" spc="50" dirty="0">
                <a:solidFill>
                  <a:srgbClr val="050505"/>
                </a:solidFill>
                <a:latin typeface="Times New Roman"/>
                <a:cs typeface="Times New Roman"/>
              </a:rPr>
              <a:t> </a:t>
            </a:r>
            <a:r>
              <a:rPr lang="en-US" sz="2000" i="1" dirty="0" smtClean="0">
                <a:solidFill>
                  <a:srgbClr val="050505"/>
                </a:solidFill>
                <a:latin typeface="Times New Roman"/>
                <a:cs typeface="Times New Roman"/>
              </a:rPr>
              <a:t>6.1 </a:t>
            </a:r>
            <a:r>
              <a:rPr lang="en-US" sz="2000" i="1" spc="19" dirty="0" smtClean="0">
                <a:solidFill>
                  <a:srgbClr val="050505"/>
                </a:solidFill>
                <a:latin typeface="Times New Roman"/>
                <a:cs typeface="Times New Roman"/>
              </a:rPr>
              <a:t> </a:t>
            </a:r>
            <a:r>
              <a:rPr lang="en-US" sz="2000" i="1" dirty="0" smtClean="0">
                <a:solidFill>
                  <a:srgbClr val="050505"/>
                </a:solidFill>
                <a:latin typeface="Times New Roman"/>
                <a:cs typeface="Times New Roman"/>
              </a:rPr>
              <a:t>Schematic of  an IMM clamp unit</a:t>
            </a:r>
            <a:endParaRPr lang="en-US" sz="2000" dirty="0">
              <a:latin typeface="Times New Roman"/>
              <a:cs typeface="Times New Roman"/>
            </a:endParaRPr>
          </a:p>
        </p:txBody>
      </p:sp>
    </p:spTree>
    <p:extLst>
      <p:ext uri="{BB962C8B-B14F-4D97-AF65-F5344CB8AC3E}">
        <p14:creationId xmlns:p14="http://schemas.microsoft.com/office/powerpoint/2010/main" val="13465883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304800" y="1012019"/>
            <a:ext cx="8382000" cy="5464981"/>
          </a:xfrm>
        </p:spPr>
        <p:txBody>
          <a:bodyPr>
            <a:normAutofit lnSpcReduction="10000"/>
          </a:bodyPr>
          <a:lstStyle/>
          <a:p>
            <a:r>
              <a:rPr lang="en-US" sz="3000" dirty="0" smtClean="0"/>
              <a:t>The mold ejector plate is in contact with one of several possible devices; ejector pins, a stripper plate, or another ejection mechanism that, when pushed forward, contacts the molded part and ejects it out of the mold.</a:t>
            </a:r>
          </a:p>
          <a:p>
            <a:r>
              <a:rPr lang="en-US" sz="3000" dirty="0" smtClean="0"/>
              <a:t>Springs, mounted between the mold and the ejector plate, return the ejector plate to its normal position.</a:t>
            </a:r>
            <a:endParaRPr lang="en-US" sz="3000" dirty="0"/>
          </a:p>
          <a:p>
            <a:r>
              <a:rPr lang="en-US" sz="3000" dirty="0" smtClean="0"/>
              <a:t>The important point to understand about the ejector system in the clamp unit is </a:t>
            </a:r>
            <a:r>
              <a:rPr lang="en-US" sz="3000" b="1" i="1" dirty="0" smtClean="0"/>
              <a:t>how the hydraulic force causes a forward action against the mold ejector plate</a:t>
            </a:r>
            <a:r>
              <a:rPr lang="en-US" sz="3000" dirty="0" smtClean="0"/>
              <a:t>.</a:t>
            </a:r>
            <a:endParaRPr lang="en-US" sz="3000" dirty="0"/>
          </a:p>
        </p:txBody>
      </p:sp>
    </p:spTree>
    <p:extLst>
      <p:ext uri="{BB962C8B-B14F-4D97-AF65-F5344CB8AC3E}">
        <p14:creationId xmlns:p14="http://schemas.microsoft.com/office/powerpoint/2010/main" val="14264655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8" name="Picture 2"/>
          <p:cNvPicPr>
            <a:picLocks noGrp="1" noChangeAspect="1" noChangeArrowheads="1"/>
          </p:cNvPicPr>
          <p:nvPr>
            <p:ph idx="1"/>
          </p:nvPr>
        </p:nvPicPr>
        <p:blipFill>
          <a:blip r:embed="rId6">
            <a:extLst>
              <a:ext uri="{28A0092B-C50C-407E-A947-70E740481C1C}">
                <a14:useLocalDpi xmlns:a14="http://schemas.microsoft.com/office/drawing/2010/main" val="0"/>
              </a:ext>
            </a:extLst>
          </a:blip>
          <a:srcRect/>
          <a:stretch>
            <a:fillRect/>
          </a:stretch>
        </p:blipFill>
        <p:spPr bwMode="auto">
          <a:xfrm>
            <a:off x="838200" y="1029948"/>
            <a:ext cx="6175167" cy="43802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2209800" y="5786333"/>
            <a:ext cx="4861197" cy="461665"/>
          </a:xfrm>
          <a:prstGeom prst="rect">
            <a:avLst/>
          </a:prstGeom>
        </p:spPr>
        <p:txBody>
          <a:bodyPr wrap="square">
            <a:spAutoFit/>
          </a:bodyPr>
          <a:lstStyle/>
          <a:p>
            <a:r>
              <a:rPr lang="en-US" sz="2400" i="1" dirty="0">
                <a:solidFill>
                  <a:srgbClr val="212121"/>
                </a:solidFill>
                <a:latin typeface="Times New Roman"/>
                <a:cs typeface="Times New Roman"/>
              </a:rPr>
              <a:t>Figure</a:t>
            </a:r>
            <a:r>
              <a:rPr lang="en-US" sz="2400" i="1" spc="75" dirty="0">
                <a:solidFill>
                  <a:srgbClr val="212121"/>
                </a:solidFill>
                <a:latin typeface="Times New Roman"/>
                <a:cs typeface="Times New Roman"/>
              </a:rPr>
              <a:t> </a:t>
            </a:r>
            <a:r>
              <a:rPr lang="en-US" sz="2400" i="1" dirty="0" smtClean="0">
                <a:solidFill>
                  <a:srgbClr val="212121"/>
                </a:solidFill>
                <a:latin typeface="Times New Roman"/>
                <a:cs typeface="Times New Roman"/>
              </a:rPr>
              <a:t>6.7</a:t>
            </a:r>
            <a:r>
              <a:rPr lang="en-US" sz="2400" i="1" spc="50" dirty="0" smtClean="0">
                <a:solidFill>
                  <a:srgbClr val="212121"/>
                </a:solidFill>
                <a:latin typeface="Times New Roman"/>
                <a:cs typeface="Times New Roman"/>
              </a:rPr>
              <a:t> </a:t>
            </a:r>
            <a:r>
              <a:rPr lang="en-US" sz="2400" i="1" dirty="0" smtClean="0">
                <a:solidFill>
                  <a:srgbClr val="212121"/>
                </a:solidFill>
                <a:latin typeface="Times New Roman"/>
                <a:cs typeface="Times New Roman"/>
              </a:rPr>
              <a:t>Hydraulic ejector system</a:t>
            </a:r>
            <a:endParaRPr lang="en-US" sz="2400" dirty="0"/>
          </a:p>
        </p:txBody>
      </p:sp>
    </p:spTree>
    <p:extLst>
      <p:ext uri="{BB962C8B-B14F-4D97-AF65-F5344CB8AC3E}">
        <p14:creationId xmlns:p14="http://schemas.microsoft.com/office/powerpoint/2010/main" val="11364869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ontent Placeholder 1"/>
          <p:cNvSpPr>
            <a:spLocks noGrp="1"/>
          </p:cNvSpPr>
          <p:nvPr>
            <p:ph idx="1"/>
          </p:nvPr>
        </p:nvSpPr>
        <p:spPr>
          <a:xfrm>
            <a:off x="457200" y="1012020"/>
            <a:ext cx="8229600" cy="5114144"/>
          </a:xfrm>
        </p:spPr>
        <p:txBody>
          <a:bodyPr/>
          <a:lstStyle/>
          <a:p>
            <a:r>
              <a:rPr lang="en-US" dirty="0" smtClean="0"/>
              <a:t>Other types of ejection systems are;</a:t>
            </a:r>
          </a:p>
          <a:p>
            <a:pPr marL="971550" lvl="1" indent="-514350">
              <a:buFont typeface="+mj-lt"/>
              <a:buAutoNum type="arabicPeriod"/>
            </a:pPr>
            <a:r>
              <a:rPr lang="en-US" dirty="0" smtClean="0"/>
              <a:t>A single hydraulic cylinder</a:t>
            </a:r>
          </a:p>
          <a:p>
            <a:pPr marL="971550" lvl="1" indent="-514350">
              <a:buFont typeface="+mj-lt"/>
              <a:buAutoNum type="arabicPeriod"/>
            </a:pPr>
            <a:r>
              <a:rPr lang="en-US" dirty="0" smtClean="0"/>
              <a:t>A push-pull action with the ejector bars bolted to ejector plate, and</a:t>
            </a:r>
          </a:p>
          <a:p>
            <a:pPr marL="971550" lvl="1" indent="-514350">
              <a:buFont typeface="+mj-lt"/>
              <a:buAutoNum type="arabicPeriod"/>
            </a:pPr>
            <a:r>
              <a:rPr lang="en-US" dirty="0" smtClean="0"/>
              <a:t>Floating ejection bars.</a:t>
            </a:r>
          </a:p>
          <a:p>
            <a:r>
              <a:rPr lang="en-US" dirty="0" smtClean="0"/>
              <a:t>However, the principles involved in their operation are similar to those illustrated.</a:t>
            </a:r>
            <a:endParaRPr lang="en-US" dirty="0"/>
          </a:p>
        </p:txBody>
      </p:sp>
    </p:spTree>
    <p:extLst>
      <p:ext uri="{BB962C8B-B14F-4D97-AF65-F5344CB8AC3E}">
        <p14:creationId xmlns:p14="http://schemas.microsoft.com/office/powerpoint/2010/main" val="23518427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ontent Placeholder 1"/>
          <p:cNvSpPr>
            <a:spLocks noGrp="1"/>
          </p:cNvSpPr>
          <p:nvPr>
            <p:ph idx="1"/>
          </p:nvPr>
        </p:nvSpPr>
        <p:spPr>
          <a:xfrm>
            <a:off x="457200" y="1012020"/>
            <a:ext cx="8229600" cy="5541180"/>
          </a:xfrm>
        </p:spPr>
        <p:txBody>
          <a:bodyPr>
            <a:normAutofit lnSpcReduction="10000"/>
          </a:bodyPr>
          <a:lstStyle/>
          <a:p>
            <a:r>
              <a:rPr lang="en-US" dirty="0" smtClean="0">
                <a:latin typeface="Times New Roman"/>
                <a:cs typeface="Times New Roman"/>
              </a:rPr>
              <a:t>On</a:t>
            </a:r>
            <a:r>
              <a:rPr lang="en-US" spc="205" dirty="0" smtClean="0">
                <a:latin typeface="Times New Roman"/>
                <a:cs typeface="Times New Roman"/>
              </a:rPr>
              <a:t> </a:t>
            </a:r>
            <a:r>
              <a:rPr lang="en-US" dirty="0" smtClean="0">
                <a:latin typeface="Times New Roman"/>
                <a:cs typeface="Times New Roman"/>
              </a:rPr>
              <a:t>many</a:t>
            </a:r>
            <a:r>
              <a:rPr lang="en-US" spc="210" dirty="0" smtClean="0">
                <a:latin typeface="Times New Roman"/>
                <a:cs typeface="Times New Roman"/>
              </a:rPr>
              <a:t> </a:t>
            </a:r>
            <a:r>
              <a:rPr lang="en-US" dirty="0" smtClean="0">
                <a:latin typeface="Times New Roman"/>
                <a:cs typeface="Times New Roman"/>
              </a:rPr>
              <a:t>occasions</a:t>
            </a:r>
            <a:r>
              <a:rPr lang="en-US" dirty="0">
                <a:latin typeface="Times New Roman"/>
                <a:cs typeface="Times New Roman"/>
              </a:rPr>
              <a:t>, </a:t>
            </a:r>
            <a:r>
              <a:rPr lang="en-US" dirty="0" smtClean="0">
                <a:latin typeface="Times New Roman"/>
                <a:cs typeface="Times New Roman"/>
              </a:rPr>
              <a:t>molders</a:t>
            </a:r>
            <a:r>
              <a:rPr lang="en-US" spc="79" dirty="0" smtClean="0">
                <a:latin typeface="Times New Roman"/>
                <a:cs typeface="Times New Roman"/>
              </a:rPr>
              <a:t> </a:t>
            </a:r>
            <a:r>
              <a:rPr lang="en-US" dirty="0">
                <a:latin typeface="Times New Roman"/>
                <a:cs typeface="Times New Roman"/>
              </a:rPr>
              <a:t>have</a:t>
            </a:r>
            <a:r>
              <a:rPr lang="en-US" spc="240" dirty="0">
                <a:latin typeface="Times New Roman"/>
                <a:cs typeface="Times New Roman"/>
              </a:rPr>
              <a:t> </a:t>
            </a:r>
            <a:r>
              <a:rPr lang="en-US" dirty="0">
                <a:latin typeface="Times New Roman"/>
                <a:cs typeface="Times New Roman"/>
              </a:rPr>
              <a:t>experienced </a:t>
            </a:r>
            <a:r>
              <a:rPr lang="en-US" spc="255" dirty="0">
                <a:latin typeface="Times New Roman"/>
                <a:cs typeface="Times New Roman"/>
              </a:rPr>
              <a:t> </a:t>
            </a:r>
            <a:r>
              <a:rPr lang="en-US" dirty="0">
                <a:latin typeface="Times New Roman"/>
                <a:cs typeface="Times New Roman"/>
              </a:rPr>
              <a:t>flash</a:t>
            </a:r>
            <a:r>
              <a:rPr lang="en-US" spc="180" dirty="0">
                <a:latin typeface="Times New Roman"/>
                <a:cs typeface="Times New Roman"/>
              </a:rPr>
              <a:t> </a:t>
            </a:r>
            <a:r>
              <a:rPr lang="en-US" dirty="0">
                <a:latin typeface="Times New Roman"/>
                <a:cs typeface="Times New Roman"/>
              </a:rPr>
              <a:t>on</a:t>
            </a:r>
            <a:r>
              <a:rPr lang="en-US" spc="235" dirty="0">
                <a:latin typeface="Times New Roman"/>
                <a:cs typeface="Times New Roman"/>
              </a:rPr>
              <a:t> </a:t>
            </a:r>
            <a:r>
              <a:rPr lang="en-US" dirty="0">
                <a:latin typeface="Times New Roman"/>
                <a:cs typeface="Times New Roman"/>
              </a:rPr>
              <a:t>the</a:t>
            </a:r>
            <a:r>
              <a:rPr lang="en-US" spc="230" dirty="0">
                <a:latin typeface="Times New Roman"/>
                <a:cs typeface="Times New Roman"/>
              </a:rPr>
              <a:t> </a:t>
            </a:r>
            <a:r>
              <a:rPr lang="en-US" dirty="0" smtClean="0">
                <a:latin typeface="Times New Roman"/>
                <a:cs typeface="Times New Roman"/>
              </a:rPr>
              <a:t>parts being</a:t>
            </a:r>
            <a:r>
              <a:rPr lang="en-US" spc="89" dirty="0" smtClean="0">
                <a:latin typeface="Times New Roman"/>
                <a:cs typeface="Times New Roman"/>
              </a:rPr>
              <a:t> </a:t>
            </a:r>
            <a:r>
              <a:rPr lang="en-US" dirty="0" smtClean="0">
                <a:latin typeface="Times New Roman"/>
                <a:cs typeface="Times New Roman"/>
              </a:rPr>
              <a:t>produced</a:t>
            </a:r>
            <a:r>
              <a:rPr lang="en-US" spc="59" dirty="0" smtClean="0">
                <a:latin typeface="Times New Roman"/>
                <a:cs typeface="Times New Roman"/>
              </a:rPr>
              <a:t> </a:t>
            </a:r>
            <a:r>
              <a:rPr lang="en-US" dirty="0">
                <a:latin typeface="Times New Roman"/>
                <a:cs typeface="Times New Roman"/>
              </a:rPr>
              <a:t>yet</a:t>
            </a:r>
            <a:r>
              <a:rPr lang="en-US" spc="59" dirty="0">
                <a:latin typeface="Times New Roman"/>
                <a:cs typeface="Times New Roman"/>
              </a:rPr>
              <a:t> </a:t>
            </a:r>
            <a:r>
              <a:rPr lang="en-US" dirty="0">
                <a:latin typeface="Times New Roman"/>
                <a:cs typeface="Times New Roman"/>
              </a:rPr>
              <a:t>a</a:t>
            </a:r>
            <a:r>
              <a:rPr lang="en-US" spc="3" dirty="0">
                <a:latin typeface="Times New Roman"/>
                <a:cs typeface="Times New Roman"/>
              </a:rPr>
              <a:t> </a:t>
            </a:r>
            <a:r>
              <a:rPr lang="en-US" dirty="0">
                <a:latin typeface="Times New Roman"/>
                <a:cs typeface="Times New Roman"/>
              </a:rPr>
              <a:t>careful</a:t>
            </a:r>
            <a:r>
              <a:rPr lang="en-US" spc="125" dirty="0">
                <a:latin typeface="Times New Roman"/>
                <a:cs typeface="Times New Roman"/>
              </a:rPr>
              <a:t> </a:t>
            </a:r>
            <a:r>
              <a:rPr lang="en-US" dirty="0">
                <a:latin typeface="Times New Roman"/>
                <a:cs typeface="Times New Roman"/>
              </a:rPr>
              <a:t>review</a:t>
            </a:r>
            <a:r>
              <a:rPr lang="en-US" spc="165" dirty="0">
                <a:latin typeface="Times New Roman"/>
                <a:cs typeface="Times New Roman"/>
              </a:rPr>
              <a:t> </a:t>
            </a:r>
            <a:r>
              <a:rPr lang="en-US" dirty="0">
                <a:latin typeface="Times New Roman"/>
                <a:cs typeface="Times New Roman"/>
              </a:rPr>
              <a:t>of</a:t>
            </a:r>
            <a:r>
              <a:rPr lang="en-US" spc="6" dirty="0">
                <a:latin typeface="Times New Roman"/>
                <a:cs typeface="Times New Roman"/>
              </a:rPr>
              <a:t> </a:t>
            </a:r>
            <a:r>
              <a:rPr lang="en-US" dirty="0">
                <a:latin typeface="Times New Roman"/>
                <a:cs typeface="Times New Roman"/>
              </a:rPr>
              <a:t>the</a:t>
            </a:r>
            <a:r>
              <a:rPr lang="en-US" spc="84" dirty="0">
                <a:latin typeface="Times New Roman"/>
                <a:cs typeface="Times New Roman"/>
              </a:rPr>
              <a:t> </a:t>
            </a:r>
            <a:r>
              <a:rPr lang="en-US" dirty="0">
                <a:latin typeface="Times New Roman"/>
                <a:cs typeface="Times New Roman"/>
              </a:rPr>
              <a:t>mold</a:t>
            </a:r>
            <a:r>
              <a:rPr lang="en-US" spc="54" dirty="0">
                <a:latin typeface="Times New Roman"/>
                <a:cs typeface="Times New Roman"/>
              </a:rPr>
              <a:t> </a:t>
            </a:r>
            <a:r>
              <a:rPr lang="en-US" dirty="0">
                <a:latin typeface="Times New Roman"/>
                <a:cs typeface="Times New Roman"/>
              </a:rPr>
              <a:t>and</a:t>
            </a:r>
            <a:r>
              <a:rPr lang="en-US" spc="29" dirty="0">
                <a:latin typeface="Times New Roman"/>
                <a:cs typeface="Times New Roman"/>
              </a:rPr>
              <a:t> </a:t>
            </a:r>
            <a:r>
              <a:rPr lang="en-US" dirty="0">
                <a:latin typeface="Times New Roman"/>
                <a:cs typeface="Times New Roman"/>
              </a:rPr>
              <a:t>processing </a:t>
            </a:r>
            <a:r>
              <a:rPr lang="en-US" dirty="0" smtClean="0">
                <a:latin typeface="Times New Roman"/>
                <a:cs typeface="Times New Roman"/>
              </a:rPr>
              <a:t>parameters fails</a:t>
            </a:r>
            <a:r>
              <a:rPr lang="en-US" spc="39" dirty="0" smtClean="0">
                <a:latin typeface="Times New Roman"/>
                <a:cs typeface="Times New Roman"/>
              </a:rPr>
              <a:t> </a:t>
            </a:r>
            <a:r>
              <a:rPr lang="en-US" dirty="0">
                <a:latin typeface="Times New Roman"/>
                <a:cs typeface="Times New Roman"/>
              </a:rPr>
              <a:t>to</a:t>
            </a:r>
            <a:r>
              <a:rPr lang="en-US" spc="215" dirty="0">
                <a:latin typeface="Times New Roman"/>
                <a:cs typeface="Times New Roman"/>
              </a:rPr>
              <a:t> </a:t>
            </a:r>
            <a:r>
              <a:rPr lang="en-US" dirty="0" smtClean="0">
                <a:latin typeface="Times New Roman"/>
                <a:cs typeface="Times New Roman"/>
              </a:rPr>
              <a:t>disclose</a:t>
            </a:r>
            <a:r>
              <a:rPr lang="en-US" spc="9" dirty="0" smtClean="0">
                <a:latin typeface="Times New Roman"/>
                <a:cs typeface="Times New Roman"/>
              </a:rPr>
              <a:t> </a:t>
            </a:r>
            <a:r>
              <a:rPr lang="en-US" dirty="0">
                <a:latin typeface="Times New Roman"/>
                <a:cs typeface="Times New Roman"/>
              </a:rPr>
              <a:t>a</a:t>
            </a:r>
            <a:r>
              <a:rPr lang="en-US" spc="75" dirty="0">
                <a:latin typeface="Times New Roman"/>
                <a:cs typeface="Times New Roman"/>
              </a:rPr>
              <a:t> </a:t>
            </a:r>
            <a:r>
              <a:rPr lang="en-US" dirty="0">
                <a:latin typeface="Times New Roman"/>
                <a:cs typeface="Times New Roman"/>
              </a:rPr>
              <a:t>cause. </a:t>
            </a:r>
            <a:endParaRPr lang="en-US" dirty="0" smtClean="0">
              <a:latin typeface="Times New Roman"/>
              <a:cs typeface="Times New Roman"/>
            </a:endParaRPr>
          </a:p>
          <a:p>
            <a:r>
              <a:rPr lang="en-US" dirty="0" smtClean="0">
                <a:latin typeface="Times New Roman"/>
                <a:cs typeface="Times New Roman"/>
              </a:rPr>
              <a:t>Finally</a:t>
            </a:r>
            <a:r>
              <a:rPr lang="en-US" dirty="0">
                <a:latin typeface="Times New Roman"/>
                <a:cs typeface="Times New Roman"/>
              </a:rPr>
              <a:t>,</a:t>
            </a:r>
            <a:r>
              <a:rPr lang="en-US" spc="100" dirty="0">
                <a:latin typeface="Times New Roman"/>
                <a:cs typeface="Times New Roman"/>
              </a:rPr>
              <a:t> </a:t>
            </a:r>
            <a:r>
              <a:rPr lang="en-US" dirty="0">
                <a:latin typeface="Times New Roman"/>
                <a:cs typeface="Times New Roman"/>
              </a:rPr>
              <a:t>a</a:t>
            </a:r>
            <a:r>
              <a:rPr lang="en-US" spc="75" dirty="0">
                <a:latin typeface="Times New Roman"/>
                <a:cs typeface="Times New Roman"/>
              </a:rPr>
              <a:t> </a:t>
            </a:r>
            <a:r>
              <a:rPr lang="en-US" dirty="0">
                <a:latin typeface="Times New Roman"/>
                <a:cs typeface="Times New Roman"/>
              </a:rPr>
              <a:t>check</a:t>
            </a:r>
            <a:r>
              <a:rPr lang="en-US" spc="210" dirty="0">
                <a:latin typeface="Times New Roman"/>
                <a:cs typeface="Times New Roman"/>
              </a:rPr>
              <a:t> </a:t>
            </a:r>
            <a:r>
              <a:rPr lang="en-US" dirty="0">
                <a:latin typeface="Times New Roman"/>
                <a:cs typeface="Times New Roman"/>
              </a:rPr>
              <a:t>of</a:t>
            </a:r>
            <a:r>
              <a:rPr lang="en-US" spc="106" dirty="0">
                <a:latin typeface="Times New Roman"/>
                <a:cs typeface="Times New Roman"/>
              </a:rPr>
              <a:t> </a:t>
            </a:r>
            <a:r>
              <a:rPr lang="en-US" dirty="0">
                <a:latin typeface="Times New Roman"/>
                <a:cs typeface="Times New Roman"/>
              </a:rPr>
              <a:t>the</a:t>
            </a:r>
            <a:r>
              <a:rPr lang="en-US" spc="180" dirty="0">
                <a:latin typeface="Times New Roman"/>
                <a:cs typeface="Times New Roman"/>
              </a:rPr>
              <a:t> </a:t>
            </a:r>
            <a:r>
              <a:rPr lang="en-US" dirty="0" err="1">
                <a:latin typeface="Times New Roman"/>
                <a:cs typeface="Times New Roman"/>
              </a:rPr>
              <a:t>squareness</a:t>
            </a:r>
            <a:r>
              <a:rPr lang="en-US" dirty="0">
                <a:latin typeface="Times New Roman"/>
                <a:cs typeface="Times New Roman"/>
              </a:rPr>
              <a:t> </a:t>
            </a:r>
            <a:r>
              <a:rPr lang="en-US" dirty="0" smtClean="0">
                <a:latin typeface="Times New Roman"/>
                <a:cs typeface="Times New Roman"/>
              </a:rPr>
              <a:t>of</a:t>
            </a:r>
            <a:r>
              <a:rPr lang="en-US" spc="81" dirty="0" smtClean="0">
                <a:latin typeface="Times New Roman"/>
                <a:cs typeface="Times New Roman"/>
              </a:rPr>
              <a:t> </a:t>
            </a:r>
            <a:r>
              <a:rPr lang="en-US" dirty="0">
                <a:latin typeface="Times New Roman"/>
                <a:cs typeface="Times New Roman"/>
              </a:rPr>
              <a:t>the</a:t>
            </a:r>
            <a:r>
              <a:rPr lang="en-US" spc="155" dirty="0">
                <a:latin typeface="Times New Roman"/>
                <a:cs typeface="Times New Roman"/>
              </a:rPr>
              <a:t> </a:t>
            </a:r>
            <a:r>
              <a:rPr lang="en-US" dirty="0">
                <a:latin typeface="Times New Roman"/>
                <a:cs typeface="Times New Roman"/>
              </a:rPr>
              <a:t>platens, </a:t>
            </a:r>
            <a:r>
              <a:rPr lang="en-US" dirty="0" smtClean="0">
                <a:latin typeface="Times New Roman"/>
                <a:cs typeface="Times New Roman"/>
              </a:rPr>
              <a:t>one</a:t>
            </a:r>
            <a:r>
              <a:rPr lang="en-US" spc="175" dirty="0" smtClean="0">
                <a:latin typeface="Times New Roman"/>
                <a:cs typeface="Times New Roman"/>
              </a:rPr>
              <a:t> </a:t>
            </a:r>
            <a:r>
              <a:rPr lang="en-US" dirty="0">
                <a:latin typeface="Times New Roman"/>
                <a:cs typeface="Times New Roman"/>
              </a:rPr>
              <a:t>to</a:t>
            </a:r>
            <a:r>
              <a:rPr lang="en-US" spc="235" dirty="0">
                <a:latin typeface="Times New Roman"/>
                <a:cs typeface="Times New Roman"/>
              </a:rPr>
              <a:t> </a:t>
            </a:r>
            <a:r>
              <a:rPr lang="en-US" dirty="0">
                <a:latin typeface="Times New Roman"/>
                <a:cs typeface="Times New Roman"/>
              </a:rPr>
              <a:t>the</a:t>
            </a:r>
            <a:r>
              <a:rPr lang="en-US" spc="230" dirty="0">
                <a:latin typeface="Times New Roman"/>
                <a:cs typeface="Times New Roman"/>
              </a:rPr>
              <a:t> </a:t>
            </a:r>
            <a:r>
              <a:rPr lang="en-US" dirty="0">
                <a:latin typeface="Times New Roman"/>
                <a:cs typeface="Times New Roman"/>
              </a:rPr>
              <a:t>other, </a:t>
            </a:r>
            <a:r>
              <a:rPr lang="en-US" spc="34" dirty="0">
                <a:latin typeface="Times New Roman"/>
                <a:cs typeface="Times New Roman"/>
              </a:rPr>
              <a:t> </a:t>
            </a:r>
            <a:r>
              <a:rPr lang="en-US" dirty="0" smtClean="0">
                <a:latin typeface="Times New Roman"/>
                <a:cs typeface="Times New Roman"/>
              </a:rPr>
              <a:t>revealed</a:t>
            </a:r>
            <a:r>
              <a:rPr lang="en-US" spc="19" dirty="0" smtClean="0">
                <a:latin typeface="Times New Roman"/>
                <a:cs typeface="Times New Roman"/>
              </a:rPr>
              <a:t> </a:t>
            </a:r>
            <a:r>
              <a:rPr lang="en-US" dirty="0">
                <a:latin typeface="Times New Roman"/>
                <a:cs typeface="Times New Roman"/>
              </a:rPr>
              <a:t>the</a:t>
            </a:r>
            <a:r>
              <a:rPr lang="en-US" spc="205" dirty="0">
                <a:latin typeface="Times New Roman"/>
                <a:cs typeface="Times New Roman"/>
              </a:rPr>
              <a:t> </a:t>
            </a:r>
            <a:r>
              <a:rPr lang="en-US" dirty="0">
                <a:latin typeface="Times New Roman"/>
                <a:cs typeface="Times New Roman"/>
              </a:rPr>
              <a:t>source </a:t>
            </a:r>
            <a:r>
              <a:rPr lang="en-US" spc="34" dirty="0">
                <a:latin typeface="Times New Roman"/>
                <a:cs typeface="Times New Roman"/>
              </a:rPr>
              <a:t> </a:t>
            </a:r>
            <a:r>
              <a:rPr lang="en-US" dirty="0">
                <a:latin typeface="Times New Roman"/>
                <a:cs typeface="Times New Roman"/>
              </a:rPr>
              <a:t>of</a:t>
            </a:r>
            <a:r>
              <a:rPr lang="en-US" spc="81" dirty="0">
                <a:latin typeface="Times New Roman"/>
                <a:cs typeface="Times New Roman"/>
              </a:rPr>
              <a:t> </a:t>
            </a:r>
            <a:r>
              <a:rPr lang="en-US" dirty="0">
                <a:latin typeface="Times New Roman"/>
                <a:cs typeface="Times New Roman"/>
              </a:rPr>
              <a:t>the</a:t>
            </a:r>
            <a:r>
              <a:rPr lang="en-US" spc="205" dirty="0">
                <a:latin typeface="Times New Roman"/>
                <a:cs typeface="Times New Roman"/>
              </a:rPr>
              <a:t> </a:t>
            </a:r>
            <a:r>
              <a:rPr lang="en-US" dirty="0">
                <a:latin typeface="Times New Roman"/>
                <a:cs typeface="Times New Roman"/>
              </a:rPr>
              <a:t>problem. </a:t>
            </a:r>
            <a:r>
              <a:rPr lang="en-US" dirty="0" smtClean="0">
                <a:latin typeface="Times New Roman"/>
                <a:cs typeface="Times New Roman"/>
              </a:rPr>
              <a:t>In</a:t>
            </a:r>
            <a:r>
              <a:rPr lang="en-US" spc="155" dirty="0" smtClean="0">
                <a:latin typeface="Times New Roman"/>
                <a:cs typeface="Times New Roman"/>
              </a:rPr>
              <a:t> </a:t>
            </a:r>
            <a:r>
              <a:rPr lang="en-US" dirty="0">
                <a:latin typeface="Times New Roman"/>
                <a:cs typeface="Times New Roman"/>
              </a:rPr>
              <a:t>similar</a:t>
            </a:r>
            <a:r>
              <a:rPr lang="en-US" spc="125" dirty="0">
                <a:latin typeface="Times New Roman"/>
                <a:cs typeface="Times New Roman"/>
              </a:rPr>
              <a:t> </a:t>
            </a:r>
            <a:r>
              <a:rPr lang="en-US" dirty="0">
                <a:latin typeface="Times New Roman"/>
                <a:cs typeface="Times New Roman"/>
              </a:rPr>
              <a:t>instances, </a:t>
            </a:r>
            <a:r>
              <a:rPr lang="en-US" dirty="0" smtClean="0">
                <a:latin typeface="Times New Roman"/>
                <a:cs typeface="Times New Roman"/>
              </a:rPr>
              <a:t>the mold </a:t>
            </a:r>
            <a:r>
              <a:rPr lang="en-US" spc="50" dirty="0" smtClean="0">
                <a:latin typeface="Times New Roman"/>
                <a:cs typeface="Times New Roman"/>
              </a:rPr>
              <a:t> </a:t>
            </a:r>
            <a:r>
              <a:rPr lang="en-US" dirty="0">
                <a:latin typeface="Times New Roman"/>
                <a:cs typeface="Times New Roman"/>
              </a:rPr>
              <a:t>halves </a:t>
            </a:r>
            <a:r>
              <a:rPr lang="en-US" spc="50" dirty="0">
                <a:latin typeface="Times New Roman"/>
                <a:cs typeface="Times New Roman"/>
              </a:rPr>
              <a:t> </a:t>
            </a:r>
            <a:r>
              <a:rPr lang="en-US" dirty="0">
                <a:latin typeface="Times New Roman"/>
                <a:cs typeface="Times New Roman"/>
              </a:rPr>
              <a:t>have </a:t>
            </a:r>
            <a:r>
              <a:rPr lang="en-US" spc="160" dirty="0">
                <a:latin typeface="Times New Roman"/>
                <a:cs typeface="Times New Roman"/>
              </a:rPr>
              <a:t> </a:t>
            </a:r>
            <a:r>
              <a:rPr lang="en-US" dirty="0">
                <a:latin typeface="Times New Roman"/>
                <a:cs typeface="Times New Roman"/>
              </a:rPr>
              <a:t>been </a:t>
            </a:r>
            <a:r>
              <a:rPr lang="en-US" spc="160" dirty="0">
                <a:latin typeface="Times New Roman"/>
                <a:cs typeface="Times New Roman"/>
              </a:rPr>
              <a:t> </a:t>
            </a:r>
            <a:r>
              <a:rPr lang="en-US" dirty="0">
                <a:latin typeface="Times New Roman"/>
                <a:cs typeface="Times New Roman"/>
              </a:rPr>
              <a:t>found </a:t>
            </a:r>
            <a:r>
              <a:rPr lang="en-US" spc="105" dirty="0">
                <a:latin typeface="Times New Roman"/>
                <a:cs typeface="Times New Roman"/>
              </a:rPr>
              <a:t> </a:t>
            </a:r>
            <a:r>
              <a:rPr lang="en-US" dirty="0">
                <a:latin typeface="Times New Roman"/>
                <a:cs typeface="Times New Roman"/>
              </a:rPr>
              <a:t>to </a:t>
            </a:r>
            <a:r>
              <a:rPr lang="en-US" spc="60" dirty="0">
                <a:latin typeface="Times New Roman"/>
                <a:cs typeface="Times New Roman"/>
              </a:rPr>
              <a:t> </a:t>
            </a:r>
            <a:r>
              <a:rPr lang="en-US" dirty="0">
                <a:latin typeface="Times New Roman"/>
                <a:cs typeface="Times New Roman"/>
              </a:rPr>
              <a:t>not </a:t>
            </a:r>
            <a:r>
              <a:rPr lang="en-US" spc="85" dirty="0">
                <a:latin typeface="Times New Roman"/>
                <a:cs typeface="Times New Roman"/>
              </a:rPr>
              <a:t> </a:t>
            </a:r>
            <a:r>
              <a:rPr lang="en-US" dirty="0">
                <a:latin typeface="Times New Roman"/>
                <a:cs typeface="Times New Roman"/>
              </a:rPr>
              <a:t>be  square, </a:t>
            </a:r>
            <a:r>
              <a:rPr lang="en-US" spc="195" dirty="0">
                <a:latin typeface="Times New Roman"/>
                <a:cs typeface="Times New Roman"/>
              </a:rPr>
              <a:t> </a:t>
            </a:r>
            <a:r>
              <a:rPr lang="en-US" dirty="0">
                <a:latin typeface="Times New Roman"/>
                <a:cs typeface="Times New Roman"/>
              </a:rPr>
              <a:t>one </a:t>
            </a:r>
            <a:r>
              <a:rPr lang="en-US" spc="25" dirty="0">
                <a:latin typeface="Times New Roman"/>
                <a:cs typeface="Times New Roman"/>
              </a:rPr>
              <a:t> </a:t>
            </a:r>
            <a:r>
              <a:rPr lang="en-US" dirty="0">
                <a:latin typeface="Times New Roman"/>
                <a:cs typeface="Times New Roman"/>
              </a:rPr>
              <a:t>to </a:t>
            </a:r>
            <a:r>
              <a:rPr lang="en-US" spc="60" dirty="0">
                <a:latin typeface="Times New Roman"/>
                <a:cs typeface="Times New Roman"/>
              </a:rPr>
              <a:t> </a:t>
            </a:r>
            <a:r>
              <a:rPr lang="en-US" dirty="0">
                <a:latin typeface="Times New Roman"/>
                <a:cs typeface="Times New Roman"/>
              </a:rPr>
              <a:t>the </a:t>
            </a:r>
            <a:r>
              <a:rPr lang="en-US" spc="75" dirty="0">
                <a:latin typeface="Times New Roman"/>
                <a:cs typeface="Times New Roman"/>
              </a:rPr>
              <a:t> </a:t>
            </a:r>
            <a:r>
              <a:rPr lang="en-US" dirty="0" smtClean="0">
                <a:latin typeface="Times New Roman"/>
                <a:cs typeface="Times New Roman"/>
              </a:rPr>
              <a:t>other. Although</a:t>
            </a:r>
            <a:r>
              <a:rPr lang="en-US" spc="205" dirty="0" smtClean="0">
                <a:latin typeface="Times New Roman"/>
                <a:cs typeface="Times New Roman"/>
              </a:rPr>
              <a:t> </a:t>
            </a:r>
            <a:r>
              <a:rPr lang="en-US" dirty="0">
                <a:latin typeface="Times New Roman"/>
                <a:cs typeface="Times New Roman"/>
              </a:rPr>
              <a:t>these</a:t>
            </a:r>
            <a:r>
              <a:rPr lang="en-US" spc="110" dirty="0">
                <a:latin typeface="Times New Roman"/>
                <a:cs typeface="Times New Roman"/>
              </a:rPr>
              <a:t> </a:t>
            </a:r>
            <a:r>
              <a:rPr lang="en-US" dirty="0">
                <a:latin typeface="Times New Roman"/>
                <a:cs typeface="Times New Roman"/>
              </a:rPr>
              <a:t>maintenance</a:t>
            </a:r>
            <a:r>
              <a:rPr lang="en-US" spc="220" dirty="0">
                <a:latin typeface="Times New Roman"/>
                <a:cs typeface="Times New Roman"/>
              </a:rPr>
              <a:t> </a:t>
            </a:r>
            <a:r>
              <a:rPr lang="en-US" dirty="0">
                <a:latin typeface="Times New Roman"/>
                <a:cs typeface="Times New Roman"/>
              </a:rPr>
              <a:t>checks</a:t>
            </a:r>
            <a:r>
              <a:rPr lang="en-US" spc="120" dirty="0">
                <a:latin typeface="Times New Roman"/>
                <a:cs typeface="Times New Roman"/>
              </a:rPr>
              <a:t> </a:t>
            </a:r>
            <a:r>
              <a:rPr lang="en-US" dirty="0">
                <a:latin typeface="Times New Roman"/>
                <a:cs typeface="Times New Roman"/>
              </a:rPr>
              <a:t>seem</a:t>
            </a:r>
            <a:r>
              <a:rPr lang="en-US" spc="35" dirty="0">
                <a:latin typeface="Times New Roman"/>
                <a:cs typeface="Times New Roman"/>
              </a:rPr>
              <a:t> </a:t>
            </a:r>
            <a:r>
              <a:rPr lang="en-US" dirty="0">
                <a:latin typeface="Times New Roman"/>
                <a:cs typeface="Times New Roman"/>
              </a:rPr>
              <a:t>so fundamental</a:t>
            </a:r>
            <a:r>
              <a:rPr lang="en-US" spc="205" dirty="0">
                <a:latin typeface="Times New Roman"/>
                <a:cs typeface="Times New Roman"/>
              </a:rPr>
              <a:t> </a:t>
            </a:r>
            <a:r>
              <a:rPr lang="en-US" dirty="0">
                <a:latin typeface="Times New Roman"/>
                <a:cs typeface="Times New Roman"/>
              </a:rPr>
              <a:t>and</a:t>
            </a:r>
            <a:r>
              <a:rPr lang="en-US" spc="15" dirty="0">
                <a:latin typeface="Times New Roman"/>
                <a:cs typeface="Times New Roman"/>
              </a:rPr>
              <a:t> </a:t>
            </a:r>
            <a:r>
              <a:rPr lang="en-US" dirty="0" smtClean="0">
                <a:latin typeface="Times New Roman"/>
                <a:cs typeface="Times New Roman"/>
              </a:rPr>
              <a:t>obvious, such problems</a:t>
            </a:r>
            <a:r>
              <a:rPr lang="en-US" spc="9" dirty="0" smtClean="0">
                <a:latin typeface="Times New Roman"/>
                <a:cs typeface="Times New Roman"/>
              </a:rPr>
              <a:t> </a:t>
            </a:r>
            <a:r>
              <a:rPr lang="en-US" dirty="0">
                <a:latin typeface="Times New Roman"/>
                <a:cs typeface="Times New Roman"/>
              </a:rPr>
              <a:t>do</a:t>
            </a:r>
            <a:r>
              <a:rPr lang="en-US" spc="160" dirty="0">
                <a:latin typeface="Times New Roman"/>
                <a:cs typeface="Times New Roman"/>
              </a:rPr>
              <a:t> </a:t>
            </a:r>
            <a:r>
              <a:rPr lang="en-US" dirty="0">
                <a:latin typeface="Times New Roman"/>
                <a:cs typeface="Times New Roman"/>
              </a:rPr>
              <a:t>occur.</a:t>
            </a:r>
          </a:p>
          <a:p>
            <a:endParaRPr lang="en-US" dirty="0"/>
          </a:p>
        </p:txBody>
      </p:sp>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Case Study</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827171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ontent Placeholder 1"/>
          <p:cNvSpPr>
            <a:spLocks noGrp="1"/>
          </p:cNvSpPr>
          <p:nvPr>
            <p:ph idx="1"/>
          </p:nvPr>
        </p:nvSpPr>
        <p:spPr>
          <a:xfrm>
            <a:off x="457200" y="1012020"/>
            <a:ext cx="8229600" cy="5541180"/>
          </a:xfrm>
        </p:spPr>
        <p:txBody>
          <a:bodyPr>
            <a:normAutofit fontScale="92500" lnSpcReduction="20000"/>
          </a:bodyPr>
          <a:lstStyle/>
          <a:p>
            <a:pPr marL="0" indent="0">
              <a:buNone/>
            </a:pPr>
            <a:r>
              <a:rPr lang="en-US" dirty="0" smtClean="0">
                <a:latin typeface="Times New Roman"/>
                <a:cs typeface="Times New Roman"/>
              </a:rPr>
              <a:t>On</a:t>
            </a:r>
            <a:r>
              <a:rPr lang="en-US" spc="230" dirty="0" smtClean="0">
                <a:latin typeface="Times New Roman"/>
                <a:cs typeface="Times New Roman"/>
              </a:rPr>
              <a:t> </a:t>
            </a:r>
            <a:r>
              <a:rPr lang="en-US" dirty="0" smtClean="0">
                <a:latin typeface="Times New Roman"/>
                <a:cs typeface="Times New Roman"/>
              </a:rPr>
              <a:t>several</a:t>
            </a:r>
            <a:r>
              <a:rPr lang="en-US" spc="29" dirty="0" smtClean="0">
                <a:latin typeface="Times New Roman"/>
                <a:cs typeface="Times New Roman"/>
              </a:rPr>
              <a:t> </a:t>
            </a:r>
            <a:r>
              <a:rPr lang="en-US" dirty="0">
                <a:latin typeface="Times New Roman"/>
                <a:cs typeface="Times New Roman"/>
              </a:rPr>
              <a:t>occasions </a:t>
            </a:r>
            <a:r>
              <a:rPr lang="en-US" dirty="0" smtClean="0">
                <a:latin typeface="Times New Roman"/>
                <a:cs typeface="Times New Roman"/>
              </a:rPr>
              <a:t>during</a:t>
            </a:r>
            <a:r>
              <a:rPr lang="en-US" spc="9" dirty="0" smtClean="0">
                <a:latin typeface="Times New Roman"/>
                <a:cs typeface="Times New Roman"/>
              </a:rPr>
              <a:t> </a:t>
            </a:r>
            <a:r>
              <a:rPr lang="en-US" dirty="0">
                <a:latin typeface="Times New Roman"/>
                <a:cs typeface="Times New Roman"/>
              </a:rPr>
              <a:t>the</a:t>
            </a:r>
            <a:r>
              <a:rPr lang="en-US" spc="255" dirty="0">
                <a:latin typeface="Times New Roman"/>
                <a:cs typeface="Times New Roman"/>
              </a:rPr>
              <a:t> </a:t>
            </a:r>
            <a:r>
              <a:rPr lang="en-US" dirty="0">
                <a:latin typeface="Times New Roman"/>
                <a:cs typeface="Times New Roman"/>
              </a:rPr>
              <a:t>past </a:t>
            </a:r>
            <a:r>
              <a:rPr lang="en-US" dirty="0" smtClean="0">
                <a:latin typeface="Times New Roman"/>
                <a:cs typeface="Times New Roman"/>
              </a:rPr>
              <a:t>few</a:t>
            </a:r>
            <a:r>
              <a:rPr lang="en-US" spc="190" dirty="0" smtClean="0">
                <a:latin typeface="Times New Roman"/>
                <a:cs typeface="Times New Roman"/>
              </a:rPr>
              <a:t> </a:t>
            </a:r>
            <a:r>
              <a:rPr lang="en-US" dirty="0">
                <a:latin typeface="Times New Roman"/>
                <a:cs typeface="Times New Roman"/>
              </a:rPr>
              <a:t>years, </a:t>
            </a:r>
            <a:r>
              <a:rPr lang="en-US" spc="44" dirty="0">
                <a:latin typeface="Times New Roman"/>
                <a:cs typeface="Times New Roman"/>
              </a:rPr>
              <a:t> </a:t>
            </a:r>
            <a:r>
              <a:rPr lang="en-US" dirty="0">
                <a:latin typeface="Times New Roman"/>
                <a:cs typeface="Times New Roman"/>
              </a:rPr>
              <a:t>we</a:t>
            </a:r>
            <a:r>
              <a:rPr lang="en-US" spc="240" dirty="0">
                <a:latin typeface="Times New Roman"/>
                <a:cs typeface="Times New Roman"/>
              </a:rPr>
              <a:t> </a:t>
            </a:r>
            <a:r>
              <a:rPr lang="en-US" dirty="0">
                <a:latin typeface="Times New Roman"/>
                <a:cs typeface="Times New Roman"/>
              </a:rPr>
              <a:t>have</a:t>
            </a:r>
            <a:r>
              <a:rPr lang="en-US" spc="240" dirty="0">
                <a:latin typeface="Times New Roman"/>
                <a:cs typeface="Times New Roman"/>
              </a:rPr>
              <a:t> </a:t>
            </a:r>
            <a:r>
              <a:rPr lang="en-US" dirty="0">
                <a:latin typeface="Times New Roman"/>
                <a:cs typeface="Times New Roman"/>
              </a:rPr>
              <a:t>read </a:t>
            </a:r>
            <a:r>
              <a:rPr lang="en-US" dirty="0" smtClean="0">
                <a:latin typeface="Times New Roman"/>
                <a:cs typeface="Times New Roman"/>
              </a:rPr>
              <a:t>of cases</a:t>
            </a:r>
            <a:r>
              <a:rPr lang="en-US" spc="190" dirty="0" smtClean="0">
                <a:latin typeface="Times New Roman"/>
                <a:cs typeface="Times New Roman"/>
              </a:rPr>
              <a:t> </a:t>
            </a:r>
            <a:r>
              <a:rPr lang="en-US" dirty="0">
                <a:latin typeface="Times New Roman"/>
                <a:cs typeface="Times New Roman"/>
              </a:rPr>
              <a:t>where</a:t>
            </a:r>
            <a:r>
              <a:rPr lang="en-US" spc="230" dirty="0">
                <a:latin typeface="Times New Roman"/>
                <a:cs typeface="Times New Roman"/>
              </a:rPr>
              <a:t> </a:t>
            </a:r>
            <a:r>
              <a:rPr lang="en-US" dirty="0">
                <a:latin typeface="Times New Roman"/>
                <a:cs typeface="Times New Roman"/>
              </a:rPr>
              <a:t>a</a:t>
            </a:r>
            <a:r>
              <a:rPr lang="en-US" spc="75" dirty="0">
                <a:latin typeface="Times New Roman"/>
                <a:cs typeface="Times New Roman"/>
              </a:rPr>
              <a:t> </a:t>
            </a:r>
            <a:r>
              <a:rPr lang="en-US" dirty="0">
                <a:latin typeface="Times New Roman"/>
                <a:cs typeface="Times New Roman"/>
              </a:rPr>
              <a:t>machine</a:t>
            </a:r>
            <a:r>
              <a:rPr lang="en-US" spc="225" dirty="0">
                <a:latin typeface="Times New Roman"/>
                <a:cs typeface="Times New Roman"/>
              </a:rPr>
              <a:t> </a:t>
            </a:r>
            <a:r>
              <a:rPr lang="en-US" dirty="0">
                <a:latin typeface="Times New Roman"/>
                <a:cs typeface="Times New Roman"/>
              </a:rPr>
              <a:t>operator </a:t>
            </a:r>
            <a:r>
              <a:rPr lang="en-US" spc="129" dirty="0">
                <a:latin typeface="Times New Roman"/>
                <a:cs typeface="Times New Roman"/>
              </a:rPr>
              <a:t> </a:t>
            </a:r>
            <a:r>
              <a:rPr lang="en-US" dirty="0">
                <a:latin typeface="Times New Roman"/>
                <a:cs typeface="Times New Roman"/>
              </a:rPr>
              <a:t>has</a:t>
            </a:r>
            <a:r>
              <a:rPr lang="en-US" spc="180" dirty="0">
                <a:latin typeface="Times New Roman"/>
                <a:cs typeface="Times New Roman"/>
              </a:rPr>
              <a:t> </a:t>
            </a:r>
            <a:r>
              <a:rPr lang="en-US" dirty="0">
                <a:latin typeface="Times New Roman"/>
                <a:cs typeface="Times New Roman"/>
              </a:rPr>
              <a:t>lost</a:t>
            </a:r>
            <a:r>
              <a:rPr lang="en-US" spc="250" dirty="0">
                <a:latin typeface="Times New Roman"/>
                <a:cs typeface="Times New Roman"/>
              </a:rPr>
              <a:t> </a:t>
            </a:r>
            <a:r>
              <a:rPr lang="en-US" dirty="0">
                <a:latin typeface="Times New Roman"/>
                <a:cs typeface="Times New Roman"/>
              </a:rPr>
              <a:t>fingers </a:t>
            </a:r>
            <a:r>
              <a:rPr lang="en-US" dirty="0" smtClean="0">
                <a:latin typeface="Times New Roman"/>
                <a:cs typeface="Times New Roman"/>
              </a:rPr>
              <a:t>and hands as</a:t>
            </a:r>
            <a:r>
              <a:rPr lang="en-US" spc="104" dirty="0" smtClean="0">
                <a:latin typeface="Times New Roman"/>
                <a:cs typeface="Times New Roman"/>
              </a:rPr>
              <a:t> </a:t>
            </a:r>
            <a:r>
              <a:rPr lang="en-US" dirty="0">
                <a:latin typeface="Times New Roman"/>
                <a:cs typeface="Times New Roman"/>
              </a:rPr>
              <a:t>a</a:t>
            </a:r>
            <a:r>
              <a:rPr lang="en-US" spc="75" dirty="0">
                <a:latin typeface="Times New Roman"/>
                <a:cs typeface="Times New Roman"/>
              </a:rPr>
              <a:t> </a:t>
            </a:r>
            <a:r>
              <a:rPr lang="en-US" dirty="0">
                <a:latin typeface="Times New Roman"/>
                <a:cs typeface="Times New Roman"/>
              </a:rPr>
              <a:t>result</a:t>
            </a:r>
            <a:r>
              <a:rPr lang="en-US" spc="235" dirty="0">
                <a:latin typeface="Times New Roman"/>
                <a:cs typeface="Times New Roman"/>
              </a:rPr>
              <a:t> </a:t>
            </a:r>
            <a:r>
              <a:rPr lang="en-US" dirty="0">
                <a:latin typeface="Times New Roman"/>
                <a:cs typeface="Times New Roman"/>
              </a:rPr>
              <a:t>of </a:t>
            </a:r>
            <a:r>
              <a:rPr lang="en-US" dirty="0" smtClean="0">
                <a:latin typeface="Times New Roman"/>
                <a:cs typeface="Times New Roman"/>
              </a:rPr>
              <a:t>not</a:t>
            </a:r>
            <a:r>
              <a:rPr lang="en-US" spc="70" dirty="0" smtClean="0">
                <a:latin typeface="Times New Roman"/>
                <a:cs typeface="Times New Roman"/>
              </a:rPr>
              <a:t> </a:t>
            </a:r>
            <a:r>
              <a:rPr lang="en-US" dirty="0">
                <a:latin typeface="Times New Roman"/>
                <a:cs typeface="Times New Roman"/>
              </a:rPr>
              <a:t>paying</a:t>
            </a:r>
            <a:r>
              <a:rPr lang="en-US" spc="70" dirty="0">
                <a:latin typeface="Times New Roman"/>
                <a:cs typeface="Times New Roman"/>
              </a:rPr>
              <a:t> </a:t>
            </a:r>
            <a:r>
              <a:rPr lang="en-US" dirty="0">
                <a:latin typeface="Times New Roman"/>
                <a:cs typeface="Times New Roman"/>
              </a:rPr>
              <a:t>heed to</a:t>
            </a:r>
            <a:r>
              <a:rPr lang="en-US" spc="20" dirty="0">
                <a:latin typeface="Times New Roman"/>
                <a:cs typeface="Times New Roman"/>
              </a:rPr>
              <a:t> </a:t>
            </a:r>
            <a:r>
              <a:rPr lang="en-US" dirty="0">
                <a:latin typeface="Times New Roman"/>
                <a:cs typeface="Times New Roman"/>
              </a:rPr>
              <a:t>the</a:t>
            </a:r>
            <a:r>
              <a:rPr lang="en-US" spc="60" dirty="0">
                <a:latin typeface="Times New Roman"/>
                <a:cs typeface="Times New Roman"/>
              </a:rPr>
              <a:t> </a:t>
            </a:r>
            <a:r>
              <a:rPr lang="en-US" dirty="0">
                <a:latin typeface="Times New Roman"/>
                <a:cs typeface="Times New Roman"/>
              </a:rPr>
              <a:t>safety</a:t>
            </a:r>
            <a:r>
              <a:rPr lang="en-US" spc="5" dirty="0">
                <a:latin typeface="Times New Roman"/>
                <a:cs typeface="Times New Roman"/>
              </a:rPr>
              <a:t> </a:t>
            </a:r>
            <a:r>
              <a:rPr lang="en-US" dirty="0">
                <a:latin typeface="Times New Roman"/>
                <a:cs typeface="Times New Roman"/>
              </a:rPr>
              <a:t>rules</a:t>
            </a:r>
            <a:r>
              <a:rPr lang="en-US" spc="35" dirty="0">
                <a:latin typeface="Times New Roman"/>
                <a:cs typeface="Times New Roman"/>
              </a:rPr>
              <a:t> </a:t>
            </a:r>
            <a:r>
              <a:rPr lang="en-US" dirty="0">
                <a:latin typeface="Times New Roman"/>
                <a:cs typeface="Times New Roman"/>
              </a:rPr>
              <a:t>involving</a:t>
            </a:r>
            <a:r>
              <a:rPr lang="en-US" spc="45" dirty="0">
                <a:latin typeface="Times New Roman"/>
                <a:cs typeface="Times New Roman"/>
              </a:rPr>
              <a:t> </a:t>
            </a:r>
            <a:r>
              <a:rPr lang="en-US" dirty="0">
                <a:latin typeface="Times New Roman"/>
                <a:cs typeface="Times New Roman"/>
              </a:rPr>
              <a:t>the</a:t>
            </a:r>
            <a:r>
              <a:rPr lang="en-US" spc="60" dirty="0">
                <a:latin typeface="Times New Roman"/>
                <a:cs typeface="Times New Roman"/>
              </a:rPr>
              <a:t> </a:t>
            </a:r>
            <a:r>
              <a:rPr lang="en-US" dirty="0">
                <a:latin typeface="Times New Roman"/>
                <a:cs typeface="Times New Roman"/>
              </a:rPr>
              <a:t>clamp</a:t>
            </a:r>
            <a:r>
              <a:rPr lang="en-US" spc="39" dirty="0">
                <a:latin typeface="Times New Roman"/>
                <a:cs typeface="Times New Roman"/>
              </a:rPr>
              <a:t> </a:t>
            </a:r>
            <a:r>
              <a:rPr lang="en-US" dirty="0" smtClean="0">
                <a:latin typeface="Times New Roman"/>
                <a:cs typeface="Times New Roman"/>
              </a:rPr>
              <a:t>unit. In</a:t>
            </a:r>
            <a:r>
              <a:rPr lang="en-US" spc="10" dirty="0" smtClean="0">
                <a:latin typeface="Times New Roman"/>
                <a:cs typeface="Times New Roman"/>
              </a:rPr>
              <a:t> </a:t>
            </a:r>
            <a:r>
              <a:rPr lang="en-US" dirty="0">
                <a:latin typeface="Times New Roman"/>
                <a:cs typeface="Times New Roman"/>
              </a:rPr>
              <a:t>some</a:t>
            </a:r>
            <a:r>
              <a:rPr lang="en-US" spc="70" dirty="0">
                <a:latin typeface="Times New Roman"/>
                <a:cs typeface="Times New Roman"/>
              </a:rPr>
              <a:t> </a:t>
            </a:r>
            <a:r>
              <a:rPr lang="en-US" dirty="0">
                <a:latin typeface="Times New Roman"/>
                <a:cs typeface="Times New Roman"/>
              </a:rPr>
              <a:t>more violent accidents that have been described  in trade journals, men have been crushed to death when the clamp unit accidentally closed on their bodies.</a:t>
            </a:r>
          </a:p>
          <a:p>
            <a:pPr marL="0" indent="0">
              <a:buNone/>
            </a:pPr>
            <a:r>
              <a:rPr lang="en-US" dirty="0">
                <a:latin typeface="Times New Roman"/>
                <a:cs typeface="Times New Roman"/>
              </a:rPr>
              <a:t>All </a:t>
            </a:r>
            <a:r>
              <a:rPr lang="en-US" dirty="0" smtClean="0">
                <a:latin typeface="Times New Roman"/>
                <a:cs typeface="Times New Roman"/>
              </a:rPr>
              <a:t>injection molding machines are </a:t>
            </a:r>
            <a:r>
              <a:rPr lang="en-US" dirty="0">
                <a:latin typeface="Times New Roman"/>
                <a:cs typeface="Times New Roman"/>
              </a:rPr>
              <a:t>equipped   with </a:t>
            </a:r>
            <a:r>
              <a:rPr lang="en-US" dirty="0" smtClean="0">
                <a:latin typeface="Times New Roman"/>
                <a:cs typeface="Times New Roman"/>
              </a:rPr>
              <a:t>safeties that prevent the accidental </a:t>
            </a:r>
            <a:r>
              <a:rPr lang="en-US" dirty="0">
                <a:latin typeface="Times New Roman"/>
                <a:cs typeface="Times New Roman"/>
              </a:rPr>
              <a:t>closing of the clamp unit</a:t>
            </a:r>
            <a:r>
              <a:rPr lang="en-US" dirty="0" smtClean="0">
                <a:latin typeface="Times New Roman"/>
                <a:cs typeface="Times New Roman"/>
              </a:rPr>
              <a:t>.</a:t>
            </a:r>
          </a:p>
          <a:p>
            <a:pPr marL="0" indent="0">
              <a:buNone/>
            </a:pPr>
            <a:r>
              <a:rPr lang="en-US" dirty="0" smtClean="0">
                <a:latin typeface="Times New Roman"/>
                <a:cs typeface="Times New Roman"/>
              </a:rPr>
              <a:t>Discuss your opinion on why accident related to IMM clap unit still occurs regardless all well-quipped machine safeties.</a:t>
            </a:r>
            <a:endParaRPr lang="en-US" dirty="0">
              <a:latin typeface="Times New Roman"/>
              <a:cs typeface="Times New Roman"/>
            </a:endParaRPr>
          </a:p>
        </p:txBody>
      </p:sp>
      <p:sp>
        <p:nvSpPr>
          <p:cNvPr id="8" name="Title 1"/>
          <p:cNvSpPr>
            <a:spLocks noGrp="1"/>
          </p:cNvSpPr>
          <p:nvPr>
            <p:ph type="title"/>
          </p:nvPr>
        </p:nvSpPr>
        <p:spPr>
          <a:xfrm>
            <a:off x="0" y="165331"/>
            <a:ext cx="45720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Case Study</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56377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ontent Placeholder 1"/>
          <p:cNvSpPr>
            <a:spLocks noGrp="1"/>
          </p:cNvSpPr>
          <p:nvPr>
            <p:ph idx="1"/>
          </p:nvPr>
        </p:nvSpPr>
        <p:spPr>
          <a:xfrm>
            <a:off x="457200" y="1012020"/>
            <a:ext cx="8229600" cy="5541180"/>
          </a:xfrm>
        </p:spPr>
        <p:txBody>
          <a:bodyPr>
            <a:normAutofit/>
          </a:bodyPr>
          <a:lstStyle/>
          <a:p>
            <a:pPr marL="0" indent="0">
              <a:buNone/>
            </a:pPr>
            <a:r>
              <a:rPr lang="en-US" dirty="0" smtClean="0">
                <a:latin typeface="Times New Roman"/>
                <a:cs typeface="Times New Roman"/>
              </a:rPr>
              <a:t>Yet</a:t>
            </a:r>
            <a:r>
              <a:rPr lang="en-US" spc="155" dirty="0" smtClean="0">
                <a:latin typeface="Times New Roman"/>
                <a:cs typeface="Times New Roman"/>
              </a:rPr>
              <a:t> </a:t>
            </a:r>
            <a:r>
              <a:rPr lang="en-US" dirty="0">
                <a:latin typeface="Times New Roman"/>
                <a:cs typeface="Times New Roman"/>
              </a:rPr>
              <a:t>there</a:t>
            </a:r>
            <a:r>
              <a:rPr lang="en-US" spc="240" dirty="0">
                <a:latin typeface="Times New Roman"/>
                <a:cs typeface="Times New Roman"/>
              </a:rPr>
              <a:t> </a:t>
            </a:r>
            <a:r>
              <a:rPr lang="en-US" dirty="0">
                <a:latin typeface="Times New Roman"/>
                <a:cs typeface="Times New Roman"/>
              </a:rPr>
              <a:t>have</a:t>
            </a:r>
            <a:r>
              <a:rPr lang="en-US" spc="195" dirty="0">
                <a:latin typeface="Times New Roman"/>
                <a:cs typeface="Times New Roman"/>
              </a:rPr>
              <a:t> </a:t>
            </a:r>
            <a:r>
              <a:rPr lang="en-US" dirty="0">
                <a:latin typeface="Times New Roman"/>
                <a:cs typeface="Times New Roman"/>
              </a:rPr>
              <a:t>been</a:t>
            </a:r>
            <a:r>
              <a:rPr lang="en-US" spc="170" dirty="0">
                <a:latin typeface="Times New Roman"/>
                <a:cs typeface="Times New Roman"/>
              </a:rPr>
              <a:t> </a:t>
            </a:r>
            <a:r>
              <a:rPr lang="en-US" dirty="0">
                <a:latin typeface="Times New Roman"/>
                <a:cs typeface="Times New Roman"/>
              </a:rPr>
              <a:t>and </a:t>
            </a:r>
            <a:r>
              <a:rPr lang="en-US" dirty="0" smtClean="0">
                <a:latin typeface="Times New Roman"/>
                <a:cs typeface="Times New Roman"/>
              </a:rPr>
              <a:t>will no doubt</a:t>
            </a:r>
            <a:r>
              <a:rPr lang="en-US" spc="109" dirty="0" smtClean="0">
                <a:latin typeface="Times New Roman"/>
                <a:cs typeface="Times New Roman"/>
              </a:rPr>
              <a:t> </a:t>
            </a:r>
            <a:r>
              <a:rPr lang="en-US" dirty="0">
                <a:latin typeface="Times New Roman"/>
                <a:cs typeface="Times New Roman"/>
              </a:rPr>
              <a:t>be</a:t>
            </a:r>
            <a:r>
              <a:rPr lang="en-US" spc="225" dirty="0">
                <a:latin typeface="Times New Roman"/>
                <a:cs typeface="Times New Roman"/>
              </a:rPr>
              <a:t> </a:t>
            </a:r>
            <a:r>
              <a:rPr lang="en-US" dirty="0">
                <a:latin typeface="Times New Roman"/>
                <a:cs typeface="Times New Roman"/>
              </a:rPr>
              <a:t>many</a:t>
            </a:r>
            <a:r>
              <a:rPr lang="en-US" spc="235" dirty="0">
                <a:latin typeface="Times New Roman"/>
                <a:cs typeface="Times New Roman"/>
              </a:rPr>
              <a:t> </a:t>
            </a:r>
            <a:r>
              <a:rPr lang="en-US" dirty="0" smtClean="0">
                <a:latin typeface="Times New Roman"/>
                <a:cs typeface="Times New Roman"/>
              </a:rPr>
              <a:t>operators or </a:t>
            </a:r>
            <a:r>
              <a:rPr lang="en-US" dirty="0">
                <a:latin typeface="Times New Roman"/>
                <a:cs typeface="Times New Roman"/>
              </a:rPr>
              <a:t>maintenance </a:t>
            </a:r>
            <a:r>
              <a:rPr lang="en-US" dirty="0" smtClean="0">
                <a:latin typeface="Times New Roman"/>
                <a:cs typeface="Times New Roman"/>
              </a:rPr>
              <a:t>men</a:t>
            </a:r>
            <a:r>
              <a:rPr lang="en-US" spc="255" dirty="0" smtClean="0">
                <a:latin typeface="Times New Roman"/>
                <a:cs typeface="Times New Roman"/>
              </a:rPr>
              <a:t> </a:t>
            </a:r>
            <a:r>
              <a:rPr lang="en-US" dirty="0">
                <a:latin typeface="Times New Roman"/>
                <a:cs typeface="Times New Roman"/>
              </a:rPr>
              <a:t>in</a:t>
            </a:r>
            <a:r>
              <a:rPr lang="en-US" spc="114" dirty="0">
                <a:latin typeface="Times New Roman"/>
                <a:cs typeface="Times New Roman"/>
              </a:rPr>
              <a:t> </a:t>
            </a:r>
            <a:r>
              <a:rPr lang="en-US" dirty="0">
                <a:latin typeface="Times New Roman"/>
                <a:cs typeface="Times New Roman"/>
              </a:rPr>
              <a:t>the </a:t>
            </a:r>
            <a:r>
              <a:rPr lang="en-US" dirty="0" smtClean="0">
                <a:latin typeface="Times New Roman"/>
                <a:cs typeface="Times New Roman"/>
              </a:rPr>
              <a:t>future</a:t>
            </a:r>
            <a:r>
              <a:rPr lang="en-US" spc="64" dirty="0" smtClean="0">
                <a:latin typeface="Times New Roman"/>
                <a:cs typeface="Times New Roman"/>
              </a:rPr>
              <a:t> </a:t>
            </a:r>
            <a:r>
              <a:rPr lang="en-US" dirty="0">
                <a:latin typeface="Times New Roman"/>
                <a:cs typeface="Times New Roman"/>
              </a:rPr>
              <a:t>that </a:t>
            </a:r>
            <a:r>
              <a:rPr lang="en-US" dirty="0" smtClean="0">
                <a:latin typeface="Times New Roman"/>
                <a:cs typeface="Times New Roman"/>
              </a:rPr>
              <a:t>disable</a:t>
            </a:r>
            <a:r>
              <a:rPr lang="en-US" spc="64" dirty="0" smtClean="0">
                <a:latin typeface="Times New Roman"/>
                <a:cs typeface="Times New Roman"/>
              </a:rPr>
              <a:t> </a:t>
            </a:r>
            <a:r>
              <a:rPr lang="en-US" dirty="0">
                <a:latin typeface="Times New Roman"/>
                <a:cs typeface="Times New Roman"/>
              </a:rPr>
              <a:t>the</a:t>
            </a:r>
            <a:r>
              <a:rPr lang="en-US" spc="134" dirty="0">
                <a:latin typeface="Times New Roman"/>
                <a:cs typeface="Times New Roman"/>
              </a:rPr>
              <a:t> </a:t>
            </a:r>
            <a:r>
              <a:rPr lang="en-US" dirty="0">
                <a:latin typeface="Times New Roman"/>
                <a:cs typeface="Times New Roman"/>
              </a:rPr>
              <a:t>safeties</a:t>
            </a:r>
            <a:r>
              <a:rPr lang="en-US" spc="145" dirty="0">
                <a:latin typeface="Times New Roman"/>
                <a:cs typeface="Times New Roman"/>
              </a:rPr>
              <a:t> </a:t>
            </a:r>
            <a:r>
              <a:rPr lang="en-US" dirty="0">
                <a:latin typeface="Times New Roman"/>
                <a:cs typeface="Times New Roman"/>
              </a:rPr>
              <a:t>to</a:t>
            </a:r>
            <a:r>
              <a:rPr lang="en-US" spc="114" dirty="0">
                <a:latin typeface="Times New Roman"/>
                <a:cs typeface="Times New Roman"/>
              </a:rPr>
              <a:t> </a:t>
            </a:r>
            <a:r>
              <a:rPr lang="en-US" dirty="0" smtClean="0">
                <a:latin typeface="Times New Roman"/>
                <a:cs typeface="Times New Roman"/>
              </a:rPr>
              <a:t>theoretically</a:t>
            </a:r>
            <a:r>
              <a:rPr lang="en-US" spc="75" dirty="0" smtClean="0">
                <a:latin typeface="Times New Roman"/>
                <a:cs typeface="Times New Roman"/>
              </a:rPr>
              <a:t> </a:t>
            </a:r>
            <a:r>
              <a:rPr lang="en-US" dirty="0">
                <a:latin typeface="Times New Roman"/>
                <a:cs typeface="Times New Roman"/>
              </a:rPr>
              <a:t>facilitate</a:t>
            </a:r>
            <a:r>
              <a:rPr lang="en-US" spc="150" dirty="0">
                <a:latin typeface="Times New Roman"/>
                <a:cs typeface="Times New Roman"/>
              </a:rPr>
              <a:t> </a:t>
            </a:r>
            <a:r>
              <a:rPr lang="en-US" dirty="0">
                <a:latin typeface="Times New Roman"/>
                <a:cs typeface="Times New Roman"/>
              </a:rPr>
              <a:t>their</a:t>
            </a:r>
            <a:r>
              <a:rPr lang="en-US" spc="109" dirty="0">
                <a:latin typeface="Times New Roman"/>
                <a:cs typeface="Times New Roman"/>
              </a:rPr>
              <a:t> </a:t>
            </a:r>
            <a:r>
              <a:rPr lang="en-US" dirty="0">
                <a:latin typeface="Times New Roman"/>
                <a:cs typeface="Times New Roman"/>
              </a:rPr>
              <a:t>work</a:t>
            </a:r>
            <a:r>
              <a:rPr lang="en-US" spc="199" dirty="0">
                <a:latin typeface="Times New Roman"/>
                <a:cs typeface="Times New Roman"/>
              </a:rPr>
              <a:t> </a:t>
            </a:r>
            <a:r>
              <a:rPr lang="en-US" dirty="0">
                <a:latin typeface="Times New Roman"/>
                <a:cs typeface="Times New Roman"/>
              </a:rPr>
              <a:t>on</a:t>
            </a:r>
            <a:r>
              <a:rPr lang="en-US" spc="14" dirty="0">
                <a:latin typeface="Times New Roman"/>
                <a:cs typeface="Times New Roman"/>
              </a:rPr>
              <a:t> </a:t>
            </a:r>
            <a:r>
              <a:rPr lang="en-US" dirty="0">
                <a:latin typeface="Times New Roman"/>
                <a:cs typeface="Times New Roman"/>
              </a:rPr>
              <a:t>the</a:t>
            </a:r>
            <a:r>
              <a:rPr lang="en-US" spc="109" dirty="0">
                <a:latin typeface="Times New Roman"/>
                <a:cs typeface="Times New Roman"/>
              </a:rPr>
              <a:t> </a:t>
            </a:r>
            <a:r>
              <a:rPr lang="en-US" dirty="0">
                <a:latin typeface="Times New Roman"/>
                <a:cs typeface="Times New Roman"/>
              </a:rPr>
              <a:t>clamp</a:t>
            </a:r>
            <a:r>
              <a:rPr lang="en-US" spc="84" dirty="0">
                <a:latin typeface="Times New Roman"/>
                <a:cs typeface="Times New Roman"/>
              </a:rPr>
              <a:t> </a:t>
            </a:r>
            <a:r>
              <a:rPr lang="en-US" dirty="0">
                <a:latin typeface="Times New Roman"/>
                <a:cs typeface="Times New Roman"/>
              </a:rPr>
              <a:t>unit</a:t>
            </a:r>
            <a:r>
              <a:rPr lang="en-US" spc="79" dirty="0">
                <a:latin typeface="Times New Roman"/>
                <a:cs typeface="Times New Roman"/>
              </a:rPr>
              <a:t> </a:t>
            </a:r>
            <a:r>
              <a:rPr lang="en-US" dirty="0">
                <a:latin typeface="Times New Roman"/>
                <a:cs typeface="Times New Roman"/>
              </a:rPr>
              <a:t>or </a:t>
            </a:r>
            <a:r>
              <a:rPr lang="en-US" dirty="0" smtClean="0">
                <a:latin typeface="Times New Roman"/>
                <a:cs typeface="Times New Roman"/>
              </a:rPr>
              <a:t>the</a:t>
            </a:r>
            <a:r>
              <a:rPr lang="en-US" spc="155" dirty="0" smtClean="0">
                <a:latin typeface="Times New Roman"/>
                <a:cs typeface="Times New Roman"/>
              </a:rPr>
              <a:t> </a:t>
            </a:r>
            <a:r>
              <a:rPr lang="en-US" dirty="0">
                <a:latin typeface="Times New Roman"/>
                <a:cs typeface="Times New Roman"/>
              </a:rPr>
              <a:t>mold</a:t>
            </a:r>
            <a:r>
              <a:rPr lang="en-US" spc="175" dirty="0">
                <a:latin typeface="Times New Roman"/>
                <a:cs typeface="Times New Roman"/>
              </a:rPr>
              <a:t> </a:t>
            </a:r>
            <a:r>
              <a:rPr lang="en-US" dirty="0">
                <a:latin typeface="Times New Roman"/>
                <a:cs typeface="Times New Roman"/>
              </a:rPr>
              <a:t>while</a:t>
            </a:r>
            <a:r>
              <a:rPr lang="en-US" spc="134" dirty="0">
                <a:latin typeface="Times New Roman"/>
                <a:cs typeface="Times New Roman"/>
              </a:rPr>
              <a:t> </a:t>
            </a:r>
            <a:r>
              <a:rPr lang="en-US" dirty="0">
                <a:latin typeface="Times New Roman"/>
                <a:cs typeface="Times New Roman"/>
              </a:rPr>
              <a:t>it</a:t>
            </a:r>
            <a:r>
              <a:rPr lang="en-US" spc="75" dirty="0">
                <a:latin typeface="Times New Roman"/>
                <a:cs typeface="Times New Roman"/>
              </a:rPr>
              <a:t> </a:t>
            </a:r>
            <a:r>
              <a:rPr lang="en-US" dirty="0">
                <a:latin typeface="Times New Roman"/>
                <a:cs typeface="Times New Roman"/>
              </a:rPr>
              <a:t>is</a:t>
            </a:r>
            <a:r>
              <a:rPr lang="en-US" spc="44" dirty="0">
                <a:latin typeface="Times New Roman"/>
                <a:cs typeface="Times New Roman"/>
              </a:rPr>
              <a:t> </a:t>
            </a:r>
            <a:r>
              <a:rPr lang="en-US" dirty="0">
                <a:latin typeface="Times New Roman"/>
                <a:cs typeface="Times New Roman"/>
              </a:rPr>
              <a:t>in the</a:t>
            </a:r>
            <a:r>
              <a:rPr lang="en-US" spc="180" dirty="0">
                <a:latin typeface="Times New Roman"/>
                <a:cs typeface="Times New Roman"/>
              </a:rPr>
              <a:t> </a:t>
            </a:r>
            <a:r>
              <a:rPr lang="en-US" dirty="0">
                <a:latin typeface="Times New Roman"/>
                <a:cs typeface="Times New Roman"/>
              </a:rPr>
              <a:t>machine. </a:t>
            </a:r>
            <a:r>
              <a:rPr lang="en-US" dirty="0" smtClean="0">
                <a:latin typeface="Times New Roman"/>
                <a:cs typeface="Times New Roman"/>
              </a:rPr>
              <a:t>The</a:t>
            </a:r>
            <a:r>
              <a:rPr lang="en-US" spc="150" dirty="0" smtClean="0">
                <a:latin typeface="Times New Roman"/>
                <a:cs typeface="Times New Roman"/>
              </a:rPr>
              <a:t> </a:t>
            </a:r>
            <a:r>
              <a:rPr lang="en-US" dirty="0">
                <a:latin typeface="Times New Roman"/>
                <a:cs typeface="Times New Roman"/>
              </a:rPr>
              <a:t>results</a:t>
            </a:r>
            <a:r>
              <a:rPr lang="en-US" spc="260" dirty="0">
                <a:latin typeface="Times New Roman"/>
                <a:cs typeface="Times New Roman"/>
              </a:rPr>
              <a:t> </a:t>
            </a:r>
            <a:r>
              <a:rPr lang="en-US" dirty="0">
                <a:latin typeface="Times New Roman"/>
                <a:cs typeface="Times New Roman"/>
              </a:rPr>
              <a:t>can</a:t>
            </a:r>
            <a:r>
              <a:rPr lang="en-US" spc="119" dirty="0">
                <a:latin typeface="Times New Roman"/>
                <a:cs typeface="Times New Roman"/>
              </a:rPr>
              <a:t> </a:t>
            </a:r>
            <a:r>
              <a:rPr lang="en-US" dirty="0">
                <a:latin typeface="Times New Roman"/>
                <a:cs typeface="Times New Roman"/>
              </a:rPr>
              <a:t>be</a:t>
            </a:r>
            <a:r>
              <a:rPr lang="en-US" spc="125" dirty="0">
                <a:latin typeface="Times New Roman"/>
                <a:cs typeface="Times New Roman"/>
              </a:rPr>
              <a:t> </a:t>
            </a:r>
            <a:r>
              <a:rPr lang="en-US" dirty="0" smtClean="0">
                <a:latin typeface="Times New Roman"/>
                <a:cs typeface="Times New Roman"/>
              </a:rPr>
              <a:t>fatal!</a:t>
            </a:r>
          </a:p>
          <a:p>
            <a:pPr marL="0" indent="0">
              <a:buNone/>
            </a:pPr>
            <a:r>
              <a:rPr lang="en-US" i="1" dirty="0" smtClean="0">
                <a:latin typeface="Times New Roman"/>
                <a:cs typeface="Times New Roman"/>
              </a:rPr>
              <a:t>Do</a:t>
            </a:r>
            <a:r>
              <a:rPr lang="en-US" i="1" spc="129" dirty="0" smtClean="0">
                <a:latin typeface="Times New Roman"/>
                <a:cs typeface="Times New Roman"/>
              </a:rPr>
              <a:t> </a:t>
            </a:r>
            <a:r>
              <a:rPr lang="en-US" i="1" dirty="0">
                <a:latin typeface="Times New Roman"/>
                <a:cs typeface="Times New Roman"/>
              </a:rPr>
              <a:t>NOT</a:t>
            </a:r>
            <a:r>
              <a:rPr lang="en-US" i="1" spc="268" dirty="0">
                <a:latin typeface="Times New Roman"/>
                <a:cs typeface="Times New Roman"/>
              </a:rPr>
              <a:t> </a:t>
            </a:r>
            <a:r>
              <a:rPr lang="en-US" i="1" dirty="0" smtClean="0">
                <a:latin typeface="Times New Roman"/>
                <a:cs typeface="Times New Roman"/>
              </a:rPr>
              <a:t>disable machine</a:t>
            </a:r>
            <a:r>
              <a:rPr lang="en-US" i="1" spc="245" dirty="0" smtClean="0">
                <a:latin typeface="Times New Roman"/>
                <a:cs typeface="Times New Roman"/>
              </a:rPr>
              <a:t> </a:t>
            </a:r>
            <a:r>
              <a:rPr lang="en-US" i="1" dirty="0">
                <a:latin typeface="Times New Roman"/>
                <a:cs typeface="Times New Roman"/>
              </a:rPr>
              <a:t>safeties</a:t>
            </a:r>
            <a:r>
              <a:rPr lang="en-US" i="1" spc="155" dirty="0">
                <a:latin typeface="Times New Roman"/>
                <a:cs typeface="Times New Roman"/>
              </a:rPr>
              <a:t> </a:t>
            </a:r>
            <a:r>
              <a:rPr lang="en-US" i="1" dirty="0">
                <a:latin typeface="Times New Roman"/>
                <a:cs typeface="Times New Roman"/>
              </a:rPr>
              <a:t>that</a:t>
            </a:r>
            <a:r>
              <a:rPr lang="en-US" i="1" spc="160" dirty="0">
                <a:latin typeface="Times New Roman"/>
                <a:cs typeface="Times New Roman"/>
              </a:rPr>
              <a:t> </a:t>
            </a:r>
            <a:r>
              <a:rPr lang="en-US" i="1" dirty="0">
                <a:latin typeface="Times New Roman"/>
                <a:cs typeface="Times New Roman"/>
              </a:rPr>
              <a:t>affect</a:t>
            </a:r>
            <a:r>
              <a:rPr lang="en-US" i="1" spc="205" dirty="0">
                <a:latin typeface="Times New Roman"/>
                <a:cs typeface="Times New Roman"/>
              </a:rPr>
              <a:t> </a:t>
            </a:r>
            <a:r>
              <a:rPr lang="en-US" i="1" dirty="0" smtClean="0">
                <a:latin typeface="Times New Roman"/>
                <a:cs typeface="Times New Roman"/>
              </a:rPr>
              <a:t>the</a:t>
            </a:r>
            <a:r>
              <a:rPr lang="en-US" dirty="0" smtClean="0">
                <a:latin typeface="Times New Roman"/>
                <a:cs typeface="Times New Roman"/>
              </a:rPr>
              <a:t> </a:t>
            </a:r>
            <a:r>
              <a:rPr lang="en-US" i="1" dirty="0" smtClean="0">
                <a:latin typeface="Times New Roman"/>
                <a:cs typeface="Times New Roman"/>
              </a:rPr>
              <a:t>operation</a:t>
            </a:r>
            <a:r>
              <a:rPr lang="en-US" i="1" spc="25" dirty="0" smtClean="0">
                <a:latin typeface="Times New Roman"/>
                <a:cs typeface="Times New Roman"/>
              </a:rPr>
              <a:t> </a:t>
            </a:r>
            <a:r>
              <a:rPr lang="en-US" i="1" dirty="0">
                <a:latin typeface="Times New Roman"/>
                <a:cs typeface="Times New Roman"/>
              </a:rPr>
              <a:t>of</a:t>
            </a:r>
            <a:r>
              <a:rPr lang="en-US" i="1" spc="63" dirty="0">
                <a:latin typeface="Times New Roman"/>
                <a:cs typeface="Times New Roman"/>
              </a:rPr>
              <a:t> </a:t>
            </a:r>
            <a:r>
              <a:rPr lang="en-US" i="1" dirty="0">
                <a:latin typeface="Times New Roman"/>
                <a:cs typeface="Times New Roman"/>
              </a:rPr>
              <a:t>the</a:t>
            </a:r>
            <a:r>
              <a:rPr lang="en-US" i="1" spc="59" dirty="0">
                <a:latin typeface="Times New Roman"/>
                <a:cs typeface="Times New Roman"/>
              </a:rPr>
              <a:t> </a:t>
            </a:r>
            <a:r>
              <a:rPr lang="en-US" i="1" dirty="0">
                <a:latin typeface="Times New Roman"/>
                <a:cs typeface="Times New Roman"/>
              </a:rPr>
              <a:t>clamp</a:t>
            </a:r>
            <a:r>
              <a:rPr lang="en-US" i="1" spc="104" dirty="0">
                <a:latin typeface="Times New Roman"/>
                <a:cs typeface="Times New Roman"/>
              </a:rPr>
              <a:t> </a:t>
            </a:r>
            <a:r>
              <a:rPr lang="en-US" i="1" dirty="0" smtClean="0">
                <a:latin typeface="Times New Roman"/>
                <a:cs typeface="Times New Roman"/>
              </a:rPr>
              <a:t>unit. While</a:t>
            </a:r>
            <a:r>
              <a:rPr lang="en-US" i="1" spc="-4" dirty="0" smtClean="0">
                <a:latin typeface="Times New Roman"/>
                <a:cs typeface="Times New Roman"/>
              </a:rPr>
              <a:t> </a:t>
            </a:r>
            <a:r>
              <a:rPr lang="en-US" i="1" dirty="0">
                <a:latin typeface="Times New Roman"/>
                <a:cs typeface="Times New Roman"/>
              </a:rPr>
              <a:t>working</a:t>
            </a:r>
            <a:r>
              <a:rPr lang="en-US" i="1" spc="14" dirty="0">
                <a:latin typeface="Times New Roman"/>
                <a:cs typeface="Times New Roman"/>
              </a:rPr>
              <a:t> </a:t>
            </a:r>
            <a:r>
              <a:rPr lang="en-US" i="1" dirty="0">
                <a:latin typeface="Times New Roman"/>
                <a:cs typeface="Times New Roman"/>
              </a:rPr>
              <a:t>around</a:t>
            </a:r>
            <a:r>
              <a:rPr lang="en-US" i="1" spc="94" dirty="0">
                <a:latin typeface="Times New Roman"/>
                <a:cs typeface="Times New Roman"/>
              </a:rPr>
              <a:t> </a:t>
            </a:r>
            <a:r>
              <a:rPr lang="en-US" i="1" dirty="0">
                <a:latin typeface="Times New Roman"/>
                <a:cs typeface="Times New Roman"/>
              </a:rPr>
              <a:t>this</a:t>
            </a:r>
            <a:r>
              <a:rPr lang="en-US" i="1" spc="54" dirty="0">
                <a:latin typeface="Times New Roman"/>
                <a:cs typeface="Times New Roman"/>
              </a:rPr>
              <a:t> </a:t>
            </a:r>
            <a:r>
              <a:rPr lang="en-US" i="1" dirty="0">
                <a:latin typeface="Times New Roman"/>
                <a:cs typeface="Times New Roman"/>
              </a:rPr>
              <a:t>unit</a:t>
            </a:r>
            <a:r>
              <a:rPr lang="en-US" i="1" spc="64" dirty="0">
                <a:latin typeface="Times New Roman"/>
                <a:cs typeface="Times New Roman"/>
              </a:rPr>
              <a:t> </a:t>
            </a:r>
            <a:r>
              <a:rPr lang="en-US" i="1" dirty="0">
                <a:latin typeface="Times New Roman"/>
                <a:cs typeface="Times New Roman"/>
              </a:rPr>
              <a:t>and/or</a:t>
            </a:r>
            <a:r>
              <a:rPr lang="en-US" i="1" spc="29" dirty="0">
                <a:latin typeface="Times New Roman"/>
                <a:cs typeface="Times New Roman"/>
              </a:rPr>
              <a:t> </a:t>
            </a:r>
            <a:r>
              <a:rPr lang="en-US" i="1" dirty="0">
                <a:latin typeface="Times New Roman"/>
                <a:cs typeface="Times New Roman"/>
              </a:rPr>
              <a:t>the mold,</a:t>
            </a:r>
            <a:r>
              <a:rPr lang="en-US" i="1" spc="94" dirty="0">
                <a:latin typeface="Times New Roman"/>
                <a:cs typeface="Times New Roman"/>
              </a:rPr>
              <a:t> </a:t>
            </a:r>
            <a:r>
              <a:rPr lang="en-US" i="1" dirty="0">
                <a:latin typeface="Times New Roman"/>
                <a:cs typeface="Times New Roman"/>
              </a:rPr>
              <a:t>turn</a:t>
            </a:r>
            <a:r>
              <a:rPr lang="en-US" i="1" spc="150" dirty="0">
                <a:latin typeface="Times New Roman"/>
                <a:cs typeface="Times New Roman"/>
              </a:rPr>
              <a:t> </a:t>
            </a:r>
            <a:r>
              <a:rPr lang="en-US" i="1" dirty="0">
                <a:latin typeface="Times New Roman"/>
                <a:cs typeface="Times New Roman"/>
              </a:rPr>
              <a:t>the</a:t>
            </a:r>
            <a:r>
              <a:rPr lang="en-US" i="1" spc="-59" dirty="0">
                <a:latin typeface="Times New Roman"/>
                <a:cs typeface="Times New Roman"/>
              </a:rPr>
              <a:t> </a:t>
            </a:r>
            <a:r>
              <a:rPr lang="en-US" i="1" dirty="0">
                <a:latin typeface="Times New Roman"/>
                <a:cs typeface="Times New Roman"/>
              </a:rPr>
              <a:t>power</a:t>
            </a:r>
            <a:r>
              <a:rPr lang="en-US" i="1" spc="129" dirty="0">
                <a:latin typeface="Times New Roman"/>
                <a:cs typeface="Times New Roman"/>
              </a:rPr>
              <a:t> </a:t>
            </a:r>
            <a:r>
              <a:rPr lang="en-US" i="1" dirty="0">
                <a:latin typeface="Times New Roman"/>
                <a:cs typeface="Times New Roman"/>
              </a:rPr>
              <a:t>off</a:t>
            </a:r>
            <a:r>
              <a:rPr lang="en-US" i="1" spc="186" dirty="0">
                <a:latin typeface="Times New Roman"/>
                <a:cs typeface="Times New Roman"/>
              </a:rPr>
              <a:t> </a:t>
            </a:r>
            <a:r>
              <a:rPr lang="en-US" i="1" dirty="0">
                <a:latin typeface="Times New Roman"/>
                <a:cs typeface="Times New Roman"/>
              </a:rPr>
              <a:t>and</a:t>
            </a:r>
            <a:r>
              <a:rPr lang="en-US" i="1" spc="-59" dirty="0">
                <a:latin typeface="Times New Roman"/>
                <a:cs typeface="Times New Roman"/>
              </a:rPr>
              <a:t> </a:t>
            </a:r>
            <a:r>
              <a:rPr lang="en-US" i="1" dirty="0">
                <a:latin typeface="Times New Roman"/>
                <a:cs typeface="Times New Roman"/>
              </a:rPr>
              <a:t>proceed</a:t>
            </a:r>
            <a:r>
              <a:rPr lang="en-US" i="1" spc="129" dirty="0">
                <a:latin typeface="Times New Roman"/>
                <a:cs typeface="Times New Roman"/>
              </a:rPr>
              <a:t> </a:t>
            </a:r>
            <a:r>
              <a:rPr lang="en-US" i="1" dirty="0">
                <a:latin typeface="Times New Roman"/>
                <a:cs typeface="Times New Roman"/>
              </a:rPr>
              <a:t>according</a:t>
            </a:r>
            <a:r>
              <a:rPr lang="en-US" i="1" spc="64" dirty="0">
                <a:latin typeface="Times New Roman"/>
                <a:cs typeface="Times New Roman"/>
              </a:rPr>
              <a:t> </a:t>
            </a:r>
            <a:r>
              <a:rPr lang="en-US" i="1" dirty="0">
                <a:latin typeface="Times New Roman"/>
                <a:cs typeface="Times New Roman"/>
              </a:rPr>
              <a:t>to</a:t>
            </a:r>
            <a:r>
              <a:rPr lang="en-US" i="1" spc="39" dirty="0">
                <a:latin typeface="Times New Roman"/>
                <a:cs typeface="Times New Roman"/>
              </a:rPr>
              <a:t> </a:t>
            </a:r>
            <a:r>
              <a:rPr lang="en-US" i="1" dirty="0">
                <a:latin typeface="Times New Roman"/>
                <a:cs typeface="Times New Roman"/>
              </a:rPr>
              <a:t>the</a:t>
            </a:r>
            <a:r>
              <a:rPr lang="en-US" i="1" spc="34" dirty="0">
                <a:latin typeface="Times New Roman"/>
                <a:cs typeface="Times New Roman"/>
              </a:rPr>
              <a:t> </a:t>
            </a:r>
            <a:r>
              <a:rPr lang="en-US" i="1" dirty="0">
                <a:latin typeface="Times New Roman"/>
                <a:cs typeface="Times New Roman"/>
              </a:rPr>
              <a:t>safety</a:t>
            </a:r>
            <a:r>
              <a:rPr lang="en-US" i="1" spc="94" dirty="0">
                <a:latin typeface="Times New Roman"/>
                <a:cs typeface="Times New Roman"/>
              </a:rPr>
              <a:t> </a:t>
            </a:r>
            <a:r>
              <a:rPr lang="en-US" i="1" dirty="0">
                <a:latin typeface="Times New Roman"/>
                <a:cs typeface="Times New Roman"/>
              </a:rPr>
              <a:t>rules</a:t>
            </a:r>
            <a:r>
              <a:rPr lang="en-US" i="1" spc="34" dirty="0">
                <a:latin typeface="Times New Roman"/>
                <a:cs typeface="Times New Roman"/>
              </a:rPr>
              <a:t> </a:t>
            </a:r>
            <a:r>
              <a:rPr lang="en-US" i="1" dirty="0">
                <a:latin typeface="Times New Roman"/>
                <a:cs typeface="Times New Roman"/>
              </a:rPr>
              <a:t>that the</a:t>
            </a:r>
            <a:r>
              <a:rPr lang="en-US" i="1" spc="79" dirty="0">
                <a:latin typeface="Times New Roman"/>
                <a:cs typeface="Times New Roman"/>
              </a:rPr>
              <a:t> </a:t>
            </a:r>
            <a:r>
              <a:rPr lang="en-US" i="1" dirty="0">
                <a:latin typeface="Times New Roman"/>
                <a:cs typeface="Times New Roman"/>
              </a:rPr>
              <a:t>machine</a:t>
            </a:r>
            <a:r>
              <a:rPr lang="en-US" i="1" spc="220" dirty="0">
                <a:latin typeface="Times New Roman"/>
                <a:cs typeface="Times New Roman"/>
              </a:rPr>
              <a:t> </a:t>
            </a:r>
            <a:r>
              <a:rPr lang="en-US" i="1" dirty="0">
                <a:latin typeface="Times New Roman"/>
                <a:cs typeface="Times New Roman"/>
              </a:rPr>
              <a:t>manufacturer</a:t>
            </a:r>
            <a:r>
              <a:rPr lang="en-US" i="1" spc="295" dirty="0">
                <a:latin typeface="Times New Roman"/>
                <a:cs typeface="Times New Roman"/>
              </a:rPr>
              <a:t> </a:t>
            </a:r>
            <a:r>
              <a:rPr lang="en-US" i="1" dirty="0">
                <a:latin typeface="Times New Roman"/>
                <a:cs typeface="Times New Roman"/>
              </a:rPr>
              <a:t>supplies.</a:t>
            </a:r>
            <a:endParaRPr lang="en-US" dirty="0">
              <a:latin typeface="Times New Roman"/>
              <a:cs typeface="Times New Roman"/>
            </a:endParaRPr>
          </a:p>
          <a:p>
            <a:pPr marL="0" indent="0">
              <a:buNone/>
            </a:pPr>
            <a:endParaRPr lang="en-US" dirty="0">
              <a:latin typeface="Times New Roman"/>
              <a:cs typeface="Times New Roman"/>
            </a:endParaRPr>
          </a:p>
        </p:txBody>
      </p:sp>
      <p:sp>
        <p:nvSpPr>
          <p:cNvPr id="8" name="Title 1"/>
          <p:cNvSpPr>
            <a:spLocks noGrp="1"/>
          </p:cNvSpPr>
          <p:nvPr>
            <p:ph type="title"/>
          </p:nvPr>
        </p:nvSpPr>
        <p:spPr>
          <a:xfrm>
            <a:off x="0" y="165331"/>
            <a:ext cx="51816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Case Study-answer</a:t>
            </a:r>
            <a:endParaRPr lang="en-US"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923807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0718" y="1012019"/>
            <a:ext cx="8229600" cy="5080232"/>
          </a:xfrm>
        </p:spPr>
        <p:txBody>
          <a:bodyPr>
            <a:normAutofit/>
          </a:bodyPr>
          <a:lstStyle/>
          <a:p>
            <a:r>
              <a:rPr lang="en-US" dirty="0" smtClean="0"/>
              <a:t>The clamp unit performs the following functions;</a:t>
            </a:r>
          </a:p>
          <a:p>
            <a:pPr marL="971550" lvl="1" indent="-514350">
              <a:buFont typeface="+mj-lt"/>
              <a:buAutoNum type="arabicPeriod"/>
            </a:pPr>
            <a:r>
              <a:rPr lang="en-US" dirty="0" smtClean="0"/>
              <a:t>Holds the mold;</a:t>
            </a:r>
          </a:p>
          <a:p>
            <a:pPr marL="971550" lvl="1" indent="-514350">
              <a:buFont typeface="+mj-lt"/>
              <a:buAutoNum type="arabicPeriod"/>
            </a:pPr>
            <a:r>
              <a:rPr lang="en-US" dirty="0" smtClean="0"/>
              <a:t>Closes the mold;</a:t>
            </a:r>
          </a:p>
          <a:p>
            <a:pPr marL="971550" lvl="1" indent="-514350">
              <a:buFont typeface="+mj-lt"/>
              <a:buAutoNum type="arabicPeriod"/>
            </a:pPr>
            <a:r>
              <a:rPr lang="en-US" dirty="0" smtClean="0"/>
              <a:t>Keep the mold closed under pressure during injection;</a:t>
            </a:r>
          </a:p>
          <a:p>
            <a:pPr marL="971550" lvl="1" indent="-514350">
              <a:buFont typeface="+mj-lt"/>
              <a:buAutoNum type="arabicPeriod"/>
            </a:pPr>
            <a:r>
              <a:rPr lang="en-US" dirty="0" smtClean="0"/>
              <a:t>Opens the mold to allow the parts to be ejected; and</a:t>
            </a:r>
          </a:p>
          <a:p>
            <a:pPr marL="971550" lvl="1" indent="-514350">
              <a:buFont typeface="+mj-lt"/>
              <a:buAutoNum type="arabicPeriod"/>
            </a:pPr>
            <a:r>
              <a:rPr lang="en-US" dirty="0" smtClean="0"/>
              <a:t>Accommodates the ejector system which ejects the part out of the mold.</a:t>
            </a:r>
          </a:p>
        </p:txBody>
      </p:sp>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328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57200" y="1012019"/>
            <a:ext cx="8229600" cy="5464981"/>
          </a:xfrm>
        </p:spPr>
        <p:txBody>
          <a:bodyPr>
            <a:normAutofit lnSpcReduction="10000"/>
          </a:bodyPr>
          <a:lstStyle/>
          <a:p>
            <a:r>
              <a:rPr lang="en-US" dirty="0" smtClean="0"/>
              <a:t>The clamp unit is illustrated in Figure 6.1 showing the mold in the open position with the moving platen as far to the left as possible.</a:t>
            </a:r>
          </a:p>
          <a:p>
            <a:r>
              <a:rPr lang="en-US" dirty="0" smtClean="0"/>
              <a:t>The clamping mechanism provides the force to keep the mold closed during the injection and holding-pressure stages of the machine cycle.</a:t>
            </a:r>
          </a:p>
          <a:p>
            <a:r>
              <a:rPr lang="en-US" dirty="0" smtClean="0"/>
              <a:t>Two types of clamping mechanisms;</a:t>
            </a:r>
          </a:p>
          <a:p>
            <a:pPr lvl="1"/>
            <a:r>
              <a:rPr lang="en-US" dirty="0" smtClean="0"/>
              <a:t>Hydraulic</a:t>
            </a:r>
          </a:p>
          <a:p>
            <a:pPr lvl="1"/>
            <a:r>
              <a:rPr lang="en-US" dirty="0" smtClean="0"/>
              <a:t>Hydro-mechanical</a:t>
            </a:r>
            <a:endParaRPr lang="en-US" dirty="0"/>
          </a:p>
        </p:txBody>
      </p:sp>
    </p:spTree>
    <p:extLst>
      <p:ext uri="{BB962C8B-B14F-4D97-AF65-F5344CB8AC3E}">
        <p14:creationId xmlns:p14="http://schemas.microsoft.com/office/powerpoint/2010/main" val="289685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7963" y="1219200"/>
            <a:ext cx="8229600" cy="5209227"/>
          </a:xfrm>
        </p:spPr>
        <p:txBody>
          <a:bodyPr>
            <a:normAutofit/>
          </a:bodyPr>
          <a:lstStyle/>
          <a:p>
            <a:r>
              <a:rPr lang="en-US" dirty="0" smtClean="0"/>
              <a:t>Uses direct acting hydraulic cylinders to achieve the closing and clamping of the mold.</a:t>
            </a:r>
          </a:p>
        </p:txBody>
      </p:sp>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AutoShape 4" descr="http://www.injectionmoldingplastic.com/image/silver-streak.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6" descr="Silver Streak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itle 1"/>
          <p:cNvSpPr>
            <a:spLocks noGrp="1"/>
          </p:cNvSpPr>
          <p:nvPr>
            <p:ph type="title"/>
          </p:nvPr>
        </p:nvSpPr>
        <p:spPr>
          <a:xfrm>
            <a:off x="0" y="165331"/>
            <a:ext cx="58674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Hydraulic Clamp System</a:t>
            </a:r>
            <a:endParaRPr lang="en-US" b="1" spc="300" dirty="0">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2467" y="2362199"/>
            <a:ext cx="7596363" cy="3886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2057400" y="6248339"/>
            <a:ext cx="4975226" cy="400110"/>
          </a:xfrm>
          <a:prstGeom prst="rect">
            <a:avLst/>
          </a:prstGeom>
        </p:spPr>
        <p:txBody>
          <a:bodyPr wrap="square">
            <a:spAutoFit/>
          </a:bodyPr>
          <a:lstStyle/>
          <a:p>
            <a:pPr marL="12700">
              <a:spcBef>
                <a:spcPts val="55"/>
              </a:spcBef>
            </a:pPr>
            <a:r>
              <a:rPr lang="en-US" sz="2000" i="1" dirty="0">
                <a:solidFill>
                  <a:srgbClr val="050505"/>
                </a:solidFill>
                <a:latin typeface="Times New Roman"/>
                <a:cs typeface="Times New Roman"/>
              </a:rPr>
              <a:t>Figure</a:t>
            </a:r>
            <a:r>
              <a:rPr lang="en-US" sz="2000" i="1" spc="50" dirty="0">
                <a:solidFill>
                  <a:srgbClr val="050505"/>
                </a:solidFill>
                <a:latin typeface="Times New Roman"/>
                <a:cs typeface="Times New Roman"/>
              </a:rPr>
              <a:t> </a:t>
            </a:r>
            <a:r>
              <a:rPr lang="en-US" sz="2000" i="1" dirty="0" smtClean="0">
                <a:solidFill>
                  <a:srgbClr val="050505"/>
                </a:solidFill>
                <a:latin typeface="Times New Roman"/>
                <a:cs typeface="Times New Roman"/>
              </a:rPr>
              <a:t>6.2 </a:t>
            </a:r>
            <a:r>
              <a:rPr lang="en-US" sz="2000" i="1" spc="19" dirty="0" smtClean="0">
                <a:solidFill>
                  <a:srgbClr val="050505"/>
                </a:solidFill>
                <a:latin typeface="Times New Roman"/>
                <a:cs typeface="Times New Roman"/>
              </a:rPr>
              <a:t> </a:t>
            </a:r>
            <a:r>
              <a:rPr lang="en-US" sz="2000" i="1" dirty="0" smtClean="0">
                <a:solidFill>
                  <a:srgbClr val="050505"/>
                </a:solidFill>
                <a:latin typeface="Times New Roman"/>
                <a:cs typeface="Times New Roman"/>
              </a:rPr>
              <a:t>IMM hydraulic clamp unit</a:t>
            </a:r>
            <a:endParaRPr lang="en-US" sz="2000" dirty="0">
              <a:latin typeface="Times New Roman"/>
              <a:cs typeface="Times New Roman"/>
            </a:endParaRPr>
          </a:p>
        </p:txBody>
      </p:sp>
    </p:spTree>
    <p:extLst>
      <p:ext uri="{BB962C8B-B14F-4D97-AF65-F5344CB8AC3E}">
        <p14:creationId xmlns:p14="http://schemas.microsoft.com/office/powerpoint/2010/main" val="145293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57200" y="1015769"/>
            <a:ext cx="8229600" cy="5461231"/>
          </a:xfrm>
        </p:spPr>
        <p:txBody>
          <a:bodyPr>
            <a:normAutofit lnSpcReduction="10000"/>
          </a:bodyPr>
          <a:lstStyle/>
          <a:p>
            <a:r>
              <a:rPr lang="en-US" dirty="0" smtClean="0"/>
              <a:t>Figure 6.2 is typical design of this type of system with the mold in the open position.</a:t>
            </a:r>
          </a:p>
          <a:p>
            <a:r>
              <a:rPr lang="en-US" dirty="0" smtClean="0"/>
              <a:t>The hydraulic oil reservoir is mounted in a position (some on top and some below the main cylinder) that allows the oil to flow by gravity or by pumping pressure into the main cylinder.</a:t>
            </a:r>
          </a:p>
          <a:p>
            <a:r>
              <a:rPr lang="en-US" dirty="0" smtClean="0"/>
              <a:t>The </a:t>
            </a:r>
            <a:r>
              <a:rPr lang="en-US" b="1" i="1" dirty="0" smtClean="0"/>
              <a:t>high-speed cylinder</a:t>
            </a:r>
            <a:r>
              <a:rPr lang="en-US" dirty="0" smtClean="0"/>
              <a:t> is smaller in diameter and permits the rapid movement on the moving platen to a point where mold is nearly closed.</a:t>
            </a:r>
          </a:p>
          <a:p>
            <a:endParaRPr lang="en-US" dirty="0" smtClean="0"/>
          </a:p>
        </p:txBody>
      </p:sp>
    </p:spTree>
    <p:extLst>
      <p:ext uri="{BB962C8B-B14F-4D97-AF65-F5344CB8AC3E}">
        <p14:creationId xmlns:p14="http://schemas.microsoft.com/office/powerpoint/2010/main" val="3541326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p:cNvSpPr>
            <a:spLocks noGrp="1"/>
          </p:cNvSpPr>
          <p:nvPr>
            <p:ph idx="1"/>
          </p:nvPr>
        </p:nvSpPr>
        <p:spPr>
          <a:xfrm>
            <a:off x="457200" y="787169"/>
            <a:ext cx="8229600" cy="5842231"/>
          </a:xfrm>
        </p:spPr>
        <p:txBody>
          <a:bodyPr>
            <a:normAutofit fontScale="92500" lnSpcReduction="10000"/>
          </a:bodyPr>
          <a:lstStyle/>
          <a:p>
            <a:r>
              <a:rPr lang="en-US" dirty="0" smtClean="0"/>
              <a:t>During this movement, the </a:t>
            </a:r>
            <a:r>
              <a:rPr lang="en-US" b="1" i="1" dirty="0" smtClean="0"/>
              <a:t>prefill valve </a:t>
            </a:r>
            <a:r>
              <a:rPr lang="en-US" dirty="0" smtClean="0"/>
              <a:t>is open, allowing the oil to flow into the hydraulic </a:t>
            </a:r>
            <a:r>
              <a:rPr lang="en-US" b="1" i="1" dirty="0" smtClean="0"/>
              <a:t>main cylinder</a:t>
            </a:r>
            <a:r>
              <a:rPr lang="en-US" dirty="0" smtClean="0"/>
              <a:t> behind the main ram.</a:t>
            </a:r>
            <a:endParaRPr lang="en-US" dirty="0"/>
          </a:p>
          <a:p>
            <a:r>
              <a:rPr lang="en-US" dirty="0" smtClean="0"/>
              <a:t>When the mold is nearly closed, the prefill valve closes.</a:t>
            </a:r>
          </a:p>
          <a:p>
            <a:r>
              <a:rPr lang="en-US" dirty="0" smtClean="0"/>
              <a:t>The hydraulic pressure, developed by hydraulic pumps, develops a force on the </a:t>
            </a:r>
            <a:r>
              <a:rPr lang="en-US" b="1" i="1" dirty="0" smtClean="0"/>
              <a:t>main ram</a:t>
            </a:r>
            <a:r>
              <a:rPr lang="en-US" dirty="0" smtClean="0"/>
              <a:t> of about 21 MPa. This force is used to achieve the final clamping of the mold, typically a relatively short stroke. </a:t>
            </a:r>
          </a:p>
          <a:p>
            <a:r>
              <a:rPr lang="en-US" dirty="0" smtClean="0"/>
              <a:t>Depending upon the size of the main ram, the 21 MPa can translate into a clamp tonnage of considerable magnitude.</a:t>
            </a:r>
            <a:endParaRPr lang="en-US" dirty="0"/>
          </a:p>
        </p:txBody>
      </p:sp>
    </p:spTree>
    <p:extLst>
      <p:ext uri="{BB962C8B-B14F-4D97-AF65-F5344CB8AC3E}">
        <p14:creationId xmlns:p14="http://schemas.microsoft.com/office/powerpoint/2010/main" val="2405442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143000"/>
            <a:ext cx="8229600" cy="5486400"/>
          </a:xfrm>
        </p:spPr>
        <p:txBody>
          <a:bodyPr>
            <a:normAutofit/>
          </a:bodyPr>
          <a:lstStyle/>
          <a:p>
            <a:endParaRPr lang="en-US" dirty="0"/>
          </a:p>
        </p:txBody>
      </p:sp>
      <p:pic>
        <p:nvPicPr>
          <p:cNvPr id="5" name="Picture 2" descr="C:\Users\Admin\Desktop\1314\GRAMS lab\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itle 1"/>
          <p:cNvSpPr>
            <a:spLocks noGrp="1"/>
          </p:cNvSpPr>
          <p:nvPr>
            <p:ph type="title"/>
          </p:nvPr>
        </p:nvSpPr>
        <p:spPr>
          <a:xfrm>
            <a:off x="0" y="165331"/>
            <a:ext cx="58674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Example Calculation</a:t>
            </a:r>
            <a:endParaRPr lang="en-US" b="1" spc="300" dirty="0">
              <a:effectLst>
                <a:outerShdw blurRad="38100" dist="38100" dir="2700000" algn="tl">
                  <a:srgbClr val="000000">
                    <a:alpha val="43137"/>
                  </a:srgbClr>
                </a:outerShdw>
              </a:effectLst>
            </a:endParaRPr>
          </a:p>
        </p:txBody>
      </p:sp>
      <p:pic>
        <p:nvPicPr>
          <p:cNvPr id="3074" name="Picture 2" descr="C:\Users\Admin\Downloads\new doc 6_1.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28628"/>
          <a:stretch/>
        </p:blipFill>
        <p:spPr bwMode="auto">
          <a:xfrm>
            <a:off x="1447800" y="1012018"/>
            <a:ext cx="6096000" cy="57320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4738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763000" cy="1600200"/>
          </a:xfrm>
        </p:spPr>
        <p:txBody>
          <a:bodyPr>
            <a:normAutofit fontScale="92500"/>
          </a:bodyPr>
          <a:lstStyle/>
          <a:p>
            <a:r>
              <a:rPr lang="en-US" dirty="0" smtClean="0"/>
              <a:t>Uses lever arms, toggles or other mechanical devices to multiply the force exerted by the hydraulic system to achieve desired clamping force.</a:t>
            </a:r>
            <a:endParaRPr lang="en-US" dirty="0"/>
          </a:p>
        </p:txBody>
      </p:sp>
      <p:pic>
        <p:nvPicPr>
          <p:cNvPr id="5" name="Picture 2" descr="C:\Users\Admin\Desktop\1314\GRAMS lab\log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7400" y="0"/>
            <a:ext cx="1349359" cy="10120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7937"/>
            <a:ext cx="1081016" cy="779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58200" y="1"/>
            <a:ext cx="685800" cy="1012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itle 1"/>
          <p:cNvSpPr>
            <a:spLocks noGrp="1"/>
          </p:cNvSpPr>
          <p:nvPr>
            <p:ph type="title"/>
          </p:nvPr>
        </p:nvSpPr>
        <p:spPr>
          <a:xfrm>
            <a:off x="0" y="165331"/>
            <a:ext cx="5867400" cy="749069"/>
          </a:xfrm>
        </p:spPr>
        <p:txBody>
          <a:bodyPr>
            <a:normAutofit fontScale="90000"/>
          </a:bodyPr>
          <a:lstStyle/>
          <a:p>
            <a:pPr algn="l"/>
            <a:r>
              <a:rPr lang="en-US" b="1" spc="300" dirty="0" smtClean="0">
                <a:effectLst>
                  <a:outerShdw blurRad="38100" dist="38100" dir="2700000" algn="tl">
                    <a:srgbClr val="000000">
                      <a:alpha val="43137"/>
                    </a:srgbClr>
                  </a:outerShdw>
                </a:effectLst>
              </a:rPr>
              <a:t>Hydro-Mechanical System</a:t>
            </a:r>
            <a:endParaRPr lang="en-US" b="1" spc="300" dirty="0">
              <a:effectLst>
                <a:outerShdw blurRad="38100" dist="38100" dir="2700000" algn="tl">
                  <a:srgbClr val="000000">
                    <a:alpha val="43137"/>
                  </a:srgbClr>
                </a:outerShdw>
              </a:effectLst>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2786762"/>
            <a:ext cx="5578474" cy="38334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6492874" y="3589612"/>
            <a:ext cx="2308226" cy="707886"/>
          </a:xfrm>
          <a:prstGeom prst="rect">
            <a:avLst/>
          </a:prstGeom>
        </p:spPr>
        <p:txBody>
          <a:bodyPr wrap="square">
            <a:spAutoFit/>
          </a:bodyPr>
          <a:lstStyle/>
          <a:p>
            <a:pPr marL="12700">
              <a:spcBef>
                <a:spcPts val="55"/>
              </a:spcBef>
            </a:pPr>
            <a:r>
              <a:rPr lang="en-US" sz="2000" i="1" dirty="0">
                <a:solidFill>
                  <a:srgbClr val="050505"/>
                </a:solidFill>
                <a:latin typeface="Times New Roman"/>
                <a:cs typeface="Times New Roman"/>
              </a:rPr>
              <a:t>Figure</a:t>
            </a:r>
            <a:r>
              <a:rPr lang="en-US" sz="2000" i="1" spc="50" dirty="0">
                <a:solidFill>
                  <a:srgbClr val="050505"/>
                </a:solidFill>
                <a:latin typeface="Times New Roman"/>
                <a:cs typeface="Times New Roman"/>
              </a:rPr>
              <a:t> </a:t>
            </a:r>
            <a:r>
              <a:rPr lang="en-US" sz="2000" i="1" dirty="0" smtClean="0">
                <a:solidFill>
                  <a:srgbClr val="050505"/>
                </a:solidFill>
                <a:latin typeface="Times New Roman"/>
                <a:cs typeface="Times New Roman"/>
              </a:rPr>
              <a:t>6.3 </a:t>
            </a:r>
            <a:r>
              <a:rPr lang="en-US" sz="2000" i="1" spc="19" dirty="0" smtClean="0">
                <a:solidFill>
                  <a:srgbClr val="050505"/>
                </a:solidFill>
                <a:latin typeface="Times New Roman"/>
                <a:cs typeface="Times New Roman"/>
              </a:rPr>
              <a:t> </a:t>
            </a:r>
            <a:r>
              <a:rPr lang="en-US" sz="2000" i="1" dirty="0" smtClean="0">
                <a:solidFill>
                  <a:srgbClr val="050505"/>
                </a:solidFill>
                <a:latin typeface="Times New Roman"/>
                <a:cs typeface="Times New Roman"/>
              </a:rPr>
              <a:t>IMM toggle clamp unit</a:t>
            </a:r>
            <a:endParaRPr lang="en-US" sz="2000" dirty="0">
              <a:latin typeface="Times New Roman"/>
              <a:cs typeface="Times New Roman"/>
            </a:endParaRPr>
          </a:p>
        </p:txBody>
      </p:sp>
    </p:spTree>
    <p:extLst>
      <p:ext uri="{BB962C8B-B14F-4D97-AF65-F5344CB8AC3E}">
        <p14:creationId xmlns:p14="http://schemas.microsoft.com/office/powerpoint/2010/main" val="2932767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5643</TotalTime>
  <Words>1560</Words>
  <Application>Microsoft Office PowerPoint</Application>
  <PresentationFormat>On-screen Show (4:3)</PresentationFormat>
  <Paragraphs>119</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Clamp unit</vt:lpstr>
      <vt:lpstr>INTRODUCTION</vt:lpstr>
      <vt:lpstr>PowerPoint Presentation</vt:lpstr>
      <vt:lpstr>PowerPoint Presentation</vt:lpstr>
      <vt:lpstr>Hydraulic Clamp System</vt:lpstr>
      <vt:lpstr>PowerPoint Presentation</vt:lpstr>
      <vt:lpstr>PowerPoint Presentation</vt:lpstr>
      <vt:lpstr>Example Calculation</vt:lpstr>
      <vt:lpstr>Hydro-Mechanical System</vt:lpstr>
      <vt:lpstr>PowerPoint Presentation</vt:lpstr>
      <vt:lpstr>PowerPoint Presentation</vt:lpstr>
      <vt:lpstr>PowerPoint Presentation</vt:lpstr>
      <vt:lpstr>PowerPoint Presentation</vt:lpstr>
      <vt:lpstr>Clamp Unit Specifications</vt:lpstr>
      <vt:lpstr>Clamp Unit Specifications</vt:lpstr>
      <vt:lpstr>PowerPoint Presentation</vt:lpstr>
      <vt:lpstr>Ejector System</vt:lpstr>
      <vt:lpstr>PowerPoint Presentation</vt:lpstr>
      <vt:lpstr>Ejection</vt:lpstr>
      <vt:lpstr>PowerPoint Presentation</vt:lpstr>
      <vt:lpstr>PowerPoint Presentation</vt:lpstr>
      <vt:lpstr>PowerPoint Presentation</vt:lpstr>
      <vt:lpstr>Case Study</vt:lpstr>
      <vt:lpstr>Case Study</vt:lpstr>
      <vt:lpstr>Case Study-answer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Plastic Materials</dc:title>
  <dc:creator>Admin</dc:creator>
  <cp:lastModifiedBy>Admin</cp:lastModifiedBy>
  <cp:revision>323</cp:revision>
  <dcterms:created xsi:type="dcterms:W3CDTF">2014-09-15T03:14:42Z</dcterms:created>
  <dcterms:modified xsi:type="dcterms:W3CDTF">2015-11-04T06:03:38Z</dcterms:modified>
</cp:coreProperties>
</file>