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63" r:id="rId2"/>
    <p:sldId id="365" r:id="rId3"/>
    <p:sldId id="370" r:id="rId4"/>
    <p:sldId id="361" r:id="rId5"/>
    <p:sldId id="366" r:id="rId6"/>
    <p:sldId id="367" r:id="rId7"/>
    <p:sldId id="368" r:id="rId8"/>
    <p:sldId id="369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0066"/>
    <a:srgbClr val="0033CC"/>
    <a:srgbClr val="009999"/>
    <a:srgbClr val="00AFA7"/>
    <a:srgbClr val="CCFFFF"/>
    <a:srgbClr val="00FFCC"/>
    <a:srgbClr val="99FFCC"/>
    <a:srgbClr val="33CC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0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9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2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0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6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3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69FD85A-EBF6-4353-AA31-26D96E111899}"/>
              </a:ext>
            </a:extLst>
          </p:cNvPr>
          <p:cNvGrpSpPr/>
          <p:nvPr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372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SAYILAR</a:t>
            </a:r>
            <a:r>
              <a:rPr lang="en-US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</a:t>
            </a:r>
            <a:r>
              <a:rPr lang="tr-TR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SIRA SAYILARI</a:t>
            </a:r>
            <a:r>
              <a:rPr lang="en-US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&amp;HAFTA </a:t>
            </a:r>
            <a:r>
              <a:rPr lang="tr-TR" sz="31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GÜNLERİ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NUMBERS&amp;ORDINALS&amp;WEEKDAYS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62467"/>
            <a:ext cx="4212878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SAY</a:t>
            </a:r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ILAR VE SIRA SAYILARI</a:t>
            </a:r>
            <a:r>
              <a:rPr lang="tr-TR" sz="2500" dirty="0">
                <a:solidFill>
                  <a:prstClr val="white"/>
                </a:solidFill>
              </a:rPr>
              <a:t/>
            </a:r>
            <a:br>
              <a:rPr lang="tr-TR" sz="2500" dirty="0">
                <a:solidFill>
                  <a:prstClr val="white"/>
                </a:solidFill>
              </a:rPr>
            </a:br>
            <a:r>
              <a:rPr lang="en-GB" sz="2500" dirty="0">
                <a:solidFill>
                  <a:prstClr val="white"/>
                </a:solidFill>
              </a:rPr>
              <a:t>NUMBERS AND ORDINALS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033752"/>
              </p:ext>
            </p:extLst>
          </p:nvPr>
        </p:nvGraphicFramePr>
        <p:xfrm>
          <a:off x="539551" y="1988842"/>
          <a:ext cx="8147247" cy="3816417"/>
        </p:xfrm>
        <a:graphic>
          <a:graphicData uri="http://schemas.openxmlformats.org/drawingml/2006/table">
            <a:tbl>
              <a:tblPr firstRow="1" firstCol="1" bandRow="1"/>
              <a:tblGrid>
                <a:gridCol w="984685"/>
                <a:gridCol w="1789081"/>
                <a:gridCol w="2598327"/>
                <a:gridCol w="2775154"/>
              </a:tblGrid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0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SIFIR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20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YİRMİ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1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B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İR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30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OTUZ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2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İKİ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40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KIRK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3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ÜÇ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50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ELLİ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4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DÖRT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60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ALTMIŞ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5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BEŞ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70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YETMİŞ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6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ALTI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80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SEKSEN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7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YEDİ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90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DOKSAN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8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SEKİZ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100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YÜZ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9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DOKUZ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1000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BİN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10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ON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1000000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MİLYON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4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SIRA </a:t>
            </a:r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SAYILARI</a:t>
            </a:r>
            <a:r>
              <a:rPr lang="tr-TR" sz="2500" dirty="0">
                <a:solidFill>
                  <a:prstClr val="white"/>
                </a:solidFill>
              </a:rPr>
              <a:t/>
            </a:r>
            <a:br>
              <a:rPr lang="tr-TR" sz="2500" dirty="0">
                <a:solidFill>
                  <a:prstClr val="white"/>
                </a:solidFill>
              </a:rPr>
            </a:br>
            <a:r>
              <a:rPr lang="en-GB" sz="2500" dirty="0" smtClean="0">
                <a:solidFill>
                  <a:prstClr val="white"/>
                </a:solidFill>
              </a:rPr>
              <a:t>ORDINALS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891346"/>
              </p:ext>
            </p:extLst>
          </p:nvPr>
        </p:nvGraphicFramePr>
        <p:xfrm>
          <a:off x="539551" y="1988842"/>
          <a:ext cx="8147247" cy="3816417"/>
        </p:xfrm>
        <a:graphic>
          <a:graphicData uri="http://schemas.openxmlformats.org/drawingml/2006/table">
            <a:tbl>
              <a:tblPr firstRow="1" firstCol="1" bandRow="1"/>
              <a:tblGrid>
                <a:gridCol w="984685"/>
                <a:gridCol w="1789081"/>
                <a:gridCol w="2598327"/>
                <a:gridCol w="2775154"/>
              </a:tblGrid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0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SIFIR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20.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YİRMİ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NCİ</a:t>
                      </a:r>
                      <a:endParaRPr lang="en-US" dirty="0">
                        <a:solidFill>
                          <a:srgbClr val="FF0066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1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B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İR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İNCİ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30.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OTUZ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UNCU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2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İKİNCİ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40.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KIRK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INCI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3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ÜÇÜ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NCÜ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50.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ELLİ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NCİ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4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DÖR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</a:t>
                      </a:r>
                      <a:r>
                        <a:rPr lang="tr-TR" dirty="0" smtClean="0">
                          <a:solidFill>
                            <a:srgbClr val="006699"/>
                          </a:solidFill>
                          <a:latin typeface="Constantia" panose="02030602050306030303" pitchFamily="18" charset="0"/>
                        </a:rPr>
                        <a:t>ÜNCÜ</a:t>
                      </a:r>
                      <a:endParaRPr lang="en-US" dirty="0">
                        <a:solidFill>
                          <a:srgbClr val="006699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60.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ALTMIŞ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INCI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5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BEŞ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İNCİ</a:t>
                      </a:r>
                      <a:endParaRPr lang="en-US" dirty="0">
                        <a:solidFill>
                          <a:srgbClr val="FF000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70.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YETMİŞ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İNCİ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6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ALTI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NCI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80.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SEKSEN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İNCİ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7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YEDİ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NCİ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90.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DOKSAN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INCI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8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SEKİZ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İNCİ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100.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YÜZ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ÜNCÜ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9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DOKUZ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UNCU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1000.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BİN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İNCİ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10</a:t>
                      </a:r>
                      <a:r>
                        <a:rPr lang="tr-TR" dirty="0" smtClean="0">
                          <a:solidFill>
                            <a:srgbClr val="0033CC"/>
                          </a:solidFill>
                          <a:latin typeface="Constantia" panose="02030602050306030303" pitchFamily="18" charset="0"/>
                        </a:rPr>
                        <a:t>.</a:t>
                      </a:r>
                      <a:endParaRPr lang="en-US" dirty="0">
                        <a:solidFill>
                          <a:srgbClr val="0033CC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nstantia" panose="02030602050306030303" pitchFamily="18" charset="0"/>
                        </a:rPr>
                        <a:t>ON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UNCU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7030A0"/>
                          </a:solidFill>
                          <a:latin typeface="Constantia" panose="02030602050306030303" pitchFamily="18" charset="0"/>
                        </a:rPr>
                        <a:t>1000000.</a:t>
                      </a:r>
                      <a:endParaRPr lang="en-US" dirty="0">
                        <a:solidFill>
                          <a:srgbClr val="7030A0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66"/>
                          </a:solidFill>
                          <a:latin typeface="Constantia" panose="02030602050306030303" pitchFamily="18" charset="0"/>
                        </a:rPr>
                        <a:t>MİLYON</a:t>
                      </a:r>
                      <a:r>
                        <a:rPr lang="tr-TR" dirty="0" smtClean="0">
                          <a:solidFill>
                            <a:schemeClr val="tx2"/>
                          </a:solidFill>
                          <a:latin typeface="Constantia" panose="02030602050306030303" pitchFamily="18" charset="0"/>
                        </a:rPr>
                        <a:t>UNCU</a:t>
                      </a:r>
                      <a:endParaRPr lang="en-US" dirty="0">
                        <a:solidFill>
                          <a:schemeClr val="tx2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7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TELEFON NUMARALARI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GB" sz="2800" dirty="0" smtClean="0"/>
              <a:t>PHONE NUMBERS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629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0532 123 45 67</a:t>
            </a:r>
          </a:p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012 345 67 89</a:t>
            </a:r>
          </a:p>
          <a:p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+60 111 222 33 44</a:t>
            </a:r>
          </a:p>
          <a:p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+90 212 333 44 55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sp>
        <p:nvSpPr>
          <p:cNvPr id="5" name="AutoShape 2" descr="Image result for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Phone, Telephone, Communication, Technology, Old, Bl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60849"/>
            <a:ext cx="410445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HAFTA G</a:t>
            </a:r>
            <a:r>
              <a:rPr lang="tr-TR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ÜNLERİ</a:t>
            </a:r>
            <a:r>
              <a:rPr lang="tr-TR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tr-TR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GB" sz="2800" dirty="0" smtClean="0"/>
              <a:t>DAYS OF THE WEEK IN TURKISH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629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PAZARTES</a:t>
            </a: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99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SALI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ÇARŞAMBA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PERŞEMBE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CUMA</a:t>
            </a: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CUMARTESİ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PAZAR</a:t>
            </a:r>
            <a:endParaRPr lang="en-GB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AutoShape 2" descr="Image result for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HAFTA G</a:t>
            </a:r>
            <a:r>
              <a:rPr lang="tr-TR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ÜNLERİ</a:t>
            </a:r>
            <a:r>
              <a:rPr lang="tr-TR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tr-TR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GB" dirty="0"/>
              <a:t>DAYS OF THE WEEK IN TURKISH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629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GÜN – DAY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HAFTA – WEEK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HAFTASONU – WEEKEND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DÜN – YESTERDAY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BUGÜN – TODAY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YARIN - TOMORROW</a:t>
            </a:r>
          </a:p>
          <a:p>
            <a:pPr marL="0" indent="0" algn="ctr">
              <a:buNone/>
            </a:pPr>
            <a:r>
              <a:rPr lang="tr-TR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BU HAFTA – THIS WEEK</a:t>
            </a:r>
            <a:endParaRPr lang="en-GB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AutoShape 2" descr="Image result for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HAFTA G</a:t>
            </a:r>
            <a:r>
              <a:rPr lang="tr-TR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ÜNLERİ</a:t>
            </a:r>
            <a:r>
              <a:rPr lang="tr-TR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tr-TR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GB" dirty="0"/>
              <a:t>DAYS OF THE WEEK IN TURKISH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6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Please do not forget!</a:t>
            </a:r>
          </a:p>
          <a:p>
            <a:pPr marL="0" indent="0" algn="ctr">
              <a:buNone/>
            </a:pPr>
            <a:endParaRPr lang="en-US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tr-TR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en-GB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AutoShape 2" descr="Image result for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9837" y="2804070"/>
            <a:ext cx="8173291" cy="430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say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“on Sunday” we have to use the expression: </a:t>
            </a:r>
            <a:r>
              <a:rPr lang="tr-TR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Pazar</a:t>
            </a:r>
            <a:r>
              <a:rPr lang="en-US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</a:t>
            </a:r>
            <a:r>
              <a:rPr lang="tr-TR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ünü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days of the week are not capitalized in the sentences;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say exact day it should be used: </a:t>
            </a:r>
            <a:endParaRPr lang="tr-T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tr-T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day, month and weekday as in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May</a:t>
            </a:r>
            <a:r>
              <a:rPr lang="tr-TR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ıs Salı</a:t>
            </a:r>
            <a:endParaRPr lang="en-US" b="1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tr-T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9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0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TURKISH 1 CHAPTER 1</Template>
  <TotalTime>1303</TotalTime>
  <Words>248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Helvetica</vt:lpstr>
      <vt:lpstr>Helvetica LT Std Light</vt:lpstr>
      <vt:lpstr>Times New Roman</vt:lpstr>
      <vt:lpstr>Wingdings</vt:lpstr>
      <vt:lpstr>OCW Template_baru</vt:lpstr>
      <vt:lpstr>TURKISH 1 (UHF1271)  SAYILAR&amp;SIRA SAYILARI&amp;HAFTA GÜNLERİ NUMBERS&amp;ORDINALS&amp;WEEKDAYS</vt:lpstr>
      <vt:lpstr>SAYILAR VE SIRA SAYILARI NUMBERS AND ORDINALS</vt:lpstr>
      <vt:lpstr>SIRA SAYILARI ORDINALS</vt:lpstr>
      <vt:lpstr>TELEFON NUMARALARI PHONE NUMBERS</vt:lpstr>
      <vt:lpstr>HAFTA GÜNLERİ DAYS OF THE WEEK IN TURKISH</vt:lpstr>
      <vt:lpstr>HAFTA GÜNLERİ DAYS OF THE WEEK IN TURKISH</vt:lpstr>
      <vt:lpstr>HAFTA GÜNLERİ DAYS OF THE WEEK IN TURKISH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220</cp:revision>
  <cp:lastPrinted>2017-07-24T03:54:17Z</cp:lastPrinted>
  <dcterms:created xsi:type="dcterms:W3CDTF">2016-03-03T08:04:10Z</dcterms:created>
  <dcterms:modified xsi:type="dcterms:W3CDTF">2017-08-27T02:12:23Z</dcterms:modified>
</cp:coreProperties>
</file>