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363" r:id="rId2"/>
    <p:sldId id="365" r:id="rId3"/>
    <p:sldId id="370" r:id="rId4"/>
    <p:sldId id="361" r:id="rId5"/>
    <p:sldId id="366" r:id="rId6"/>
    <p:sldId id="367" r:id="rId7"/>
    <p:sldId id="368" r:id="rId8"/>
    <p:sldId id="369" r:id="rId9"/>
  </p:sldIdLst>
  <p:sldSz cx="9144000" cy="6858000" type="screen4x3"/>
  <p:notesSz cx="6797675" cy="9926638"/>
  <p:custDataLst>
    <p:tags r:id="rId12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99"/>
    <a:srgbClr val="FF0066"/>
    <a:srgbClr val="0033CC"/>
    <a:srgbClr val="009999"/>
    <a:srgbClr val="00AFA7"/>
    <a:srgbClr val="CCFFFF"/>
    <a:srgbClr val="00FFCC"/>
    <a:srgbClr val="99FFCC"/>
    <a:srgbClr val="33CCCC"/>
    <a:srgbClr val="33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61" autoAdjust="0"/>
    <p:restoredTop sz="97431"/>
  </p:normalViewPr>
  <p:slideViewPr>
    <p:cSldViewPr snapToObjects="1">
      <p:cViewPr varScale="1">
        <p:scale>
          <a:sx n="74" d="100"/>
          <a:sy n="74" d="100"/>
        </p:scale>
        <p:origin x="139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9C86C0-41C2-A64F-A5D3-65308364D734}" type="datetimeFigureOut">
              <a:rPr lang="en-US" smtClean="0"/>
              <a:t>8/27/2017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377671-060F-9C43-AB6A-16DB37710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21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FF5C8C-4E0A-4340-A20C-AFF94B550D4C}" type="datetimeFigureOut">
              <a:t>8/27/2017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4A1761-9BDC-1847-AEC4-8F8E20EE702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617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hyperlink" Target="http://ocw.ump.edu.my/" TargetMode="External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87487"/>
            <a:ext cx="9144000" cy="42259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C2F22EC3-676D-465E-9D9E-BF1E75227CF4}"/>
              </a:ext>
            </a:extLst>
          </p:cNvPr>
          <p:cNvSpPr txBox="1"/>
          <p:nvPr/>
        </p:nvSpPr>
        <p:spPr>
          <a:xfrm>
            <a:off x="147773" y="116632"/>
            <a:ext cx="3632139" cy="738664"/>
          </a:xfrm>
          <a:prstGeom prst="rect">
            <a:avLst/>
          </a:prstGeom>
          <a:solidFill>
            <a:srgbClr val="00ABA3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For updated version, please click on  </a:t>
            </a:r>
          </a:p>
          <a:p>
            <a:r>
              <a:rPr lang="en-US" sz="2400" dirty="0">
                <a:solidFill>
                  <a:schemeClr val="bg1"/>
                </a:solidFill>
                <a:hlinkClick r:id="rId3"/>
              </a:rPr>
              <a:t>http://ocw.ump.edu.my </a:t>
            </a:r>
            <a:endParaRPr lang="en-US" sz="2400" dirty="0">
              <a:solidFill>
                <a:schemeClr val="bg1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87487"/>
            <a:ext cx="9144000" cy="42259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487487"/>
            <a:ext cx="9144000" cy="422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019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14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36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74638"/>
            <a:ext cx="8229600" cy="1142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74638"/>
            <a:ext cx="8229600" cy="114299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274638"/>
            <a:ext cx="8229600" cy="1142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2092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10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007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8948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529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608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666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9303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FEAAC8-B8D1-874E-AA70-8B4502729C1D}" type="datetimeFigureOut">
              <a:rPr lang="en-US" smtClean="0"/>
              <a:t>8/27/2017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="" xmlns:a16="http://schemas.microsoft.com/office/drawing/2014/main" id="{769FD85A-EBF6-4353-AA31-26D96E111899}"/>
              </a:ext>
            </a:extLst>
          </p:cNvPr>
          <p:cNvGrpSpPr/>
          <p:nvPr/>
        </p:nvGrpSpPr>
        <p:grpSpPr>
          <a:xfrm>
            <a:off x="3266338" y="6398008"/>
            <a:ext cx="2611324" cy="275116"/>
            <a:chOff x="3483162" y="6313955"/>
            <a:chExt cx="2611324" cy="275116"/>
          </a:xfrm>
        </p:grpSpPr>
        <p:pic>
          <p:nvPicPr>
            <p:cNvPr id="8" name="Picture 7">
              <a:extLst>
                <a:ext uri="{FF2B5EF4-FFF2-40B4-BE49-F238E27FC236}">
                  <a16:creationId xmlns="" xmlns:a16="http://schemas.microsoft.com/office/drawing/2014/main" id="{C2B98131-9974-4A20-83B6-E1A1BC8D2659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14"/>
            <a:srcRect l="50065" t="-361" b="69252"/>
            <a:stretch/>
          </p:blipFill>
          <p:spPr>
            <a:xfrm>
              <a:off x="3483162" y="6313955"/>
              <a:ext cx="798534" cy="275116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="" xmlns:a16="http://schemas.microsoft.com/office/drawing/2014/main" id="{8810A855-2D5E-4F02-A424-E4EF5614191D}"/>
                </a:ext>
              </a:extLst>
            </p:cNvPr>
            <p:cNvSpPr txBox="1"/>
            <p:nvPr userDrawn="1"/>
          </p:nvSpPr>
          <p:spPr>
            <a:xfrm>
              <a:off x="4228269" y="6342850"/>
              <a:ext cx="1866217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b="1" dirty="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By: </a:t>
              </a:r>
              <a:r>
                <a:rPr lang="en-US" sz="1000" b="1" dirty="0" smtClean="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Dr. </a:t>
              </a:r>
              <a:r>
                <a:rPr lang="en-US" sz="1000" b="1" dirty="0" err="1" smtClean="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Fatkhiddin</a:t>
              </a:r>
              <a:r>
                <a:rPr lang="en-US" sz="1000" b="1" dirty="0" smtClean="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Mansurov</a:t>
              </a:r>
              <a:endParaRPr lang="en-US" sz="1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7372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TURKISH 1</a:t>
            </a:r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(UHF1271)</a:t>
            </a:r>
            <a:br>
              <a:rPr lang="en-US" sz="2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2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sz="2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31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SAYILAR</a:t>
            </a:r>
            <a:r>
              <a:rPr lang="en-US" sz="31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&amp;</a:t>
            </a:r>
            <a:r>
              <a:rPr lang="tr-TR" sz="31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SIRA SAYILARI</a:t>
            </a:r>
            <a:r>
              <a:rPr lang="en-US" sz="31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&amp;HAFTA </a:t>
            </a:r>
            <a:r>
              <a:rPr lang="tr-TR" sz="31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GÜNLERİ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2700" b="1" i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NUMBERS&amp;ORDINALS&amp;WEEKDAYS</a:t>
            </a:r>
            <a:endParaRPr lang="en-GB" sz="27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366409" y="3886200"/>
            <a:ext cx="6400800" cy="1752600"/>
          </a:xfrm>
        </p:spPr>
        <p:txBody>
          <a:bodyPr>
            <a:normAutofit fontScale="77500" lnSpcReduction="20000"/>
          </a:bodyPr>
          <a:lstStyle/>
          <a:p>
            <a:endParaRPr lang="en-GB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en-GB" sz="2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Centre </a:t>
            </a:r>
            <a:r>
              <a:rPr lang="en-GB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Modern Languages and Human Sciences</a:t>
            </a:r>
            <a:br>
              <a:rPr lang="en-GB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GB" sz="23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en-GB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Dr. Fatkhiddin Mansurov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fatkhiddin@ump.edu.my</a:t>
            </a:r>
          </a:p>
          <a:p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Picture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856" y="162467"/>
            <a:ext cx="4212878" cy="1332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2291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>
                <a:ln w="13462">
                  <a:solidFill>
                    <a:prstClr val="white"/>
                  </a:solidFill>
                  <a:prstDash val="solid"/>
                </a:ln>
                <a:solidFill>
                  <a:prstClr val="black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4BACC6"/>
                  </a:outerShdw>
                </a:effectLst>
              </a:rPr>
              <a:t>SAY</a:t>
            </a:r>
            <a:r>
              <a:rPr lang="tr-TR" b="1" dirty="0">
                <a:ln w="13462">
                  <a:solidFill>
                    <a:prstClr val="white"/>
                  </a:solidFill>
                  <a:prstDash val="solid"/>
                </a:ln>
                <a:solidFill>
                  <a:prstClr val="black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4BACC6"/>
                  </a:outerShdw>
                </a:effectLst>
              </a:rPr>
              <a:t>ILAR VE SIRA SAYILARI</a:t>
            </a:r>
            <a:r>
              <a:rPr lang="tr-TR" sz="2500" dirty="0">
                <a:solidFill>
                  <a:prstClr val="white"/>
                </a:solidFill>
              </a:rPr>
              <a:t/>
            </a:r>
            <a:br>
              <a:rPr lang="tr-TR" sz="2500" dirty="0">
                <a:solidFill>
                  <a:prstClr val="white"/>
                </a:solidFill>
              </a:rPr>
            </a:br>
            <a:r>
              <a:rPr lang="en-GB" sz="2500" dirty="0">
                <a:solidFill>
                  <a:prstClr val="white"/>
                </a:solidFill>
              </a:rPr>
              <a:t>NUMBERS AND ORDINALS</a:t>
            </a:r>
            <a:endParaRPr lang="en-GB" sz="24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9033752"/>
              </p:ext>
            </p:extLst>
          </p:nvPr>
        </p:nvGraphicFramePr>
        <p:xfrm>
          <a:off x="539551" y="1988842"/>
          <a:ext cx="8147247" cy="3816417"/>
        </p:xfrm>
        <a:graphic>
          <a:graphicData uri="http://schemas.openxmlformats.org/drawingml/2006/table">
            <a:tbl>
              <a:tblPr firstRow="1" firstCol="1" bandRow="1"/>
              <a:tblGrid>
                <a:gridCol w="984685"/>
                <a:gridCol w="1789081"/>
                <a:gridCol w="2598327"/>
                <a:gridCol w="2775154"/>
              </a:tblGrid>
              <a:tr h="34694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33CC"/>
                          </a:solidFill>
                          <a:latin typeface="Constantia" panose="02030602050306030303" pitchFamily="18" charset="0"/>
                        </a:rPr>
                        <a:t>0</a:t>
                      </a:r>
                      <a:endParaRPr lang="en-US" dirty="0">
                        <a:solidFill>
                          <a:srgbClr val="0033CC"/>
                        </a:solidFill>
                        <a:latin typeface="Constantia" panose="02030602050306030303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  <a:latin typeface="Constantia" panose="02030602050306030303" pitchFamily="18" charset="0"/>
                        </a:rPr>
                        <a:t>SIFIR</a:t>
                      </a:r>
                      <a:endParaRPr lang="en-US" dirty="0">
                        <a:solidFill>
                          <a:srgbClr val="FF0000"/>
                        </a:solidFill>
                        <a:latin typeface="Constantia" panose="02030602050306030303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solidFill>
                            <a:srgbClr val="7030A0"/>
                          </a:solidFill>
                          <a:latin typeface="Constantia" panose="02030602050306030303" pitchFamily="18" charset="0"/>
                        </a:rPr>
                        <a:t>20</a:t>
                      </a:r>
                      <a:endParaRPr lang="en-US" dirty="0">
                        <a:solidFill>
                          <a:srgbClr val="7030A0"/>
                        </a:solidFill>
                        <a:latin typeface="Constantia" panose="02030602050306030303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solidFill>
                            <a:srgbClr val="FF0066"/>
                          </a:solidFill>
                          <a:latin typeface="Constantia" panose="02030602050306030303" pitchFamily="18" charset="0"/>
                        </a:rPr>
                        <a:t>YİRMİ</a:t>
                      </a:r>
                      <a:endParaRPr lang="en-US" dirty="0">
                        <a:solidFill>
                          <a:srgbClr val="FF0066"/>
                        </a:solidFill>
                        <a:latin typeface="Constantia" panose="02030602050306030303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34694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33CC"/>
                          </a:solidFill>
                          <a:latin typeface="Constantia" panose="02030602050306030303" pitchFamily="18" charset="0"/>
                        </a:rPr>
                        <a:t>1</a:t>
                      </a:r>
                      <a:endParaRPr lang="en-US" dirty="0">
                        <a:solidFill>
                          <a:srgbClr val="0033CC"/>
                        </a:solidFill>
                        <a:latin typeface="Constantia" panose="02030602050306030303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  <a:latin typeface="Constantia" panose="02030602050306030303" pitchFamily="18" charset="0"/>
                        </a:rPr>
                        <a:t>B</a:t>
                      </a:r>
                      <a:r>
                        <a:rPr lang="tr-TR" dirty="0" smtClean="0">
                          <a:solidFill>
                            <a:srgbClr val="FF0000"/>
                          </a:solidFill>
                          <a:latin typeface="Constantia" panose="02030602050306030303" pitchFamily="18" charset="0"/>
                        </a:rPr>
                        <a:t>İR</a:t>
                      </a:r>
                      <a:endParaRPr lang="en-US" dirty="0">
                        <a:solidFill>
                          <a:srgbClr val="FF0000"/>
                        </a:solidFill>
                        <a:latin typeface="Constantia" panose="02030602050306030303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solidFill>
                            <a:srgbClr val="7030A0"/>
                          </a:solidFill>
                          <a:latin typeface="Constantia" panose="02030602050306030303" pitchFamily="18" charset="0"/>
                        </a:rPr>
                        <a:t>30</a:t>
                      </a:r>
                      <a:endParaRPr lang="en-US" dirty="0">
                        <a:solidFill>
                          <a:srgbClr val="7030A0"/>
                        </a:solidFill>
                        <a:latin typeface="Constantia" panose="02030602050306030303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solidFill>
                            <a:srgbClr val="FF0066"/>
                          </a:solidFill>
                          <a:latin typeface="Constantia" panose="02030602050306030303" pitchFamily="18" charset="0"/>
                        </a:rPr>
                        <a:t>OTUZ</a:t>
                      </a:r>
                      <a:endParaRPr lang="en-US" dirty="0">
                        <a:solidFill>
                          <a:srgbClr val="FF0066"/>
                        </a:solidFill>
                        <a:latin typeface="Constantia" panose="02030602050306030303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34694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33CC"/>
                          </a:solidFill>
                          <a:latin typeface="Constantia" panose="02030602050306030303" pitchFamily="18" charset="0"/>
                        </a:rPr>
                        <a:t>2</a:t>
                      </a:r>
                      <a:endParaRPr lang="en-US" dirty="0">
                        <a:solidFill>
                          <a:srgbClr val="0033CC"/>
                        </a:solidFill>
                        <a:latin typeface="Constantia" panose="02030602050306030303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solidFill>
                            <a:srgbClr val="FF0000"/>
                          </a:solidFill>
                          <a:latin typeface="Constantia" panose="02030602050306030303" pitchFamily="18" charset="0"/>
                        </a:rPr>
                        <a:t>İKİ</a:t>
                      </a:r>
                      <a:endParaRPr lang="en-US" dirty="0">
                        <a:solidFill>
                          <a:srgbClr val="FF0000"/>
                        </a:solidFill>
                        <a:latin typeface="Constantia" panose="02030602050306030303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solidFill>
                            <a:srgbClr val="7030A0"/>
                          </a:solidFill>
                          <a:latin typeface="Constantia" panose="02030602050306030303" pitchFamily="18" charset="0"/>
                        </a:rPr>
                        <a:t>40</a:t>
                      </a:r>
                      <a:endParaRPr lang="en-US" dirty="0">
                        <a:solidFill>
                          <a:srgbClr val="7030A0"/>
                        </a:solidFill>
                        <a:latin typeface="Constantia" panose="02030602050306030303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solidFill>
                            <a:srgbClr val="FF0066"/>
                          </a:solidFill>
                          <a:latin typeface="Constantia" panose="02030602050306030303" pitchFamily="18" charset="0"/>
                        </a:rPr>
                        <a:t>KIRK</a:t>
                      </a:r>
                      <a:endParaRPr lang="en-US" dirty="0">
                        <a:solidFill>
                          <a:srgbClr val="FF0066"/>
                        </a:solidFill>
                        <a:latin typeface="Constantia" panose="02030602050306030303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94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33CC"/>
                          </a:solidFill>
                          <a:latin typeface="Constantia" panose="02030602050306030303" pitchFamily="18" charset="0"/>
                        </a:rPr>
                        <a:t>3</a:t>
                      </a:r>
                      <a:endParaRPr lang="en-US" dirty="0">
                        <a:solidFill>
                          <a:srgbClr val="0033CC"/>
                        </a:solidFill>
                        <a:latin typeface="Constantia" panose="02030602050306030303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solidFill>
                            <a:srgbClr val="FF0000"/>
                          </a:solidFill>
                          <a:latin typeface="Constantia" panose="02030602050306030303" pitchFamily="18" charset="0"/>
                        </a:rPr>
                        <a:t>ÜÇ</a:t>
                      </a:r>
                      <a:endParaRPr lang="en-US" dirty="0">
                        <a:solidFill>
                          <a:srgbClr val="FF0000"/>
                        </a:solidFill>
                        <a:latin typeface="Constantia" panose="02030602050306030303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solidFill>
                            <a:srgbClr val="7030A0"/>
                          </a:solidFill>
                          <a:latin typeface="Constantia" panose="02030602050306030303" pitchFamily="18" charset="0"/>
                        </a:rPr>
                        <a:t>50</a:t>
                      </a:r>
                      <a:endParaRPr lang="en-US" dirty="0">
                        <a:solidFill>
                          <a:srgbClr val="7030A0"/>
                        </a:solidFill>
                        <a:latin typeface="Constantia" panose="02030602050306030303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solidFill>
                            <a:srgbClr val="FF0066"/>
                          </a:solidFill>
                          <a:latin typeface="Constantia" panose="02030602050306030303" pitchFamily="18" charset="0"/>
                        </a:rPr>
                        <a:t>ELLİ</a:t>
                      </a:r>
                      <a:endParaRPr lang="en-US" dirty="0">
                        <a:solidFill>
                          <a:srgbClr val="FF0066"/>
                        </a:solidFill>
                        <a:latin typeface="Constantia" panose="02030602050306030303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34694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33CC"/>
                          </a:solidFill>
                          <a:latin typeface="Constantia" panose="02030602050306030303" pitchFamily="18" charset="0"/>
                        </a:rPr>
                        <a:t>4</a:t>
                      </a:r>
                      <a:endParaRPr lang="en-US" dirty="0">
                        <a:solidFill>
                          <a:srgbClr val="0033CC"/>
                        </a:solidFill>
                        <a:latin typeface="Constantia" panose="02030602050306030303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solidFill>
                            <a:srgbClr val="FF0000"/>
                          </a:solidFill>
                          <a:latin typeface="Constantia" panose="02030602050306030303" pitchFamily="18" charset="0"/>
                        </a:rPr>
                        <a:t>DÖRT</a:t>
                      </a:r>
                      <a:endParaRPr lang="en-US" dirty="0">
                        <a:solidFill>
                          <a:srgbClr val="FF0000"/>
                        </a:solidFill>
                        <a:latin typeface="Constantia" panose="02030602050306030303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solidFill>
                            <a:srgbClr val="7030A0"/>
                          </a:solidFill>
                          <a:latin typeface="Constantia" panose="02030602050306030303" pitchFamily="18" charset="0"/>
                        </a:rPr>
                        <a:t>60</a:t>
                      </a:r>
                      <a:endParaRPr lang="en-US" dirty="0">
                        <a:solidFill>
                          <a:srgbClr val="7030A0"/>
                        </a:solidFill>
                        <a:latin typeface="Constantia" panose="02030602050306030303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solidFill>
                            <a:srgbClr val="FF0066"/>
                          </a:solidFill>
                          <a:latin typeface="Constantia" panose="02030602050306030303" pitchFamily="18" charset="0"/>
                        </a:rPr>
                        <a:t>ALTMIŞ</a:t>
                      </a:r>
                      <a:endParaRPr lang="en-US" dirty="0">
                        <a:solidFill>
                          <a:srgbClr val="FF0066"/>
                        </a:solidFill>
                        <a:latin typeface="Constantia" panose="02030602050306030303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94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33CC"/>
                          </a:solidFill>
                          <a:latin typeface="Constantia" panose="02030602050306030303" pitchFamily="18" charset="0"/>
                        </a:rPr>
                        <a:t>5</a:t>
                      </a:r>
                      <a:endParaRPr lang="en-US" dirty="0">
                        <a:solidFill>
                          <a:srgbClr val="0033CC"/>
                        </a:solidFill>
                        <a:latin typeface="Constantia" panose="02030602050306030303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solidFill>
                            <a:srgbClr val="FF0000"/>
                          </a:solidFill>
                          <a:latin typeface="Constantia" panose="02030602050306030303" pitchFamily="18" charset="0"/>
                        </a:rPr>
                        <a:t>BEŞ</a:t>
                      </a:r>
                      <a:endParaRPr lang="en-US" dirty="0">
                        <a:solidFill>
                          <a:srgbClr val="FF0000"/>
                        </a:solidFill>
                        <a:latin typeface="Constantia" panose="02030602050306030303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solidFill>
                            <a:srgbClr val="7030A0"/>
                          </a:solidFill>
                          <a:latin typeface="Constantia" panose="02030602050306030303" pitchFamily="18" charset="0"/>
                        </a:rPr>
                        <a:t>70</a:t>
                      </a:r>
                      <a:endParaRPr lang="en-US" dirty="0">
                        <a:solidFill>
                          <a:srgbClr val="7030A0"/>
                        </a:solidFill>
                        <a:latin typeface="Constantia" panose="02030602050306030303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solidFill>
                            <a:srgbClr val="FF0066"/>
                          </a:solidFill>
                          <a:latin typeface="Constantia" panose="02030602050306030303" pitchFamily="18" charset="0"/>
                        </a:rPr>
                        <a:t>YETMİŞ</a:t>
                      </a:r>
                      <a:endParaRPr lang="en-US" dirty="0">
                        <a:solidFill>
                          <a:srgbClr val="FF0066"/>
                        </a:solidFill>
                        <a:latin typeface="Constantia" panose="02030602050306030303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34694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33CC"/>
                          </a:solidFill>
                          <a:latin typeface="Constantia" panose="02030602050306030303" pitchFamily="18" charset="0"/>
                        </a:rPr>
                        <a:t>6</a:t>
                      </a:r>
                      <a:endParaRPr lang="en-US" dirty="0">
                        <a:solidFill>
                          <a:srgbClr val="0033CC"/>
                        </a:solidFill>
                        <a:latin typeface="Constantia" panose="02030602050306030303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solidFill>
                            <a:srgbClr val="FF0000"/>
                          </a:solidFill>
                          <a:latin typeface="Constantia" panose="02030602050306030303" pitchFamily="18" charset="0"/>
                        </a:rPr>
                        <a:t>ALTI</a:t>
                      </a:r>
                      <a:endParaRPr lang="en-US" dirty="0">
                        <a:solidFill>
                          <a:srgbClr val="FF0000"/>
                        </a:solidFill>
                        <a:latin typeface="Constantia" panose="02030602050306030303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solidFill>
                            <a:srgbClr val="7030A0"/>
                          </a:solidFill>
                          <a:latin typeface="Constantia" panose="02030602050306030303" pitchFamily="18" charset="0"/>
                        </a:rPr>
                        <a:t>80</a:t>
                      </a:r>
                      <a:endParaRPr lang="en-US" dirty="0">
                        <a:solidFill>
                          <a:srgbClr val="7030A0"/>
                        </a:solidFill>
                        <a:latin typeface="Constantia" panose="02030602050306030303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solidFill>
                            <a:srgbClr val="FF0066"/>
                          </a:solidFill>
                          <a:latin typeface="Constantia" panose="02030602050306030303" pitchFamily="18" charset="0"/>
                        </a:rPr>
                        <a:t>SEKSEN</a:t>
                      </a:r>
                      <a:endParaRPr lang="en-US" dirty="0">
                        <a:solidFill>
                          <a:srgbClr val="FF0066"/>
                        </a:solidFill>
                        <a:latin typeface="Constantia" panose="02030602050306030303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94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33CC"/>
                          </a:solidFill>
                          <a:latin typeface="Constantia" panose="02030602050306030303" pitchFamily="18" charset="0"/>
                        </a:rPr>
                        <a:t>7</a:t>
                      </a:r>
                      <a:endParaRPr lang="en-US" dirty="0">
                        <a:solidFill>
                          <a:srgbClr val="0033CC"/>
                        </a:solidFill>
                        <a:latin typeface="Constantia" panose="02030602050306030303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solidFill>
                            <a:srgbClr val="FF0000"/>
                          </a:solidFill>
                          <a:latin typeface="Constantia" panose="02030602050306030303" pitchFamily="18" charset="0"/>
                        </a:rPr>
                        <a:t>YEDİ</a:t>
                      </a:r>
                      <a:endParaRPr lang="en-US" dirty="0">
                        <a:solidFill>
                          <a:srgbClr val="FF0000"/>
                        </a:solidFill>
                        <a:latin typeface="Constantia" panose="02030602050306030303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solidFill>
                            <a:srgbClr val="7030A0"/>
                          </a:solidFill>
                          <a:latin typeface="Constantia" panose="02030602050306030303" pitchFamily="18" charset="0"/>
                        </a:rPr>
                        <a:t>90</a:t>
                      </a:r>
                      <a:endParaRPr lang="en-US" dirty="0">
                        <a:solidFill>
                          <a:srgbClr val="7030A0"/>
                        </a:solidFill>
                        <a:latin typeface="Constantia" panose="02030602050306030303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solidFill>
                            <a:srgbClr val="FF0066"/>
                          </a:solidFill>
                          <a:latin typeface="Constantia" panose="02030602050306030303" pitchFamily="18" charset="0"/>
                        </a:rPr>
                        <a:t>DOKSAN</a:t>
                      </a:r>
                      <a:endParaRPr lang="en-US" dirty="0">
                        <a:solidFill>
                          <a:srgbClr val="FF0066"/>
                        </a:solidFill>
                        <a:latin typeface="Constantia" panose="02030602050306030303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34694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33CC"/>
                          </a:solidFill>
                          <a:latin typeface="Constantia" panose="02030602050306030303" pitchFamily="18" charset="0"/>
                        </a:rPr>
                        <a:t>8</a:t>
                      </a:r>
                      <a:endParaRPr lang="en-US" dirty="0">
                        <a:solidFill>
                          <a:srgbClr val="0033CC"/>
                        </a:solidFill>
                        <a:latin typeface="Constantia" panose="02030602050306030303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solidFill>
                            <a:srgbClr val="FF0000"/>
                          </a:solidFill>
                          <a:latin typeface="Constantia" panose="02030602050306030303" pitchFamily="18" charset="0"/>
                        </a:rPr>
                        <a:t>SEKİZ</a:t>
                      </a:r>
                      <a:endParaRPr lang="en-US" dirty="0">
                        <a:solidFill>
                          <a:srgbClr val="FF0000"/>
                        </a:solidFill>
                        <a:latin typeface="Constantia" panose="02030602050306030303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solidFill>
                            <a:srgbClr val="7030A0"/>
                          </a:solidFill>
                          <a:latin typeface="Constantia" panose="02030602050306030303" pitchFamily="18" charset="0"/>
                        </a:rPr>
                        <a:t>100</a:t>
                      </a:r>
                      <a:endParaRPr lang="en-US" dirty="0">
                        <a:solidFill>
                          <a:srgbClr val="7030A0"/>
                        </a:solidFill>
                        <a:latin typeface="Constantia" panose="02030602050306030303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solidFill>
                            <a:srgbClr val="FF0066"/>
                          </a:solidFill>
                          <a:latin typeface="Constantia" panose="02030602050306030303" pitchFamily="18" charset="0"/>
                        </a:rPr>
                        <a:t>YÜZ</a:t>
                      </a:r>
                      <a:endParaRPr lang="en-US" dirty="0">
                        <a:solidFill>
                          <a:srgbClr val="FF0066"/>
                        </a:solidFill>
                        <a:latin typeface="Constantia" panose="02030602050306030303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94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33CC"/>
                          </a:solidFill>
                          <a:latin typeface="Constantia" panose="02030602050306030303" pitchFamily="18" charset="0"/>
                        </a:rPr>
                        <a:t>9</a:t>
                      </a:r>
                      <a:endParaRPr lang="en-US" dirty="0">
                        <a:solidFill>
                          <a:srgbClr val="0033CC"/>
                        </a:solidFill>
                        <a:latin typeface="Constantia" panose="02030602050306030303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solidFill>
                            <a:srgbClr val="FF0000"/>
                          </a:solidFill>
                          <a:latin typeface="Constantia" panose="02030602050306030303" pitchFamily="18" charset="0"/>
                        </a:rPr>
                        <a:t>DOKUZ</a:t>
                      </a:r>
                      <a:endParaRPr lang="en-US" dirty="0">
                        <a:solidFill>
                          <a:srgbClr val="FF0000"/>
                        </a:solidFill>
                        <a:latin typeface="Constantia" panose="02030602050306030303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solidFill>
                            <a:srgbClr val="7030A0"/>
                          </a:solidFill>
                          <a:latin typeface="Constantia" panose="02030602050306030303" pitchFamily="18" charset="0"/>
                        </a:rPr>
                        <a:t>1000</a:t>
                      </a:r>
                      <a:endParaRPr lang="en-US" dirty="0">
                        <a:solidFill>
                          <a:srgbClr val="7030A0"/>
                        </a:solidFill>
                        <a:latin typeface="Constantia" panose="02030602050306030303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solidFill>
                            <a:srgbClr val="FF0066"/>
                          </a:solidFill>
                          <a:latin typeface="Constantia" panose="02030602050306030303" pitchFamily="18" charset="0"/>
                        </a:rPr>
                        <a:t>BİN</a:t>
                      </a:r>
                      <a:endParaRPr lang="en-US" dirty="0">
                        <a:solidFill>
                          <a:srgbClr val="FF0066"/>
                        </a:solidFill>
                        <a:latin typeface="Constantia" panose="02030602050306030303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34694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33CC"/>
                          </a:solidFill>
                          <a:latin typeface="Constantia" panose="02030602050306030303" pitchFamily="18" charset="0"/>
                        </a:rPr>
                        <a:t>10</a:t>
                      </a:r>
                      <a:endParaRPr lang="en-US" dirty="0">
                        <a:solidFill>
                          <a:srgbClr val="0033CC"/>
                        </a:solidFill>
                        <a:latin typeface="Constantia" panose="02030602050306030303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solidFill>
                            <a:srgbClr val="FF0000"/>
                          </a:solidFill>
                          <a:latin typeface="Constantia" panose="02030602050306030303" pitchFamily="18" charset="0"/>
                        </a:rPr>
                        <a:t>ON</a:t>
                      </a:r>
                      <a:endParaRPr lang="en-US" dirty="0">
                        <a:solidFill>
                          <a:srgbClr val="FF0000"/>
                        </a:solidFill>
                        <a:latin typeface="Constantia" panose="02030602050306030303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solidFill>
                            <a:srgbClr val="7030A0"/>
                          </a:solidFill>
                          <a:latin typeface="Constantia" panose="02030602050306030303" pitchFamily="18" charset="0"/>
                        </a:rPr>
                        <a:t>1000000</a:t>
                      </a:r>
                      <a:endParaRPr lang="en-US" dirty="0">
                        <a:solidFill>
                          <a:srgbClr val="7030A0"/>
                        </a:solidFill>
                        <a:latin typeface="Constantia" panose="02030602050306030303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solidFill>
                            <a:srgbClr val="FF0066"/>
                          </a:solidFill>
                          <a:latin typeface="Constantia" panose="02030602050306030303" pitchFamily="18" charset="0"/>
                        </a:rPr>
                        <a:t>MİLYON</a:t>
                      </a:r>
                      <a:endParaRPr lang="en-US" dirty="0">
                        <a:solidFill>
                          <a:srgbClr val="FF0066"/>
                        </a:solidFill>
                        <a:latin typeface="Constantia" panose="02030602050306030303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3459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ln w="13462">
                  <a:solidFill>
                    <a:prstClr val="white"/>
                  </a:solidFill>
                  <a:prstDash val="solid"/>
                </a:ln>
                <a:solidFill>
                  <a:prstClr val="black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4BACC6"/>
                  </a:outerShdw>
                </a:effectLst>
              </a:rPr>
              <a:t>SIRA </a:t>
            </a:r>
            <a:r>
              <a:rPr lang="tr-TR" b="1" dirty="0">
                <a:ln w="13462">
                  <a:solidFill>
                    <a:prstClr val="white"/>
                  </a:solidFill>
                  <a:prstDash val="solid"/>
                </a:ln>
                <a:solidFill>
                  <a:prstClr val="black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4BACC6"/>
                  </a:outerShdw>
                </a:effectLst>
              </a:rPr>
              <a:t>SAYILARI</a:t>
            </a:r>
            <a:r>
              <a:rPr lang="tr-TR" sz="2500" dirty="0">
                <a:solidFill>
                  <a:prstClr val="white"/>
                </a:solidFill>
              </a:rPr>
              <a:t/>
            </a:r>
            <a:br>
              <a:rPr lang="tr-TR" sz="2500" dirty="0">
                <a:solidFill>
                  <a:prstClr val="white"/>
                </a:solidFill>
              </a:rPr>
            </a:br>
            <a:r>
              <a:rPr lang="en-GB" sz="2500" dirty="0" smtClean="0">
                <a:solidFill>
                  <a:prstClr val="white"/>
                </a:solidFill>
              </a:rPr>
              <a:t>ORDINALS</a:t>
            </a:r>
            <a:endParaRPr lang="en-GB" sz="24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9891346"/>
              </p:ext>
            </p:extLst>
          </p:nvPr>
        </p:nvGraphicFramePr>
        <p:xfrm>
          <a:off x="539551" y="1988842"/>
          <a:ext cx="8147247" cy="3816417"/>
        </p:xfrm>
        <a:graphic>
          <a:graphicData uri="http://schemas.openxmlformats.org/drawingml/2006/table">
            <a:tbl>
              <a:tblPr firstRow="1" firstCol="1" bandRow="1"/>
              <a:tblGrid>
                <a:gridCol w="984685"/>
                <a:gridCol w="1789081"/>
                <a:gridCol w="2598327"/>
                <a:gridCol w="2775154"/>
              </a:tblGrid>
              <a:tr h="346947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solidFill>
                            <a:srgbClr val="0033CC"/>
                          </a:solidFill>
                          <a:latin typeface="Constantia" panose="02030602050306030303" pitchFamily="18" charset="0"/>
                        </a:rPr>
                        <a:t>0</a:t>
                      </a:r>
                      <a:endParaRPr lang="en-US" dirty="0">
                        <a:solidFill>
                          <a:srgbClr val="0033CC"/>
                        </a:solidFill>
                        <a:latin typeface="Constantia" panose="02030602050306030303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  <a:latin typeface="Constantia" panose="02030602050306030303" pitchFamily="18" charset="0"/>
                        </a:rPr>
                        <a:t>SIFIR</a:t>
                      </a:r>
                      <a:endParaRPr lang="en-US" dirty="0">
                        <a:solidFill>
                          <a:srgbClr val="FF0000"/>
                        </a:solidFill>
                        <a:latin typeface="Constantia" panose="02030602050306030303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solidFill>
                            <a:srgbClr val="7030A0"/>
                          </a:solidFill>
                          <a:latin typeface="Constantia" panose="02030602050306030303" pitchFamily="18" charset="0"/>
                        </a:rPr>
                        <a:t>20.</a:t>
                      </a:r>
                      <a:endParaRPr lang="en-US" dirty="0">
                        <a:solidFill>
                          <a:srgbClr val="7030A0"/>
                        </a:solidFill>
                        <a:latin typeface="Constantia" panose="02030602050306030303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solidFill>
                            <a:srgbClr val="FF0066"/>
                          </a:solidFill>
                          <a:latin typeface="Constantia" panose="02030602050306030303" pitchFamily="18" charset="0"/>
                        </a:rPr>
                        <a:t>YİRMİ</a:t>
                      </a:r>
                      <a:r>
                        <a:rPr lang="tr-TR" dirty="0" smtClean="0">
                          <a:solidFill>
                            <a:schemeClr val="tx2"/>
                          </a:solidFill>
                          <a:latin typeface="Constantia" panose="02030602050306030303" pitchFamily="18" charset="0"/>
                        </a:rPr>
                        <a:t>NCİ</a:t>
                      </a:r>
                      <a:endParaRPr lang="en-US" dirty="0">
                        <a:solidFill>
                          <a:srgbClr val="FF0066"/>
                        </a:solidFill>
                        <a:latin typeface="Constantia" panose="02030602050306030303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34694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33CC"/>
                          </a:solidFill>
                          <a:latin typeface="Constantia" panose="02030602050306030303" pitchFamily="18" charset="0"/>
                        </a:rPr>
                        <a:t>1</a:t>
                      </a:r>
                      <a:r>
                        <a:rPr lang="tr-TR" dirty="0" smtClean="0">
                          <a:solidFill>
                            <a:srgbClr val="0033CC"/>
                          </a:solidFill>
                          <a:latin typeface="Constantia" panose="02030602050306030303" pitchFamily="18" charset="0"/>
                        </a:rPr>
                        <a:t>.</a:t>
                      </a:r>
                      <a:endParaRPr lang="en-US" dirty="0">
                        <a:solidFill>
                          <a:srgbClr val="0033CC"/>
                        </a:solidFill>
                        <a:latin typeface="Constantia" panose="02030602050306030303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  <a:latin typeface="Constantia" panose="02030602050306030303" pitchFamily="18" charset="0"/>
                        </a:rPr>
                        <a:t>B</a:t>
                      </a:r>
                      <a:r>
                        <a:rPr lang="tr-TR" dirty="0" smtClean="0">
                          <a:solidFill>
                            <a:srgbClr val="FF0000"/>
                          </a:solidFill>
                          <a:latin typeface="Constantia" panose="02030602050306030303" pitchFamily="18" charset="0"/>
                        </a:rPr>
                        <a:t>İR</a:t>
                      </a:r>
                      <a:r>
                        <a:rPr lang="tr-TR" dirty="0" smtClean="0">
                          <a:solidFill>
                            <a:schemeClr val="tx2"/>
                          </a:solidFill>
                          <a:latin typeface="Constantia" panose="02030602050306030303" pitchFamily="18" charset="0"/>
                        </a:rPr>
                        <a:t>İNCİ</a:t>
                      </a:r>
                      <a:endParaRPr lang="en-US" dirty="0">
                        <a:solidFill>
                          <a:srgbClr val="FF0000"/>
                        </a:solidFill>
                        <a:latin typeface="Constantia" panose="02030602050306030303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solidFill>
                            <a:srgbClr val="7030A0"/>
                          </a:solidFill>
                          <a:latin typeface="Constantia" panose="02030602050306030303" pitchFamily="18" charset="0"/>
                        </a:rPr>
                        <a:t>30.</a:t>
                      </a:r>
                      <a:endParaRPr lang="en-US" dirty="0">
                        <a:solidFill>
                          <a:srgbClr val="7030A0"/>
                        </a:solidFill>
                        <a:latin typeface="Constantia" panose="02030602050306030303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solidFill>
                            <a:srgbClr val="FF0066"/>
                          </a:solidFill>
                          <a:latin typeface="Constantia" panose="02030602050306030303" pitchFamily="18" charset="0"/>
                        </a:rPr>
                        <a:t>OTUZ</a:t>
                      </a:r>
                      <a:r>
                        <a:rPr lang="tr-TR" dirty="0" smtClean="0">
                          <a:solidFill>
                            <a:schemeClr val="tx2"/>
                          </a:solidFill>
                          <a:latin typeface="Constantia" panose="02030602050306030303" pitchFamily="18" charset="0"/>
                        </a:rPr>
                        <a:t>UNCU</a:t>
                      </a:r>
                      <a:endParaRPr lang="en-US" dirty="0">
                        <a:solidFill>
                          <a:schemeClr val="tx2"/>
                        </a:solidFill>
                        <a:latin typeface="Constantia" panose="02030602050306030303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34694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33CC"/>
                          </a:solidFill>
                          <a:latin typeface="Constantia" panose="02030602050306030303" pitchFamily="18" charset="0"/>
                        </a:rPr>
                        <a:t>2</a:t>
                      </a:r>
                      <a:r>
                        <a:rPr lang="tr-TR" dirty="0" smtClean="0">
                          <a:solidFill>
                            <a:srgbClr val="0033CC"/>
                          </a:solidFill>
                          <a:latin typeface="Constantia" panose="02030602050306030303" pitchFamily="18" charset="0"/>
                        </a:rPr>
                        <a:t>.</a:t>
                      </a:r>
                      <a:endParaRPr lang="en-US" dirty="0">
                        <a:solidFill>
                          <a:srgbClr val="0033CC"/>
                        </a:solidFill>
                        <a:latin typeface="Constantia" panose="02030602050306030303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solidFill>
                            <a:srgbClr val="FF0000"/>
                          </a:solidFill>
                          <a:latin typeface="Constantia" panose="02030602050306030303" pitchFamily="18" charset="0"/>
                        </a:rPr>
                        <a:t>İKİNCİ</a:t>
                      </a:r>
                      <a:endParaRPr lang="en-US" dirty="0">
                        <a:solidFill>
                          <a:srgbClr val="FF0000"/>
                        </a:solidFill>
                        <a:latin typeface="Constantia" panose="02030602050306030303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solidFill>
                            <a:srgbClr val="7030A0"/>
                          </a:solidFill>
                          <a:latin typeface="Constantia" panose="02030602050306030303" pitchFamily="18" charset="0"/>
                        </a:rPr>
                        <a:t>40.</a:t>
                      </a:r>
                      <a:endParaRPr lang="en-US" dirty="0">
                        <a:solidFill>
                          <a:srgbClr val="7030A0"/>
                        </a:solidFill>
                        <a:latin typeface="Constantia" panose="02030602050306030303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solidFill>
                            <a:srgbClr val="FF0066"/>
                          </a:solidFill>
                          <a:latin typeface="Constantia" panose="02030602050306030303" pitchFamily="18" charset="0"/>
                        </a:rPr>
                        <a:t>KIRK</a:t>
                      </a:r>
                      <a:r>
                        <a:rPr lang="tr-TR" dirty="0" smtClean="0">
                          <a:solidFill>
                            <a:schemeClr val="tx2"/>
                          </a:solidFill>
                          <a:latin typeface="Constantia" panose="02030602050306030303" pitchFamily="18" charset="0"/>
                        </a:rPr>
                        <a:t>INCI</a:t>
                      </a:r>
                      <a:endParaRPr lang="en-US" dirty="0">
                        <a:solidFill>
                          <a:schemeClr val="tx2"/>
                        </a:solidFill>
                        <a:latin typeface="Constantia" panose="02030602050306030303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94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33CC"/>
                          </a:solidFill>
                          <a:latin typeface="Constantia" panose="02030602050306030303" pitchFamily="18" charset="0"/>
                        </a:rPr>
                        <a:t>3</a:t>
                      </a:r>
                      <a:r>
                        <a:rPr lang="tr-TR" dirty="0" smtClean="0">
                          <a:solidFill>
                            <a:srgbClr val="0033CC"/>
                          </a:solidFill>
                          <a:latin typeface="Constantia" panose="02030602050306030303" pitchFamily="18" charset="0"/>
                        </a:rPr>
                        <a:t>.</a:t>
                      </a:r>
                      <a:endParaRPr lang="en-US" dirty="0">
                        <a:solidFill>
                          <a:srgbClr val="0033CC"/>
                        </a:solidFill>
                        <a:latin typeface="Constantia" panose="02030602050306030303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solidFill>
                            <a:srgbClr val="FF0000"/>
                          </a:solidFill>
                          <a:latin typeface="Constantia" panose="02030602050306030303" pitchFamily="18" charset="0"/>
                        </a:rPr>
                        <a:t>ÜÇÜ</a:t>
                      </a:r>
                      <a:r>
                        <a:rPr lang="tr-TR" dirty="0" smtClean="0">
                          <a:solidFill>
                            <a:schemeClr val="tx2"/>
                          </a:solidFill>
                          <a:latin typeface="Constantia" panose="02030602050306030303" pitchFamily="18" charset="0"/>
                        </a:rPr>
                        <a:t>NCÜ</a:t>
                      </a:r>
                      <a:endParaRPr lang="en-US" dirty="0">
                        <a:solidFill>
                          <a:srgbClr val="FF0000"/>
                        </a:solidFill>
                        <a:latin typeface="Constantia" panose="02030602050306030303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solidFill>
                            <a:srgbClr val="7030A0"/>
                          </a:solidFill>
                          <a:latin typeface="Constantia" panose="02030602050306030303" pitchFamily="18" charset="0"/>
                        </a:rPr>
                        <a:t>50.</a:t>
                      </a:r>
                      <a:endParaRPr lang="en-US" dirty="0">
                        <a:solidFill>
                          <a:srgbClr val="7030A0"/>
                        </a:solidFill>
                        <a:latin typeface="Constantia" panose="02030602050306030303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solidFill>
                            <a:srgbClr val="FF0066"/>
                          </a:solidFill>
                          <a:latin typeface="Constantia" panose="02030602050306030303" pitchFamily="18" charset="0"/>
                        </a:rPr>
                        <a:t>ELLİ</a:t>
                      </a:r>
                      <a:r>
                        <a:rPr lang="tr-TR" dirty="0" smtClean="0">
                          <a:solidFill>
                            <a:schemeClr val="tx2"/>
                          </a:solidFill>
                          <a:latin typeface="Constantia" panose="02030602050306030303" pitchFamily="18" charset="0"/>
                        </a:rPr>
                        <a:t>NCİ</a:t>
                      </a:r>
                      <a:endParaRPr lang="en-US" dirty="0">
                        <a:solidFill>
                          <a:schemeClr val="tx2"/>
                        </a:solidFill>
                        <a:latin typeface="Constantia" panose="02030602050306030303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34694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33CC"/>
                          </a:solidFill>
                          <a:latin typeface="Constantia" panose="02030602050306030303" pitchFamily="18" charset="0"/>
                        </a:rPr>
                        <a:t>4</a:t>
                      </a:r>
                      <a:r>
                        <a:rPr lang="tr-TR" dirty="0" smtClean="0">
                          <a:solidFill>
                            <a:srgbClr val="0033CC"/>
                          </a:solidFill>
                          <a:latin typeface="Constantia" panose="02030602050306030303" pitchFamily="18" charset="0"/>
                        </a:rPr>
                        <a:t>.</a:t>
                      </a:r>
                      <a:endParaRPr lang="en-US" dirty="0">
                        <a:solidFill>
                          <a:srgbClr val="0033CC"/>
                        </a:solidFill>
                        <a:latin typeface="Constantia" panose="02030602050306030303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solidFill>
                            <a:srgbClr val="FF0000"/>
                          </a:solidFill>
                          <a:latin typeface="Constantia" panose="02030602050306030303" pitchFamily="18" charset="0"/>
                        </a:rPr>
                        <a:t>DÖR</a:t>
                      </a:r>
                      <a:r>
                        <a:rPr lang="tr-TR" dirty="0" smtClean="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rPr>
                        <a:t>D</a:t>
                      </a:r>
                      <a:r>
                        <a:rPr lang="tr-TR" dirty="0" smtClean="0">
                          <a:solidFill>
                            <a:srgbClr val="006699"/>
                          </a:solidFill>
                          <a:latin typeface="Constantia" panose="02030602050306030303" pitchFamily="18" charset="0"/>
                        </a:rPr>
                        <a:t>ÜNCÜ</a:t>
                      </a:r>
                      <a:endParaRPr lang="en-US" dirty="0">
                        <a:solidFill>
                          <a:srgbClr val="006699"/>
                        </a:solidFill>
                        <a:latin typeface="Constantia" panose="02030602050306030303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solidFill>
                            <a:srgbClr val="7030A0"/>
                          </a:solidFill>
                          <a:latin typeface="Constantia" panose="02030602050306030303" pitchFamily="18" charset="0"/>
                        </a:rPr>
                        <a:t>60.</a:t>
                      </a:r>
                      <a:endParaRPr lang="en-US" dirty="0">
                        <a:solidFill>
                          <a:srgbClr val="7030A0"/>
                        </a:solidFill>
                        <a:latin typeface="Constantia" panose="02030602050306030303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solidFill>
                            <a:srgbClr val="FF0066"/>
                          </a:solidFill>
                          <a:latin typeface="Constantia" panose="02030602050306030303" pitchFamily="18" charset="0"/>
                        </a:rPr>
                        <a:t>ALTMIŞ</a:t>
                      </a:r>
                      <a:r>
                        <a:rPr lang="tr-TR" dirty="0" smtClean="0">
                          <a:solidFill>
                            <a:schemeClr val="tx2"/>
                          </a:solidFill>
                          <a:latin typeface="Constantia" panose="02030602050306030303" pitchFamily="18" charset="0"/>
                        </a:rPr>
                        <a:t>INCI</a:t>
                      </a:r>
                      <a:endParaRPr lang="en-US" dirty="0">
                        <a:solidFill>
                          <a:schemeClr val="tx2"/>
                        </a:solidFill>
                        <a:latin typeface="Constantia" panose="02030602050306030303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94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33CC"/>
                          </a:solidFill>
                          <a:latin typeface="Constantia" panose="02030602050306030303" pitchFamily="18" charset="0"/>
                        </a:rPr>
                        <a:t>5</a:t>
                      </a:r>
                      <a:r>
                        <a:rPr lang="tr-TR" dirty="0" smtClean="0">
                          <a:solidFill>
                            <a:srgbClr val="0033CC"/>
                          </a:solidFill>
                          <a:latin typeface="Constantia" panose="02030602050306030303" pitchFamily="18" charset="0"/>
                        </a:rPr>
                        <a:t>.</a:t>
                      </a:r>
                      <a:endParaRPr lang="en-US" dirty="0">
                        <a:solidFill>
                          <a:srgbClr val="0033CC"/>
                        </a:solidFill>
                        <a:latin typeface="Constantia" panose="02030602050306030303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solidFill>
                            <a:srgbClr val="FF0000"/>
                          </a:solidFill>
                          <a:latin typeface="Constantia" panose="02030602050306030303" pitchFamily="18" charset="0"/>
                        </a:rPr>
                        <a:t>BEŞ</a:t>
                      </a:r>
                      <a:r>
                        <a:rPr lang="tr-TR" dirty="0" smtClean="0">
                          <a:solidFill>
                            <a:schemeClr val="tx2"/>
                          </a:solidFill>
                          <a:latin typeface="Constantia" panose="02030602050306030303" pitchFamily="18" charset="0"/>
                        </a:rPr>
                        <a:t>İNCİ</a:t>
                      </a:r>
                      <a:endParaRPr lang="en-US" dirty="0">
                        <a:solidFill>
                          <a:srgbClr val="FF0000"/>
                        </a:solidFill>
                        <a:latin typeface="Constantia" panose="02030602050306030303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solidFill>
                            <a:srgbClr val="7030A0"/>
                          </a:solidFill>
                          <a:latin typeface="Constantia" panose="02030602050306030303" pitchFamily="18" charset="0"/>
                        </a:rPr>
                        <a:t>70.</a:t>
                      </a:r>
                      <a:endParaRPr lang="en-US" dirty="0">
                        <a:solidFill>
                          <a:srgbClr val="7030A0"/>
                        </a:solidFill>
                        <a:latin typeface="Constantia" panose="02030602050306030303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solidFill>
                            <a:srgbClr val="FF0066"/>
                          </a:solidFill>
                          <a:latin typeface="Constantia" panose="02030602050306030303" pitchFamily="18" charset="0"/>
                        </a:rPr>
                        <a:t>YETMİŞ</a:t>
                      </a:r>
                      <a:r>
                        <a:rPr lang="tr-TR" dirty="0" smtClean="0">
                          <a:solidFill>
                            <a:schemeClr val="tx2"/>
                          </a:solidFill>
                          <a:latin typeface="Constantia" panose="02030602050306030303" pitchFamily="18" charset="0"/>
                        </a:rPr>
                        <a:t>İNCİ</a:t>
                      </a:r>
                      <a:endParaRPr lang="en-US" dirty="0">
                        <a:solidFill>
                          <a:schemeClr val="tx2"/>
                        </a:solidFill>
                        <a:latin typeface="Constantia" panose="02030602050306030303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34694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33CC"/>
                          </a:solidFill>
                          <a:latin typeface="Constantia" panose="02030602050306030303" pitchFamily="18" charset="0"/>
                        </a:rPr>
                        <a:t>6</a:t>
                      </a:r>
                      <a:r>
                        <a:rPr lang="tr-TR" dirty="0" smtClean="0">
                          <a:solidFill>
                            <a:srgbClr val="0033CC"/>
                          </a:solidFill>
                          <a:latin typeface="Constantia" panose="02030602050306030303" pitchFamily="18" charset="0"/>
                        </a:rPr>
                        <a:t>.</a:t>
                      </a:r>
                      <a:endParaRPr lang="en-US" dirty="0">
                        <a:solidFill>
                          <a:srgbClr val="0033CC"/>
                        </a:solidFill>
                        <a:latin typeface="Constantia" panose="02030602050306030303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solidFill>
                            <a:srgbClr val="FF0000"/>
                          </a:solidFill>
                          <a:latin typeface="Constantia" panose="02030602050306030303" pitchFamily="18" charset="0"/>
                        </a:rPr>
                        <a:t>ALTI</a:t>
                      </a:r>
                      <a:r>
                        <a:rPr lang="tr-TR" dirty="0" smtClean="0">
                          <a:solidFill>
                            <a:schemeClr val="tx2"/>
                          </a:solidFill>
                          <a:latin typeface="Constantia" panose="02030602050306030303" pitchFamily="18" charset="0"/>
                        </a:rPr>
                        <a:t>NCI</a:t>
                      </a:r>
                      <a:endParaRPr lang="en-US" dirty="0">
                        <a:solidFill>
                          <a:schemeClr val="tx2"/>
                        </a:solidFill>
                        <a:latin typeface="Constantia" panose="02030602050306030303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solidFill>
                            <a:srgbClr val="7030A0"/>
                          </a:solidFill>
                          <a:latin typeface="Constantia" panose="02030602050306030303" pitchFamily="18" charset="0"/>
                        </a:rPr>
                        <a:t>80.</a:t>
                      </a:r>
                      <a:endParaRPr lang="en-US" dirty="0">
                        <a:solidFill>
                          <a:srgbClr val="7030A0"/>
                        </a:solidFill>
                        <a:latin typeface="Constantia" panose="02030602050306030303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solidFill>
                            <a:srgbClr val="FF0066"/>
                          </a:solidFill>
                          <a:latin typeface="Constantia" panose="02030602050306030303" pitchFamily="18" charset="0"/>
                        </a:rPr>
                        <a:t>SEKSEN</a:t>
                      </a:r>
                      <a:r>
                        <a:rPr lang="tr-TR" dirty="0" smtClean="0">
                          <a:solidFill>
                            <a:schemeClr val="tx2"/>
                          </a:solidFill>
                          <a:latin typeface="Constantia" panose="02030602050306030303" pitchFamily="18" charset="0"/>
                        </a:rPr>
                        <a:t>İNCİ</a:t>
                      </a:r>
                      <a:endParaRPr lang="en-US" dirty="0">
                        <a:solidFill>
                          <a:schemeClr val="tx2"/>
                        </a:solidFill>
                        <a:latin typeface="Constantia" panose="02030602050306030303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94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33CC"/>
                          </a:solidFill>
                          <a:latin typeface="Constantia" panose="02030602050306030303" pitchFamily="18" charset="0"/>
                        </a:rPr>
                        <a:t>7</a:t>
                      </a:r>
                      <a:r>
                        <a:rPr lang="tr-TR" dirty="0" smtClean="0">
                          <a:solidFill>
                            <a:srgbClr val="0033CC"/>
                          </a:solidFill>
                          <a:latin typeface="Constantia" panose="02030602050306030303" pitchFamily="18" charset="0"/>
                        </a:rPr>
                        <a:t>.</a:t>
                      </a:r>
                      <a:endParaRPr lang="en-US" dirty="0">
                        <a:solidFill>
                          <a:srgbClr val="0033CC"/>
                        </a:solidFill>
                        <a:latin typeface="Constantia" panose="02030602050306030303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solidFill>
                            <a:srgbClr val="FF0000"/>
                          </a:solidFill>
                          <a:latin typeface="Constantia" panose="02030602050306030303" pitchFamily="18" charset="0"/>
                        </a:rPr>
                        <a:t>YEDİ</a:t>
                      </a:r>
                      <a:r>
                        <a:rPr lang="tr-TR" dirty="0" smtClean="0">
                          <a:solidFill>
                            <a:schemeClr val="tx2"/>
                          </a:solidFill>
                          <a:latin typeface="Constantia" panose="02030602050306030303" pitchFamily="18" charset="0"/>
                        </a:rPr>
                        <a:t>NCİ</a:t>
                      </a:r>
                      <a:endParaRPr lang="en-US" dirty="0">
                        <a:solidFill>
                          <a:schemeClr val="tx2"/>
                        </a:solidFill>
                        <a:latin typeface="Constantia" panose="02030602050306030303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solidFill>
                            <a:srgbClr val="7030A0"/>
                          </a:solidFill>
                          <a:latin typeface="Constantia" panose="02030602050306030303" pitchFamily="18" charset="0"/>
                        </a:rPr>
                        <a:t>90.</a:t>
                      </a:r>
                      <a:endParaRPr lang="en-US" dirty="0">
                        <a:solidFill>
                          <a:srgbClr val="7030A0"/>
                        </a:solidFill>
                        <a:latin typeface="Constantia" panose="02030602050306030303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solidFill>
                            <a:srgbClr val="FF0066"/>
                          </a:solidFill>
                          <a:latin typeface="Constantia" panose="02030602050306030303" pitchFamily="18" charset="0"/>
                        </a:rPr>
                        <a:t>DOKSAN</a:t>
                      </a:r>
                      <a:r>
                        <a:rPr lang="tr-TR" dirty="0" smtClean="0">
                          <a:solidFill>
                            <a:schemeClr val="tx2"/>
                          </a:solidFill>
                          <a:latin typeface="Constantia" panose="02030602050306030303" pitchFamily="18" charset="0"/>
                        </a:rPr>
                        <a:t>INCI</a:t>
                      </a:r>
                      <a:endParaRPr lang="en-US" dirty="0">
                        <a:solidFill>
                          <a:schemeClr val="tx2"/>
                        </a:solidFill>
                        <a:latin typeface="Constantia" panose="02030602050306030303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34694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33CC"/>
                          </a:solidFill>
                          <a:latin typeface="Constantia" panose="02030602050306030303" pitchFamily="18" charset="0"/>
                        </a:rPr>
                        <a:t>8</a:t>
                      </a:r>
                      <a:r>
                        <a:rPr lang="tr-TR" dirty="0" smtClean="0">
                          <a:solidFill>
                            <a:srgbClr val="0033CC"/>
                          </a:solidFill>
                          <a:latin typeface="Constantia" panose="02030602050306030303" pitchFamily="18" charset="0"/>
                        </a:rPr>
                        <a:t>.</a:t>
                      </a:r>
                      <a:endParaRPr lang="en-US" dirty="0">
                        <a:solidFill>
                          <a:srgbClr val="0033CC"/>
                        </a:solidFill>
                        <a:latin typeface="Constantia" panose="02030602050306030303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solidFill>
                            <a:srgbClr val="FF0000"/>
                          </a:solidFill>
                          <a:latin typeface="Constantia" panose="02030602050306030303" pitchFamily="18" charset="0"/>
                        </a:rPr>
                        <a:t>SEKİZ</a:t>
                      </a:r>
                      <a:r>
                        <a:rPr lang="tr-TR" dirty="0" smtClean="0">
                          <a:solidFill>
                            <a:schemeClr val="tx2"/>
                          </a:solidFill>
                          <a:latin typeface="Constantia" panose="02030602050306030303" pitchFamily="18" charset="0"/>
                        </a:rPr>
                        <a:t>İNCİ</a:t>
                      </a:r>
                      <a:endParaRPr lang="en-US" dirty="0">
                        <a:solidFill>
                          <a:schemeClr val="tx2"/>
                        </a:solidFill>
                        <a:latin typeface="Constantia" panose="02030602050306030303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solidFill>
                            <a:srgbClr val="7030A0"/>
                          </a:solidFill>
                          <a:latin typeface="Constantia" panose="02030602050306030303" pitchFamily="18" charset="0"/>
                        </a:rPr>
                        <a:t>100.</a:t>
                      </a:r>
                      <a:endParaRPr lang="en-US" dirty="0">
                        <a:solidFill>
                          <a:srgbClr val="7030A0"/>
                        </a:solidFill>
                        <a:latin typeface="Constantia" panose="02030602050306030303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solidFill>
                            <a:srgbClr val="FF0066"/>
                          </a:solidFill>
                          <a:latin typeface="Constantia" panose="02030602050306030303" pitchFamily="18" charset="0"/>
                        </a:rPr>
                        <a:t>YÜZ</a:t>
                      </a:r>
                      <a:r>
                        <a:rPr lang="tr-TR" dirty="0" smtClean="0">
                          <a:solidFill>
                            <a:schemeClr val="tx2"/>
                          </a:solidFill>
                          <a:latin typeface="Constantia" panose="02030602050306030303" pitchFamily="18" charset="0"/>
                        </a:rPr>
                        <a:t>ÜNCÜ</a:t>
                      </a:r>
                      <a:endParaRPr lang="en-US" dirty="0">
                        <a:solidFill>
                          <a:schemeClr val="tx2"/>
                        </a:solidFill>
                        <a:latin typeface="Constantia" panose="02030602050306030303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94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33CC"/>
                          </a:solidFill>
                          <a:latin typeface="Constantia" panose="02030602050306030303" pitchFamily="18" charset="0"/>
                        </a:rPr>
                        <a:t>9</a:t>
                      </a:r>
                      <a:r>
                        <a:rPr lang="tr-TR" dirty="0" smtClean="0">
                          <a:solidFill>
                            <a:srgbClr val="0033CC"/>
                          </a:solidFill>
                          <a:latin typeface="Constantia" panose="02030602050306030303" pitchFamily="18" charset="0"/>
                        </a:rPr>
                        <a:t>.</a:t>
                      </a:r>
                      <a:endParaRPr lang="en-US" dirty="0">
                        <a:solidFill>
                          <a:srgbClr val="0033CC"/>
                        </a:solidFill>
                        <a:latin typeface="Constantia" panose="02030602050306030303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solidFill>
                            <a:srgbClr val="FF0000"/>
                          </a:solidFill>
                          <a:latin typeface="Constantia" panose="02030602050306030303" pitchFamily="18" charset="0"/>
                        </a:rPr>
                        <a:t>DOKUZ</a:t>
                      </a:r>
                      <a:r>
                        <a:rPr lang="tr-TR" dirty="0" smtClean="0">
                          <a:solidFill>
                            <a:schemeClr val="tx2"/>
                          </a:solidFill>
                          <a:latin typeface="Constantia" panose="02030602050306030303" pitchFamily="18" charset="0"/>
                        </a:rPr>
                        <a:t>UNCU</a:t>
                      </a:r>
                      <a:endParaRPr lang="en-US" dirty="0">
                        <a:solidFill>
                          <a:schemeClr val="tx2"/>
                        </a:solidFill>
                        <a:latin typeface="Constantia" panose="02030602050306030303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solidFill>
                            <a:srgbClr val="7030A0"/>
                          </a:solidFill>
                          <a:latin typeface="Constantia" panose="02030602050306030303" pitchFamily="18" charset="0"/>
                        </a:rPr>
                        <a:t>1000.</a:t>
                      </a:r>
                      <a:endParaRPr lang="en-US" dirty="0">
                        <a:solidFill>
                          <a:srgbClr val="7030A0"/>
                        </a:solidFill>
                        <a:latin typeface="Constantia" panose="02030602050306030303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solidFill>
                            <a:srgbClr val="FF0066"/>
                          </a:solidFill>
                          <a:latin typeface="Constantia" panose="02030602050306030303" pitchFamily="18" charset="0"/>
                        </a:rPr>
                        <a:t>BİN</a:t>
                      </a:r>
                      <a:r>
                        <a:rPr lang="tr-TR" dirty="0" smtClean="0">
                          <a:solidFill>
                            <a:schemeClr val="tx2"/>
                          </a:solidFill>
                          <a:latin typeface="Constantia" panose="02030602050306030303" pitchFamily="18" charset="0"/>
                        </a:rPr>
                        <a:t>İNCİ</a:t>
                      </a:r>
                      <a:endParaRPr lang="en-US" dirty="0">
                        <a:solidFill>
                          <a:schemeClr val="tx2"/>
                        </a:solidFill>
                        <a:latin typeface="Constantia" panose="02030602050306030303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34694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33CC"/>
                          </a:solidFill>
                          <a:latin typeface="Constantia" panose="02030602050306030303" pitchFamily="18" charset="0"/>
                        </a:rPr>
                        <a:t>10</a:t>
                      </a:r>
                      <a:r>
                        <a:rPr lang="tr-TR" dirty="0" smtClean="0">
                          <a:solidFill>
                            <a:srgbClr val="0033CC"/>
                          </a:solidFill>
                          <a:latin typeface="Constantia" panose="02030602050306030303" pitchFamily="18" charset="0"/>
                        </a:rPr>
                        <a:t>.</a:t>
                      </a:r>
                      <a:endParaRPr lang="en-US" dirty="0">
                        <a:solidFill>
                          <a:srgbClr val="0033CC"/>
                        </a:solidFill>
                        <a:latin typeface="Constantia" panose="02030602050306030303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solidFill>
                            <a:srgbClr val="FF0000"/>
                          </a:solidFill>
                          <a:latin typeface="Constantia" panose="02030602050306030303" pitchFamily="18" charset="0"/>
                        </a:rPr>
                        <a:t>ON</a:t>
                      </a:r>
                      <a:r>
                        <a:rPr lang="tr-TR" dirty="0" smtClean="0">
                          <a:solidFill>
                            <a:schemeClr val="tx2"/>
                          </a:solidFill>
                          <a:latin typeface="Constantia" panose="02030602050306030303" pitchFamily="18" charset="0"/>
                        </a:rPr>
                        <a:t>UNCU</a:t>
                      </a:r>
                      <a:endParaRPr lang="en-US" dirty="0">
                        <a:solidFill>
                          <a:schemeClr val="tx2"/>
                        </a:solidFill>
                        <a:latin typeface="Constantia" panose="02030602050306030303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solidFill>
                            <a:srgbClr val="7030A0"/>
                          </a:solidFill>
                          <a:latin typeface="Constantia" panose="02030602050306030303" pitchFamily="18" charset="0"/>
                        </a:rPr>
                        <a:t>1000000.</a:t>
                      </a:r>
                      <a:endParaRPr lang="en-US" dirty="0">
                        <a:solidFill>
                          <a:srgbClr val="7030A0"/>
                        </a:solidFill>
                        <a:latin typeface="Constantia" panose="02030602050306030303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solidFill>
                            <a:srgbClr val="FF0066"/>
                          </a:solidFill>
                          <a:latin typeface="Constantia" panose="02030602050306030303" pitchFamily="18" charset="0"/>
                        </a:rPr>
                        <a:t>MİLYON</a:t>
                      </a:r>
                      <a:r>
                        <a:rPr lang="tr-TR" dirty="0" smtClean="0">
                          <a:solidFill>
                            <a:schemeClr val="tx2"/>
                          </a:solidFill>
                          <a:latin typeface="Constantia" panose="02030602050306030303" pitchFamily="18" charset="0"/>
                        </a:rPr>
                        <a:t>UNCU</a:t>
                      </a:r>
                      <a:endParaRPr lang="en-US" dirty="0">
                        <a:solidFill>
                          <a:schemeClr val="tx2"/>
                        </a:solidFill>
                        <a:latin typeface="Constantia" panose="02030602050306030303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2743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TELEFON NUMARALARI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en-GB" sz="2800" dirty="0" smtClean="0"/>
              <a:t>PHONE NUMBERS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916832"/>
            <a:ext cx="8229600" cy="3629000"/>
          </a:xfrm>
        </p:spPr>
        <p:txBody>
          <a:bodyPr>
            <a:normAutofit/>
          </a:bodyPr>
          <a:lstStyle/>
          <a:p>
            <a:r>
              <a:rPr lang="en-GB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0532 123 45 67</a:t>
            </a:r>
          </a:p>
          <a:p>
            <a:pPr marL="0" indent="0">
              <a:buNone/>
            </a:pPr>
            <a:endParaRPr lang="en-GB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LT Std Light"/>
            </a:endParaRPr>
          </a:p>
          <a:p>
            <a:r>
              <a:rPr lang="en-GB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012 345 67 89</a:t>
            </a:r>
          </a:p>
          <a:p>
            <a:endParaRPr lang="en-GB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LT Std Light"/>
            </a:endParaRPr>
          </a:p>
          <a:p>
            <a:r>
              <a:rPr lang="en-GB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+60 111 222 33 44</a:t>
            </a:r>
          </a:p>
          <a:p>
            <a:endParaRPr lang="en-GB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LT Std Light"/>
            </a:endParaRPr>
          </a:p>
          <a:p>
            <a:r>
              <a:rPr lang="en-GB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+90 212 333 44 55</a:t>
            </a:r>
            <a:endParaRPr lang="en-GB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LT Std Light"/>
            </a:endParaRPr>
          </a:p>
        </p:txBody>
      </p:sp>
      <p:sp>
        <p:nvSpPr>
          <p:cNvPr id="5" name="AutoShape 2" descr="Image result for PHON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52" name="Picture 4" descr="Phone, Telephone, Communication, Technology, Old, Blac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2060849"/>
            <a:ext cx="4104457" cy="2880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45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HAFTA G</a:t>
            </a:r>
            <a:r>
              <a:rPr lang="tr-TR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ÜNLERİ</a:t>
            </a:r>
            <a:r>
              <a:rPr lang="tr-TR" b="1" i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/>
            </a:r>
            <a:br>
              <a:rPr lang="tr-TR" b="1" i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</a:br>
            <a:r>
              <a:rPr lang="en-GB" sz="2800" dirty="0" smtClean="0"/>
              <a:t>DAYS OF THE WEEK IN TURKISH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916832"/>
            <a:ext cx="8229600" cy="362900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GB" b="1" i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PAZARTES</a:t>
            </a:r>
            <a:r>
              <a:rPr lang="tr-TR" b="1" i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İ</a:t>
            </a:r>
          </a:p>
          <a:p>
            <a:pPr marL="0" indent="0" algn="ctr">
              <a:buNone/>
            </a:pPr>
            <a:r>
              <a:rPr lang="tr-TR" b="1" i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9999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SALI</a:t>
            </a:r>
          </a:p>
          <a:p>
            <a:pPr marL="0" indent="0" algn="ctr">
              <a:buNone/>
            </a:pPr>
            <a:r>
              <a:rPr lang="tr-TR" b="1" i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ÇARŞAMBA</a:t>
            </a:r>
          </a:p>
          <a:p>
            <a:pPr marL="0" indent="0" algn="ctr">
              <a:buNone/>
            </a:pPr>
            <a:r>
              <a:rPr lang="tr-TR" b="1" i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PERŞEMBE</a:t>
            </a:r>
          </a:p>
          <a:p>
            <a:pPr marL="0" indent="0" algn="ctr">
              <a:buNone/>
            </a:pPr>
            <a:r>
              <a:rPr lang="tr-TR" b="1" i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6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CUMA</a:t>
            </a:r>
            <a:r>
              <a:rPr lang="tr-TR" b="1" i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tr-TR" b="1" i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CUMARTESİ</a:t>
            </a:r>
          </a:p>
          <a:p>
            <a:pPr marL="0" indent="0" algn="ctr">
              <a:buNone/>
            </a:pPr>
            <a:r>
              <a:rPr lang="tr-TR" b="1" i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PAZAR</a:t>
            </a:r>
            <a:endParaRPr lang="en-GB" b="1" i="1" dirty="0">
              <a:ln w="9525">
                <a:solidFill>
                  <a:schemeClr val="bg1"/>
                </a:solidFill>
                <a:prstDash val="solid"/>
              </a:ln>
              <a:solidFill>
                <a:srgbClr val="7030A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5" name="AutoShape 2" descr="Image result for PHON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662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HAFTA G</a:t>
            </a:r>
            <a:r>
              <a:rPr lang="tr-TR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ÜNLERİ</a:t>
            </a:r>
            <a:r>
              <a:rPr lang="tr-TR" b="1" i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/>
            </a:r>
            <a:br>
              <a:rPr lang="tr-TR" b="1" i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</a:br>
            <a:r>
              <a:rPr lang="en-GB" dirty="0"/>
              <a:t>DAYS OF THE WEEK IN TURKISH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916832"/>
            <a:ext cx="8229600" cy="362900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tr-TR" b="1" i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GÜN – DAY</a:t>
            </a:r>
          </a:p>
          <a:p>
            <a:pPr marL="0" indent="0" algn="ctr">
              <a:buNone/>
            </a:pPr>
            <a:r>
              <a:rPr lang="tr-TR" b="1" i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HAFTA – WEEK</a:t>
            </a:r>
          </a:p>
          <a:p>
            <a:pPr marL="0" indent="0" algn="ctr">
              <a:buNone/>
            </a:pPr>
            <a:r>
              <a:rPr lang="tr-TR" b="1" i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HAFTASONU – WEEKEND</a:t>
            </a:r>
          </a:p>
          <a:p>
            <a:pPr marL="0" indent="0" algn="ctr">
              <a:buNone/>
            </a:pPr>
            <a:r>
              <a:rPr lang="tr-TR" b="1" i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DÜN – YESTERDAY</a:t>
            </a:r>
          </a:p>
          <a:p>
            <a:pPr marL="0" indent="0" algn="ctr">
              <a:buNone/>
            </a:pPr>
            <a:r>
              <a:rPr lang="tr-TR" b="1" i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2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BUGÜN – TODAY</a:t>
            </a:r>
          </a:p>
          <a:p>
            <a:pPr marL="0" indent="0" algn="ctr">
              <a:buNone/>
            </a:pPr>
            <a:r>
              <a:rPr lang="tr-TR" b="1" i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B0F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YARIN - TOMORROW</a:t>
            </a:r>
          </a:p>
          <a:p>
            <a:pPr marL="0" indent="0" algn="ctr">
              <a:buNone/>
            </a:pPr>
            <a:r>
              <a:rPr lang="tr-TR" b="1" i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BU HAFTA – THIS WEEK</a:t>
            </a:r>
            <a:endParaRPr lang="en-GB" b="1" i="1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5" name="AutoShape 2" descr="Image result for PHON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848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HAFTA G</a:t>
            </a:r>
            <a:r>
              <a:rPr lang="tr-TR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ÜNLERİ</a:t>
            </a:r>
            <a:r>
              <a:rPr lang="tr-TR" b="1" i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/>
            </a:r>
            <a:br>
              <a:rPr lang="tr-TR" b="1" i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</a:br>
            <a:r>
              <a:rPr lang="en-GB" dirty="0"/>
              <a:t>DAYS OF THE WEEK IN TURKISH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916832"/>
            <a:ext cx="8229600" cy="3629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b="1" i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Please do not forget!</a:t>
            </a:r>
          </a:p>
          <a:p>
            <a:pPr marL="0" indent="0" algn="ctr">
              <a:buNone/>
            </a:pPr>
            <a:endParaRPr lang="en-US" b="1" i="1" dirty="0" smtClean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0" indent="0" algn="ctr">
              <a:buNone/>
            </a:pPr>
            <a:endParaRPr lang="tr-TR" b="1" i="1" dirty="0" smtClean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0" indent="0" algn="ctr">
              <a:buNone/>
            </a:pPr>
            <a:endParaRPr lang="en-GB" b="1" i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5" name="AutoShape 2" descr="Image result for PHON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79837" y="2804070"/>
            <a:ext cx="8173291" cy="43037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tr-TR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 say </a:t>
            </a:r>
            <a:r>
              <a:rPr lang="en-US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“on Sunday” we have to use the expression: </a:t>
            </a:r>
            <a:r>
              <a:rPr lang="tr-TR" b="1" i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Pazar</a:t>
            </a:r>
            <a:r>
              <a:rPr lang="en-US" b="1" i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g</a:t>
            </a:r>
            <a:r>
              <a:rPr lang="tr-TR" b="1" i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ünü</a:t>
            </a:r>
            <a:r>
              <a:rPr lang="en-US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;</a:t>
            </a: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en-US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en-US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days of the week are not capitalized in the sentences;</a:t>
            </a:r>
          </a:p>
          <a:p>
            <a:pPr marL="285750" indent="-285750" algn="just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endParaRPr lang="en-US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en-US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 say exact day it should be used: </a:t>
            </a:r>
            <a:endParaRPr lang="tr-TR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tr-TR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day, month and weekday as in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r>
              <a:rPr lang="en-US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12 May</a:t>
            </a:r>
            <a:r>
              <a:rPr lang="tr-TR" b="1" i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ıs Salı</a:t>
            </a:r>
            <a:endParaRPr lang="en-US" b="1" i="1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endParaRPr lang="en-US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endParaRPr lang="en-US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endParaRPr lang="tr-TR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2918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3386807"/>
          </a:xfrm>
        </p:spPr>
        <p:txBody>
          <a:bodyPr>
            <a:normAutofit/>
          </a:bodyPr>
          <a:lstStyle/>
          <a:p>
            <a:r>
              <a:rPr lang="en-GB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TE</a:t>
            </a:r>
            <a:r>
              <a:rPr lang="tr-TR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ŞEKKÜRLER...</a:t>
            </a:r>
            <a:r>
              <a:rPr lang="en-GB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/>
            </a:r>
            <a:br>
              <a:rPr lang="en-GB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</a:br>
            <a:endParaRPr lang="en-GB" sz="4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20023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9923678e78673762afb9b6d92d4d24e4a0201aca"/>
</p:tagLst>
</file>

<file path=ppt/theme/theme1.xml><?xml version="1.0" encoding="utf-8"?>
<a:theme xmlns:a="http://schemas.openxmlformats.org/drawingml/2006/main" name="OCW Template_baru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TURKISH 1 CHAPTER 1</Template>
  <TotalTime>1303</TotalTime>
  <Words>248</Words>
  <Application>Microsoft Office PowerPoint</Application>
  <PresentationFormat>On-screen Show (4:3)</PresentationFormat>
  <Paragraphs>131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Calibri</vt:lpstr>
      <vt:lpstr>Constantia</vt:lpstr>
      <vt:lpstr>Helvetica</vt:lpstr>
      <vt:lpstr>Helvetica LT Std Light</vt:lpstr>
      <vt:lpstr>Times New Roman</vt:lpstr>
      <vt:lpstr>Wingdings</vt:lpstr>
      <vt:lpstr>OCW Template_baru</vt:lpstr>
      <vt:lpstr>TURKISH 1 (UHF1271)  SAYILAR&amp;SIRA SAYILARI&amp;HAFTA GÜNLERİ NUMBERS&amp;ORDINALS&amp;WEEKDAYS</vt:lpstr>
      <vt:lpstr>SAYILAR VE SIRA SAYILARI NUMBERS AND ORDINALS</vt:lpstr>
      <vt:lpstr>SIRA SAYILARI ORDINALS</vt:lpstr>
      <vt:lpstr>TELEFON NUMARALARI PHONE NUMBERS</vt:lpstr>
      <vt:lpstr>HAFTA GÜNLERİ DAYS OF THE WEEK IN TURKISH</vt:lpstr>
      <vt:lpstr>HAFTA GÜNLERİ DAYS OF THE WEEK IN TURKISH</vt:lpstr>
      <vt:lpstr>HAFTA GÜNLERİ DAYS OF THE WEEK IN TURKISH</vt:lpstr>
      <vt:lpstr>TEŞEKKÜRLER...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azman</dc:creator>
  <cp:lastModifiedBy>pbmsk</cp:lastModifiedBy>
  <cp:revision>220</cp:revision>
  <cp:lastPrinted>2017-07-24T03:54:17Z</cp:lastPrinted>
  <dcterms:created xsi:type="dcterms:W3CDTF">2016-03-03T08:04:10Z</dcterms:created>
  <dcterms:modified xsi:type="dcterms:W3CDTF">2017-08-27T02:12:23Z</dcterms:modified>
</cp:coreProperties>
</file>