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9"/>
  </p:notesMasterIdLst>
  <p:sldIdLst>
    <p:sldId id="397" r:id="rId2"/>
    <p:sldId id="350" r:id="rId3"/>
    <p:sldId id="398" r:id="rId4"/>
    <p:sldId id="374" r:id="rId5"/>
    <p:sldId id="375" r:id="rId6"/>
    <p:sldId id="376" r:id="rId7"/>
    <p:sldId id="377" r:id="rId8"/>
    <p:sldId id="399" r:id="rId9"/>
    <p:sldId id="378" r:id="rId10"/>
    <p:sldId id="400" r:id="rId11"/>
    <p:sldId id="382" r:id="rId12"/>
    <p:sldId id="401" r:id="rId13"/>
    <p:sldId id="402" r:id="rId14"/>
    <p:sldId id="383" r:id="rId15"/>
    <p:sldId id="379" r:id="rId16"/>
    <p:sldId id="380" r:id="rId17"/>
    <p:sldId id="351" r:id="rId18"/>
    <p:sldId id="403" r:id="rId19"/>
    <p:sldId id="381" r:id="rId20"/>
    <p:sldId id="404" r:id="rId21"/>
    <p:sldId id="352" r:id="rId22"/>
    <p:sldId id="373" r:id="rId23"/>
    <p:sldId id="354" r:id="rId24"/>
    <p:sldId id="406" r:id="rId25"/>
    <p:sldId id="355" r:id="rId26"/>
    <p:sldId id="407" r:id="rId27"/>
    <p:sldId id="35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8923"/>
    <p:restoredTop sz="94654"/>
  </p:normalViewPr>
  <p:slideViewPr>
    <p:cSldViewPr>
      <p:cViewPr varScale="1">
        <p:scale>
          <a:sx n="116" d="100"/>
          <a:sy n="116" d="100"/>
        </p:scale>
        <p:origin x="66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3" d="100"/>
        <a:sy n="17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9FEC7-F0FA-443E-B281-FB907EB6B183}" type="datetimeFigureOut">
              <a:rPr lang="en-US" smtClean="0"/>
              <a:t>10/2/17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DB731A-565A-4B8C-A378-E57BE3BAD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90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99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4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73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079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17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54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098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25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699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08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40D68-D19A-4A43-97DC-A8D1A143F77F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C6780-F824-4D5F-8943-E0D4D569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6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1676400"/>
            <a:ext cx="8382000" cy="2202160"/>
          </a:xfrm>
        </p:spPr>
        <p:txBody>
          <a:bodyPr>
            <a:norm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BSB3503 - Biomanufacturing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11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GMP </a:t>
            </a:r>
            <a:r>
              <a:rPr lang="mr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Pharmaceutical Water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Nurul Azyyati Sabri</a:t>
            </a: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Co-Author / Editor: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 Yusvana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Industrial Sciences &amp;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yusvana@ump.edu.my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488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68338"/>
            <a:ext cx="8229600" cy="1143000"/>
          </a:xfrm>
        </p:spPr>
        <p:txBody>
          <a:bodyPr>
            <a:normAutofit/>
          </a:bodyPr>
          <a:lstStyle/>
          <a:p>
            <a:r>
              <a:rPr lang="en-US"/>
              <a:t>WFI (Water For Injection)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57200" y="1874838"/>
            <a:ext cx="8153400" cy="37639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Deionized water </a:t>
            </a:r>
            <a:r>
              <a:rPr lang="en-US" sz="2800"/>
              <a:t>(that may be pre-treated for subsequent distillation or appropriate process) is the </a:t>
            </a:r>
            <a:r>
              <a:rPr lang="en-US" sz="2800">
                <a:solidFill>
                  <a:srgbClr val="FF0000"/>
                </a:solidFill>
              </a:rPr>
              <a:t>minimal source of feed water </a:t>
            </a:r>
            <a:r>
              <a:rPr lang="en-US" sz="2800"/>
              <a:t>to produce WFI.</a:t>
            </a:r>
          </a:p>
          <a:p>
            <a:r>
              <a:rPr lang="en-US" sz="2800"/>
              <a:t>In addition to the PW specifications, WFI adds the test for </a:t>
            </a:r>
            <a:r>
              <a:rPr lang="en-US" sz="2800">
                <a:solidFill>
                  <a:srgbClr val="FF0000"/>
                </a:solidFill>
              </a:rPr>
              <a:t>Bacterial endotoxins </a:t>
            </a:r>
            <a:r>
              <a:rPr lang="en-US" sz="2800"/>
              <a:t>and complies with all requirements (except for Labeling) for the packaged water know as “Sterile Purified Water” (see USP monograph). </a:t>
            </a:r>
          </a:p>
        </p:txBody>
      </p:sp>
    </p:spTree>
    <p:extLst>
      <p:ext uri="{BB962C8B-B14F-4D97-AF65-F5344CB8AC3E}">
        <p14:creationId xmlns:p14="http://schemas.microsoft.com/office/powerpoint/2010/main" val="43492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WFI Production Technology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33728"/>
            <a:ext cx="8077200" cy="3166872"/>
          </a:xfrm>
        </p:spPr>
        <p:txBody>
          <a:bodyPr>
            <a:normAutofit/>
          </a:bodyPr>
          <a:lstStyle/>
          <a:p>
            <a:r>
              <a:rPr lang="en-US" b="1" dirty="0"/>
              <a:t>Vapor Compression Distillation</a:t>
            </a:r>
            <a:r>
              <a:rPr lang="en-US" dirty="0"/>
              <a:t> (VC) </a:t>
            </a:r>
            <a:r>
              <a:rPr lang="en-US" dirty="0" smtClean="0"/>
              <a:t>System</a:t>
            </a:r>
          </a:p>
          <a:p>
            <a:pPr lvl="0"/>
            <a:r>
              <a:rPr lang="en-US" dirty="0"/>
              <a:t>The production process includes PW water evaporation followed by pure steam separation and condensation. </a:t>
            </a:r>
          </a:p>
        </p:txBody>
      </p:sp>
    </p:spTree>
    <p:extLst>
      <p:ext uri="{BB962C8B-B14F-4D97-AF65-F5344CB8AC3E}">
        <p14:creationId xmlns:p14="http://schemas.microsoft.com/office/powerpoint/2010/main" val="7124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92138"/>
            <a:ext cx="8229600" cy="1143000"/>
          </a:xfrm>
        </p:spPr>
        <p:txBody>
          <a:bodyPr/>
          <a:lstStyle/>
          <a:p>
            <a:r>
              <a:rPr lang="en-US" dirty="0" smtClean="0"/>
              <a:t>WFI Production Technology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57200" y="1798638"/>
            <a:ext cx="7924800" cy="3459162"/>
          </a:xfrm>
        </p:spPr>
        <p:txBody>
          <a:bodyPr>
            <a:normAutofit/>
          </a:bodyPr>
          <a:lstStyle/>
          <a:p>
            <a:r>
              <a:rPr lang="en-US" dirty="0"/>
              <a:t>The steam is purified using centrifugal and gravity separation methods. This system produces dry, saturated steam and the condensate meets the requirements of international pharmacopoeias for Water-for-Injection</a:t>
            </a:r>
          </a:p>
        </p:txBody>
      </p:sp>
    </p:spTree>
    <p:extLst>
      <p:ext uri="{BB962C8B-B14F-4D97-AF65-F5344CB8AC3E}">
        <p14:creationId xmlns:p14="http://schemas.microsoft.com/office/powerpoint/2010/main" val="21579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VC Technology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dirty="0"/>
              <a:t>Low energy consumption</a:t>
            </a:r>
          </a:p>
          <a:p>
            <a:pPr lvl="0"/>
            <a:r>
              <a:rPr lang="en-US" sz="2800" dirty="0" smtClean="0"/>
              <a:t>No </a:t>
            </a:r>
            <a:r>
              <a:rPr lang="en-US" sz="2800" dirty="0"/>
              <a:t>need of cooling water to condensate the pure steam</a:t>
            </a:r>
          </a:p>
          <a:p>
            <a:pPr lvl="0"/>
            <a:r>
              <a:rPr lang="en-US" sz="2800" dirty="0"/>
              <a:t>No need for high quality inlet water (in some cases even softened water </a:t>
            </a:r>
            <a:r>
              <a:rPr lang="en-US" sz="2800" dirty="0" smtClean="0"/>
              <a:t>can feed </a:t>
            </a:r>
            <a:r>
              <a:rPr lang="en-US" sz="2800" dirty="0"/>
              <a:t>the VC still)</a:t>
            </a:r>
          </a:p>
          <a:p>
            <a:pPr lvl="0"/>
            <a:r>
              <a:rPr lang="en-US" sz="2800" dirty="0" smtClean="0"/>
              <a:t>Very </a:t>
            </a:r>
            <a:r>
              <a:rPr lang="en-US" sz="2800" dirty="0"/>
              <a:t>high quality of the WFI due to the strong degassing process</a:t>
            </a:r>
          </a:p>
        </p:txBody>
      </p:sp>
    </p:spTree>
    <p:extLst>
      <p:ext uri="{BB962C8B-B14F-4D97-AF65-F5344CB8AC3E}">
        <p14:creationId xmlns:p14="http://schemas.microsoft.com/office/powerpoint/2010/main" val="39849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VC Technology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533400" y="1481138"/>
            <a:ext cx="7696200" cy="4525962"/>
          </a:xfrm>
        </p:spPr>
        <p:txBody>
          <a:bodyPr>
            <a:noAutofit/>
          </a:bodyPr>
          <a:lstStyle/>
          <a:p>
            <a:pPr lvl="0"/>
            <a:r>
              <a:rPr lang="en-US" sz="2800" dirty="0" smtClean="0"/>
              <a:t>No </a:t>
            </a:r>
            <a:r>
              <a:rPr lang="en-US" sz="2800" dirty="0"/>
              <a:t>need to pressurize the inlet water</a:t>
            </a:r>
          </a:p>
          <a:p>
            <a:pPr lvl="0"/>
            <a:r>
              <a:rPr lang="en-US" sz="2800" dirty="0" smtClean="0"/>
              <a:t>WFI </a:t>
            </a:r>
            <a:r>
              <a:rPr lang="en-US" sz="2800" dirty="0"/>
              <a:t>outflow at high pressure (1 – 1.5 bar) without any additional pump</a:t>
            </a:r>
          </a:p>
          <a:p>
            <a:pPr lvl="0"/>
            <a:r>
              <a:rPr lang="en-US" sz="2800" dirty="0"/>
              <a:t>Extremely safe process, with no risk of any cross contamination through plant steam or inlet water</a:t>
            </a:r>
          </a:p>
          <a:p>
            <a:pPr lvl="0"/>
            <a:r>
              <a:rPr lang="en-US" sz="2800" dirty="0" smtClean="0"/>
              <a:t>Highest </a:t>
            </a:r>
            <a:r>
              <a:rPr lang="en-US" sz="2800" dirty="0"/>
              <a:t>flexibility in terms of capacities and WFI temperatures</a:t>
            </a:r>
          </a:p>
          <a:p>
            <a:pPr lvl="0"/>
            <a:r>
              <a:rPr lang="en-US" sz="2800" dirty="0" smtClean="0"/>
              <a:t>Reduced </a:t>
            </a:r>
            <a:r>
              <a:rPr lang="en-US" sz="2800" dirty="0"/>
              <a:t>Maintenance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2867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ffectLst/>
              </a:rPr>
              <a:t>HPW (Highly Purified Water), as defined by EP monograph;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Highly Purified Water is classified (see EP monograph) as an </a:t>
            </a:r>
            <a:r>
              <a:rPr lang="en-US">
                <a:solidFill>
                  <a:srgbClr val="FF0000"/>
                </a:solidFill>
              </a:rPr>
              <a:t>excipient in the production of pharmaceutical products where bacterial endotoxins need to be controlled</a:t>
            </a:r>
            <a:r>
              <a:rPr lang="en-US"/>
              <a:t>, unless WFI specified, i.e. for example WFI.</a:t>
            </a:r>
            <a:endParaRPr lang="en-US">
              <a:effectLst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5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ffectLst/>
              </a:rPr>
              <a:t>WFH (Water For Hemodialysis), as defined by USP monograph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Water For Hemodialysis is primarily classified in pharmaceutical purposes for </a:t>
            </a:r>
            <a:r>
              <a:rPr lang="en-US">
                <a:solidFill>
                  <a:srgbClr val="FF0000"/>
                </a:solidFill>
              </a:rPr>
              <a:t>hemodialysis applications</a:t>
            </a:r>
            <a:r>
              <a:rPr lang="en-US"/>
              <a:t>, i.e. in the diluition of concentrate solutions. </a:t>
            </a:r>
          </a:p>
          <a:p>
            <a:r>
              <a:rPr lang="en-US"/>
              <a:t>The feed to the filtration unit is made from EPA (US Environmental Protection Agency) drinking water which </a:t>
            </a:r>
            <a:r>
              <a:rPr lang="en-US">
                <a:solidFill>
                  <a:srgbClr val="FF0000"/>
                </a:solidFill>
              </a:rPr>
              <a:t>has been further purified to reduce chemical and microbiological components</a:t>
            </a:r>
            <a:r>
              <a:rPr lang="en-US"/>
              <a:t>. Note that WFH is </a:t>
            </a:r>
            <a:r>
              <a:rPr lang="en-US">
                <a:solidFill>
                  <a:srgbClr val="FF0000"/>
                </a:solidFill>
              </a:rPr>
              <a:t>not intended for injection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088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79425" y="1905000"/>
            <a:ext cx="8131175" cy="447371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MY" sz="2800" smtClean="0"/>
              <a:t>Derived </a:t>
            </a:r>
            <a:r>
              <a:rPr lang="en-MY" sz="2800" dirty="0"/>
              <a:t>from “</a:t>
            </a:r>
            <a:r>
              <a:rPr lang="en-MY" sz="2800" b="1" dirty="0" smtClean="0"/>
              <a:t>21 </a:t>
            </a:r>
            <a:r>
              <a:rPr lang="en-MY" sz="2800" b="1" dirty="0"/>
              <a:t>CFR Part 211</a:t>
            </a:r>
            <a:r>
              <a:rPr lang="en-MY" sz="2800" dirty="0"/>
              <a:t>: Current Good Manufacturing Practices for </a:t>
            </a:r>
            <a:r>
              <a:rPr lang="en-MY" sz="2800" dirty="0" smtClean="0">
                <a:solidFill>
                  <a:srgbClr val="FF0000"/>
                </a:solidFill>
              </a:rPr>
              <a:t>Finished Pharmaceuticals”</a:t>
            </a:r>
            <a:r>
              <a:rPr lang="en-MY" sz="2800" dirty="0"/>
              <a:t>. </a:t>
            </a:r>
          </a:p>
          <a:p>
            <a:pPr marL="0" indent="0">
              <a:buNone/>
            </a:pPr>
            <a:endParaRPr lang="en-MY" sz="1400" dirty="0" smtClean="0"/>
          </a:p>
          <a:p>
            <a:pPr lvl="1"/>
            <a:r>
              <a:rPr lang="en-MY" dirty="0"/>
              <a:t>“G</a:t>
            </a:r>
            <a:r>
              <a:rPr lang="en-MY" dirty="0" smtClean="0"/>
              <a:t>eneral </a:t>
            </a:r>
            <a:r>
              <a:rPr lang="en-MY" dirty="0"/>
              <a:t>statements relate to the requirement for water </a:t>
            </a:r>
            <a:r>
              <a:rPr lang="en-MY" dirty="0" smtClean="0"/>
              <a:t>used in </a:t>
            </a:r>
            <a:r>
              <a:rPr lang="en-MY" dirty="0"/>
              <a:t>production or cleaning processes </a:t>
            </a:r>
            <a:r>
              <a:rPr lang="en-MY"/>
              <a:t>to </a:t>
            </a:r>
            <a:r>
              <a:rPr lang="en-MY" smtClean="0">
                <a:solidFill>
                  <a:srgbClr val="FF0000"/>
                </a:solidFill>
              </a:rPr>
              <a:t>not alter </a:t>
            </a:r>
            <a:r>
              <a:rPr lang="en-MY" dirty="0">
                <a:solidFill>
                  <a:srgbClr val="FF0000"/>
                </a:solidFill>
              </a:rPr>
              <a:t>the safety, identity, strength, </a:t>
            </a:r>
            <a:r>
              <a:rPr lang="en-MY" dirty="0" smtClean="0">
                <a:solidFill>
                  <a:srgbClr val="FF0000"/>
                </a:solidFill>
              </a:rPr>
              <a:t>quality or </a:t>
            </a:r>
            <a:r>
              <a:rPr lang="en-MY" dirty="0">
                <a:solidFill>
                  <a:srgbClr val="FF0000"/>
                </a:solidFill>
              </a:rPr>
              <a:t>purity of the drug product</a:t>
            </a:r>
            <a:r>
              <a:rPr lang="en-MY" dirty="0"/>
              <a:t>.” </a:t>
            </a:r>
            <a:endParaRPr lang="en-MY" dirty="0" smtClean="0"/>
          </a:p>
          <a:p>
            <a:pPr lvl="1"/>
            <a:r>
              <a:rPr lang="en-MY" dirty="0"/>
              <a:t>Subject</a:t>
            </a:r>
            <a:r>
              <a:rPr lang="en-MY" dirty="0" smtClean="0"/>
              <a:t> to </a:t>
            </a:r>
            <a:r>
              <a:rPr lang="en-MY" dirty="0">
                <a:solidFill>
                  <a:srgbClr val="FF0000"/>
                </a:solidFill>
              </a:rPr>
              <a:t>FDA scrutiny in the US</a:t>
            </a:r>
            <a:r>
              <a:rPr lang="en-MY" dirty="0"/>
              <a:t>.</a:t>
            </a:r>
            <a:endParaRPr lang="en-MY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57200" y="914400"/>
            <a:ext cx="81687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/>
              <a:t>GMP-Regulated Pharmaceutical Water</a:t>
            </a:r>
          </a:p>
        </p:txBody>
      </p:sp>
    </p:spTree>
    <p:extLst>
      <p:ext uri="{BB962C8B-B14F-4D97-AF65-F5344CB8AC3E}">
        <p14:creationId xmlns:p14="http://schemas.microsoft.com/office/powerpoint/2010/main" val="387889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79425" y="633412"/>
            <a:ext cx="8131175" cy="5767388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MY" sz="2800" smtClean="0"/>
          </a:p>
          <a:p>
            <a:pPr marL="0" indent="0">
              <a:buNone/>
            </a:pPr>
            <a:r>
              <a:rPr lang="en-MY" sz="2800" smtClean="0"/>
              <a:t>Derived </a:t>
            </a:r>
            <a:r>
              <a:rPr lang="en-MY" sz="2800" dirty="0"/>
              <a:t>from “</a:t>
            </a:r>
            <a:r>
              <a:rPr lang="en-MY" sz="2800" b="1" dirty="0" smtClean="0"/>
              <a:t>21 </a:t>
            </a:r>
            <a:r>
              <a:rPr lang="en-MY" sz="2800" b="1" dirty="0"/>
              <a:t>CFR Part 211</a:t>
            </a:r>
            <a:r>
              <a:rPr lang="en-MY" sz="2800" dirty="0"/>
              <a:t>: Current Good Manufacturing Practices for </a:t>
            </a:r>
            <a:r>
              <a:rPr lang="en-MY" sz="2800" dirty="0" smtClean="0">
                <a:solidFill>
                  <a:srgbClr val="FF0000"/>
                </a:solidFill>
              </a:rPr>
              <a:t>Finished Pharmaceuticals”</a:t>
            </a:r>
            <a:r>
              <a:rPr lang="en-MY" sz="2800" dirty="0"/>
              <a:t>. </a:t>
            </a:r>
          </a:p>
          <a:p>
            <a:pPr marL="0" indent="0">
              <a:buNone/>
            </a:pPr>
            <a:endParaRPr lang="en-MY" sz="1400" dirty="0" smtClean="0"/>
          </a:p>
          <a:p>
            <a:pPr lvl="1"/>
            <a:r>
              <a:rPr lang="en-MY" dirty="0" smtClean="0"/>
              <a:t>“All </a:t>
            </a:r>
            <a:r>
              <a:rPr lang="en-MY" dirty="0"/>
              <a:t>materials must be </a:t>
            </a:r>
            <a:r>
              <a:rPr lang="en-MY" dirty="0">
                <a:solidFill>
                  <a:srgbClr val="FF0000"/>
                </a:solidFill>
              </a:rPr>
              <a:t>proven to be compatible </a:t>
            </a:r>
            <a:r>
              <a:rPr lang="en-MY" dirty="0"/>
              <a:t>with the product </a:t>
            </a:r>
            <a:r>
              <a:rPr lang="en-MY" dirty="0" smtClean="0"/>
              <a:t>and process </a:t>
            </a:r>
            <a:r>
              <a:rPr lang="en-MY" smtClean="0"/>
              <a:t>&amp; does not contribute to contaminants”</a:t>
            </a:r>
            <a:r>
              <a:rPr lang="en-MY" dirty="0" smtClean="0"/>
              <a:t>.</a:t>
            </a:r>
          </a:p>
          <a:p>
            <a:pPr lvl="1"/>
            <a:r>
              <a:rPr lang="en-MY" dirty="0"/>
              <a:t>Written records and procedures for these steps. </a:t>
            </a:r>
          </a:p>
          <a:p>
            <a:pPr lvl="1"/>
            <a:r>
              <a:rPr lang="en-MY" dirty="0"/>
              <a:t>All rinse and cleaning water qualities must be proven to be appropriate.</a:t>
            </a:r>
          </a:p>
          <a:p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79359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2. NON-COMPENDIAL WATER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722437"/>
            <a:ext cx="8001000" cy="4525963"/>
          </a:xfrm>
        </p:spPr>
        <p:txBody>
          <a:bodyPr>
            <a:noAutofit/>
          </a:bodyPr>
          <a:lstStyle/>
          <a:p>
            <a:r>
              <a:rPr lang="en-US" sz="2800"/>
              <a:t>Non-compendial waters meet, at least, the requirements of </a:t>
            </a:r>
            <a:r>
              <a:rPr lang="en-US" sz="2800">
                <a:solidFill>
                  <a:srgbClr val="FF0000"/>
                </a:solidFill>
              </a:rPr>
              <a:t>potable (drinking) water</a:t>
            </a:r>
            <a:r>
              <a:rPr lang="en-US" sz="2800"/>
              <a:t>. </a:t>
            </a:r>
          </a:p>
          <a:p>
            <a:r>
              <a:rPr lang="en-US" sz="2800"/>
              <a:t>Non-compendial waters are </a:t>
            </a:r>
            <a:r>
              <a:rPr lang="en-US" sz="2800">
                <a:solidFill>
                  <a:srgbClr val="FF0000"/>
                </a:solidFill>
              </a:rPr>
              <a:t>not</a:t>
            </a:r>
            <a:r>
              <a:rPr lang="en-US" sz="2800"/>
              <a:t> necessarily of lesser quality than compendial waters</a:t>
            </a:r>
          </a:p>
          <a:p>
            <a:r>
              <a:rPr lang="en-US" sz="2800"/>
              <a:t>However, non-compendial water systems </a:t>
            </a:r>
            <a:r>
              <a:rPr lang="en-US" sz="2800">
                <a:solidFill>
                  <a:srgbClr val="FF0000"/>
                </a:solidFill>
              </a:rPr>
              <a:t>may or may not be validated </a:t>
            </a:r>
          </a:p>
        </p:txBody>
      </p:sp>
    </p:spTree>
    <p:extLst>
      <p:ext uri="{BB962C8B-B14F-4D97-AF65-F5344CB8AC3E}">
        <p14:creationId xmlns:p14="http://schemas.microsoft.com/office/powerpoint/2010/main" val="128793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876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MY" sz="2800" smtClean="0"/>
              <a:t>Pharmaceutical water need to comply</a:t>
            </a:r>
            <a:r>
              <a:rPr lang="en-MY" sz="2800"/>
              <a:t> </a:t>
            </a:r>
            <a:r>
              <a:rPr lang="en-MY" sz="2800" smtClean="0"/>
              <a:t>with </a:t>
            </a:r>
            <a:r>
              <a:rPr lang="en-MY" sz="2800" dirty="0"/>
              <a:t>the </a:t>
            </a:r>
            <a:r>
              <a:rPr lang="en-MY" sz="2800"/>
              <a:t>pharmacopoeias </a:t>
            </a:r>
            <a:r>
              <a:rPr lang="en-MY" sz="2800" smtClean="0"/>
              <a:t>requirements </a:t>
            </a:r>
            <a:r>
              <a:rPr lang="en-MY" sz="2800" smtClean="0">
                <a:solidFill>
                  <a:srgbClr val="FF0000"/>
                </a:solidFill>
              </a:rPr>
              <a:t>(compendial water): </a:t>
            </a:r>
          </a:p>
          <a:p>
            <a:r>
              <a:rPr lang="en-MY" sz="2800" smtClean="0"/>
              <a:t>If the water having </a:t>
            </a:r>
            <a:r>
              <a:rPr lang="en-MY" sz="2800" dirty="0"/>
              <a:t>specific characteristic defined </a:t>
            </a:r>
            <a:r>
              <a:rPr lang="en-MY" sz="2800" dirty="0" smtClean="0"/>
              <a:t>for </a:t>
            </a:r>
            <a:r>
              <a:rPr lang="en-MY" sz="2800" dirty="0"/>
              <a:t>a specific process, falls </a:t>
            </a:r>
            <a:r>
              <a:rPr lang="en-MY" sz="2800" dirty="0">
                <a:solidFill>
                  <a:srgbClr val="FF0000"/>
                </a:solidFill>
              </a:rPr>
              <a:t>below</a:t>
            </a:r>
            <a:r>
              <a:rPr lang="en-MY" sz="2800" dirty="0"/>
              <a:t> the Pharmacopoeias </a:t>
            </a:r>
            <a:r>
              <a:rPr lang="en-MY" sz="2800" smtClean="0"/>
              <a:t>limits -&gt; </a:t>
            </a:r>
            <a:r>
              <a:rPr lang="en-MY" sz="2800" dirty="0" smtClean="0">
                <a:solidFill>
                  <a:srgbClr val="FF0000"/>
                </a:solidFill>
              </a:rPr>
              <a:t>non</a:t>
            </a:r>
            <a:r>
              <a:rPr lang="en-MY" sz="2800" dirty="0">
                <a:solidFill>
                  <a:srgbClr val="FF0000"/>
                </a:solidFill>
              </a:rPr>
              <a:t> </a:t>
            </a:r>
            <a:r>
              <a:rPr lang="en-MY" sz="2800" err="1">
                <a:solidFill>
                  <a:srgbClr val="FF0000"/>
                </a:solidFill>
              </a:rPr>
              <a:t>compendial</a:t>
            </a:r>
            <a:r>
              <a:rPr lang="en-MY" sz="2800">
                <a:solidFill>
                  <a:srgbClr val="FF0000"/>
                </a:solidFill>
              </a:rPr>
              <a:t> </a:t>
            </a:r>
            <a:r>
              <a:rPr lang="en-MY" sz="2800" smtClean="0">
                <a:solidFill>
                  <a:srgbClr val="FF0000"/>
                </a:solidFill>
              </a:rPr>
              <a:t>water.</a:t>
            </a:r>
          </a:p>
          <a:p>
            <a:r>
              <a:rPr lang="en-MY" sz="2800" smtClean="0"/>
              <a:t>Water can </a:t>
            </a:r>
            <a:r>
              <a:rPr lang="en-MY" sz="2800" dirty="0"/>
              <a:t>be used as </a:t>
            </a:r>
            <a:r>
              <a:rPr lang="en-MY" sz="2800" dirty="0">
                <a:solidFill>
                  <a:srgbClr val="FF0000"/>
                </a:solidFill>
              </a:rPr>
              <a:t>Active Pharmaceutical Ingredients (APIs)</a:t>
            </a:r>
            <a:endParaRPr lang="en-MY" sz="28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11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/>
              <a:t>2. NON-COMPENDIAL WATER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609600" y="1798637"/>
            <a:ext cx="7620000" cy="3687763"/>
          </a:xfrm>
        </p:spPr>
        <p:txBody>
          <a:bodyPr>
            <a:noAutofit/>
          </a:bodyPr>
          <a:lstStyle/>
          <a:p>
            <a:r>
              <a:rPr lang="en-US" sz="2800"/>
              <a:t>Generally, non-compendial waters are intended of the appropriate quality required by the single application. </a:t>
            </a:r>
          </a:p>
          <a:p>
            <a:r>
              <a:rPr lang="en-US" sz="2800"/>
              <a:t>Example of Non-compendial water: </a:t>
            </a:r>
            <a:r>
              <a:rPr lang="en-US" sz="2800">
                <a:solidFill>
                  <a:srgbClr val="FF0000"/>
                </a:solidFill>
              </a:rPr>
              <a:t>Potable Water, Softened water, Ultra Filtration water,  Reverse Osmosis Water, DI (Deionization process) water, Distilled water</a:t>
            </a:r>
          </a:p>
        </p:txBody>
      </p:sp>
    </p:spTree>
    <p:extLst>
      <p:ext uri="{BB962C8B-B14F-4D97-AF65-F5344CB8AC3E}">
        <p14:creationId xmlns:p14="http://schemas.microsoft.com/office/powerpoint/2010/main" val="118959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933575"/>
            <a:ext cx="8153400" cy="44672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MY" sz="2800" dirty="0"/>
              <a:t>A function </a:t>
            </a:r>
            <a:r>
              <a:rPr lang="en-MY" sz="2800" dirty="0" smtClean="0"/>
              <a:t>of several </a:t>
            </a:r>
            <a:r>
              <a:rPr lang="en-MY" sz="2800" dirty="0"/>
              <a:t>factors such as </a:t>
            </a:r>
            <a:r>
              <a:rPr lang="en-MY" sz="2800" dirty="0">
                <a:solidFill>
                  <a:srgbClr val="FF0000"/>
                </a:solidFill>
              </a:rPr>
              <a:t>where the product will be shipped</a:t>
            </a:r>
            <a:r>
              <a:rPr lang="en-MY" sz="2800" dirty="0"/>
              <a:t>. </a:t>
            </a:r>
          </a:p>
          <a:p>
            <a:r>
              <a:rPr lang="en-MY" sz="2800" dirty="0">
                <a:solidFill>
                  <a:srgbClr val="FF0000"/>
                </a:solidFill>
              </a:rPr>
              <a:t>Microbial control methods</a:t>
            </a:r>
            <a:r>
              <a:rPr lang="en-MY" sz="2800" dirty="0"/>
              <a:t>. </a:t>
            </a:r>
            <a:endParaRPr lang="en-MY" sz="2800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3480" y="2719264"/>
            <a:ext cx="8280920" cy="48245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en-MY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381000" y="968514"/>
            <a:ext cx="70671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/>
              <a:t>Aspects of Pharmaceutical Water</a:t>
            </a:r>
          </a:p>
        </p:txBody>
      </p:sp>
    </p:spTree>
    <p:extLst>
      <p:ext uri="{BB962C8B-B14F-4D97-AF65-F5344CB8AC3E}">
        <p14:creationId xmlns:p14="http://schemas.microsoft.com/office/powerpoint/2010/main" val="369447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381000" y="1295400"/>
            <a:ext cx="7848600" cy="4953000"/>
          </a:xfrm>
        </p:spPr>
        <p:txBody>
          <a:bodyPr>
            <a:noAutofit/>
          </a:bodyPr>
          <a:lstStyle/>
          <a:p>
            <a:r>
              <a:rPr lang="en-MY" sz="2800" dirty="0">
                <a:solidFill>
                  <a:srgbClr val="FF0000"/>
                </a:solidFill>
              </a:rPr>
              <a:t>The chemical attributes.</a:t>
            </a:r>
            <a:endParaRPr lang="en-MY" sz="2800"/>
          </a:p>
          <a:p>
            <a:r>
              <a:rPr lang="en-MY" sz="2800"/>
              <a:t>The </a:t>
            </a:r>
            <a:r>
              <a:rPr lang="en-MY" sz="2800">
                <a:solidFill>
                  <a:srgbClr val="FF0000"/>
                </a:solidFill>
              </a:rPr>
              <a:t>capital and operating costs </a:t>
            </a:r>
            <a:r>
              <a:rPr lang="en-MY" sz="2800"/>
              <a:t>for pharmaceutical water systems can </a:t>
            </a:r>
            <a:r>
              <a:rPr lang="en-MY" sz="2800">
                <a:solidFill>
                  <a:srgbClr val="FF0000"/>
                </a:solidFill>
              </a:rPr>
              <a:t>vary significantly</a:t>
            </a:r>
            <a:r>
              <a:rPr lang="en-MY" sz="2800"/>
              <a:t>. </a:t>
            </a:r>
          </a:p>
          <a:p>
            <a:r>
              <a:rPr lang="en-MY" sz="2800">
                <a:solidFill>
                  <a:srgbClr val="FF0000"/>
                </a:solidFill>
              </a:rPr>
              <a:t>Water for injection (WFI) </a:t>
            </a:r>
            <a:r>
              <a:rPr lang="en-MY" sz="2800"/>
              <a:t>systems have </a:t>
            </a:r>
            <a:r>
              <a:rPr lang="en-MY" sz="2800">
                <a:solidFill>
                  <a:srgbClr val="FF0000"/>
                </a:solidFill>
              </a:rPr>
              <a:t>fewer acceptable options </a:t>
            </a:r>
            <a:r>
              <a:rPr lang="en-MY" sz="2800"/>
              <a:t>for generation, storage, and distribution.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609600"/>
            <a:ext cx="70671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/>
              <a:t>Aspects of Pharmaceutical Water</a:t>
            </a:r>
          </a:p>
        </p:txBody>
      </p:sp>
    </p:spTree>
    <p:extLst>
      <p:ext uri="{BB962C8B-B14F-4D97-AF65-F5344CB8AC3E}">
        <p14:creationId xmlns:p14="http://schemas.microsoft.com/office/powerpoint/2010/main" val="183146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776413"/>
            <a:ext cx="7747000" cy="462438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MY" sz="2800" dirty="0"/>
              <a:t>Sanitization </a:t>
            </a:r>
            <a:r>
              <a:rPr lang="en-MY" sz="2800" dirty="0" smtClean="0"/>
              <a:t>method, </a:t>
            </a:r>
            <a:r>
              <a:rPr lang="en-MY" sz="2800" dirty="0"/>
              <a:t>storage </a:t>
            </a:r>
            <a:r>
              <a:rPr lang="en-MY" sz="2800" dirty="0" smtClean="0"/>
              <a:t>and distribution equipment</a:t>
            </a:r>
            <a:endParaRPr lang="en-MY" sz="2800" dirty="0"/>
          </a:p>
          <a:p>
            <a:r>
              <a:rPr lang="en-MY" sz="2800" dirty="0">
                <a:solidFill>
                  <a:srgbClr val="FF0000"/>
                </a:solidFill>
              </a:rPr>
              <a:t>Thermally </a:t>
            </a:r>
            <a:r>
              <a:rPr lang="en-MY" sz="2800" dirty="0" err="1">
                <a:solidFill>
                  <a:srgbClr val="FF0000"/>
                </a:solidFill>
              </a:rPr>
              <a:t>sanitizable</a:t>
            </a:r>
            <a:r>
              <a:rPr lang="en-MY" sz="2800" dirty="0">
                <a:solidFill>
                  <a:srgbClr val="FF0000"/>
                </a:solidFill>
              </a:rPr>
              <a:t> systems </a:t>
            </a:r>
            <a:r>
              <a:rPr lang="en-MY" sz="2800" dirty="0"/>
              <a:t>generally have </a:t>
            </a:r>
            <a:r>
              <a:rPr lang="en-MY" sz="2800" dirty="0">
                <a:solidFill>
                  <a:srgbClr val="FF0000"/>
                </a:solidFill>
              </a:rPr>
              <a:t>higher capital costs</a:t>
            </a:r>
            <a:r>
              <a:rPr lang="en-MY" sz="2800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968514"/>
            <a:ext cx="70671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/>
              <a:t>Aspects of Pharmaceutical Water</a:t>
            </a:r>
          </a:p>
        </p:txBody>
      </p:sp>
    </p:spTree>
    <p:extLst>
      <p:ext uri="{BB962C8B-B14F-4D97-AF65-F5344CB8AC3E}">
        <p14:creationId xmlns:p14="http://schemas.microsoft.com/office/powerpoint/2010/main" val="61841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395413"/>
            <a:ext cx="7747000" cy="40909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en-MY" sz="2800" dirty="0"/>
          </a:p>
          <a:p>
            <a:r>
              <a:rPr lang="en-MY" sz="2800" dirty="0">
                <a:solidFill>
                  <a:srgbClr val="FF0000"/>
                </a:solidFill>
              </a:rPr>
              <a:t>Chemically sanitized </a:t>
            </a:r>
            <a:r>
              <a:rPr lang="en-MY" sz="2800"/>
              <a:t>equipment </a:t>
            </a:r>
            <a:r>
              <a:rPr lang="en-MY" sz="2800" dirty="0"/>
              <a:t>may have a </a:t>
            </a:r>
            <a:r>
              <a:rPr lang="en-MY" sz="2800" dirty="0" smtClean="0">
                <a:solidFill>
                  <a:srgbClr val="FF0000"/>
                </a:solidFill>
              </a:rPr>
              <a:t>lower capital cost</a:t>
            </a:r>
            <a:endParaRPr lang="en-MY" sz="2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68514"/>
            <a:ext cx="70671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/>
              <a:t>Aspects of Pharmaceutical Water</a:t>
            </a:r>
          </a:p>
        </p:txBody>
      </p:sp>
    </p:spTree>
    <p:extLst>
      <p:ext uri="{BB962C8B-B14F-4D97-AF65-F5344CB8AC3E}">
        <p14:creationId xmlns:p14="http://schemas.microsoft.com/office/powerpoint/2010/main" val="37896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Water Quality Sampling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MY" sz="2800" dirty="0" smtClean="0"/>
              <a:t>M</a:t>
            </a:r>
            <a:r>
              <a:rPr lang="en-MY" sz="2800" dirty="0"/>
              <a:t>ust be developed </a:t>
            </a:r>
            <a:r>
              <a:rPr lang="en-MY" sz="2800" dirty="0" smtClean="0"/>
              <a:t>to </a:t>
            </a:r>
            <a:r>
              <a:rPr lang="en-MY" sz="2800" dirty="0" smtClean="0">
                <a:solidFill>
                  <a:srgbClr val="FF0000"/>
                </a:solidFill>
              </a:rPr>
              <a:t>monitor </a:t>
            </a:r>
            <a:r>
              <a:rPr lang="en-MY" sz="2800" dirty="0">
                <a:solidFill>
                  <a:srgbClr val="FF0000"/>
                </a:solidFill>
              </a:rPr>
              <a:t>system operation and control. </a:t>
            </a:r>
            <a:endParaRPr lang="en-MY" sz="2800" dirty="0" smtClean="0">
              <a:solidFill>
                <a:srgbClr val="FF0000"/>
              </a:solidFill>
            </a:endParaRPr>
          </a:p>
          <a:p>
            <a:r>
              <a:rPr lang="en-MY" sz="2800" dirty="0" smtClean="0"/>
              <a:t>It </a:t>
            </a:r>
            <a:r>
              <a:rPr lang="en-MY" sz="2800" dirty="0"/>
              <a:t>is important </a:t>
            </a:r>
            <a:r>
              <a:rPr lang="en-MY" sz="2800" dirty="0">
                <a:solidFill>
                  <a:srgbClr val="FF0000"/>
                </a:solidFill>
              </a:rPr>
              <a:t>to </a:t>
            </a:r>
            <a:r>
              <a:rPr lang="en-MY" sz="2800" dirty="0" smtClean="0">
                <a:solidFill>
                  <a:srgbClr val="FF0000"/>
                </a:solidFill>
              </a:rPr>
              <a:t>design sampling </a:t>
            </a:r>
            <a:r>
              <a:rPr lang="en-MY" sz="2800" dirty="0">
                <a:solidFill>
                  <a:srgbClr val="FF0000"/>
                </a:solidFill>
              </a:rPr>
              <a:t>points </a:t>
            </a:r>
            <a:r>
              <a:rPr lang="en-MY" sz="2800" dirty="0"/>
              <a:t>into the unit processes. </a:t>
            </a:r>
            <a:endParaRPr lang="en-MY" sz="2800" dirty="0" smtClean="0"/>
          </a:p>
        </p:txBody>
      </p:sp>
    </p:spTree>
    <p:extLst>
      <p:ext uri="{BB962C8B-B14F-4D97-AF65-F5344CB8AC3E}">
        <p14:creationId xmlns:p14="http://schemas.microsoft.com/office/powerpoint/2010/main" val="246084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Water Quality Sampling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7696200" cy="45259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MY" sz="2800" dirty="0" smtClean="0">
                <a:solidFill>
                  <a:srgbClr val="FF0000"/>
                </a:solidFill>
              </a:rPr>
              <a:t>Test </a:t>
            </a:r>
            <a:r>
              <a:rPr lang="en-MY" sz="2800" dirty="0">
                <a:solidFill>
                  <a:srgbClr val="FF0000"/>
                </a:solidFill>
              </a:rPr>
              <a:t>protocols and frequency</a:t>
            </a:r>
            <a:r>
              <a:rPr lang="en-MY" sz="2800" dirty="0"/>
              <a:t>.</a:t>
            </a:r>
          </a:p>
          <a:p>
            <a:r>
              <a:rPr lang="en-MY" sz="2800" dirty="0">
                <a:solidFill>
                  <a:srgbClr val="FF0000"/>
                </a:solidFill>
              </a:rPr>
              <a:t>Collected in an appropriate manner</a:t>
            </a:r>
            <a:r>
              <a:rPr lang="en-MY" sz="2800" dirty="0"/>
              <a:t>. </a:t>
            </a:r>
          </a:p>
          <a:p>
            <a:r>
              <a:rPr lang="en-MY" sz="2800" dirty="0"/>
              <a:t>F</a:t>
            </a:r>
            <a:r>
              <a:rPr lang="en-MY" sz="2800" dirty="0">
                <a:solidFill>
                  <a:srgbClr val="FF0000"/>
                </a:solidFill>
              </a:rPr>
              <a:t>rom actual production hoses</a:t>
            </a:r>
            <a:r>
              <a:rPr lang="en-MY" sz="2800" dirty="0"/>
              <a:t>.</a:t>
            </a:r>
          </a:p>
          <a:p>
            <a:endParaRPr lang="en-MY" sz="2800" dirty="0"/>
          </a:p>
        </p:txBody>
      </p:sp>
      <p:sp>
        <p:nvSpPr>
          <p:cNvPr id="4" name="Rectangle 3"/>
          <p:cNvSpPr/>
          <p:nvPr/>
        </p:nvSpPr>
        <p:spPr>
          <a:xfrm>
            <a:off x="533400" y="60960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2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b="1" dirty="0"/>
              <a:t>Validation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MY" sz="2800" dirty="0"/>
              <a:t>All pharmaceutical water systems need to be </a:t>
            </a:r>
            <a:r>
              <a:rPr lang="en-MY" sz="2800" dirty="0">
                <a:solidFill>
                  <a:srgbClr val="FF0000"/>
                </a:solidFill>
              </a:rPr>
              <a:t>validated</a:t>
            </a:r>
            <a:r>
              <a:rPr lang="en-MY" sz="2800" dirty="0"/>
              <a:t>. </a:t>
            </a:r>
            <a:endParaRPr lang="en-MY" sz="2800" dirty="0" smtClean="0"/>
          </a:p>
          <a:p>
            <a:r>
              <a:rPr lang="en-MY" sz="2800" dirty="0"/>
              <a:t>M</a:t>
            </a:r>
            <a:r>
              <a:rPr lang="en-MY" sz="2800" smtClean="0"/>
              <a:t>eet </a:t>
            </a:r>
            <a:r>
              <a:rPr lang="en-MY" sz="2800" dirty="0" smtClean="0">
                <a:solidFill>
                  <a:srgbClr val="FF0000"/>
                </a:solidFill>
              </a:rPr>
              <a:t>specification</a:t>
            </a:r>
            <a:r>
              <a:rPr lang="en-MY" sz="2800" dirty="0" smtClean="0"/>
              <a:t> </a:t>
            </a:r>
            <a:r>
              <a:rPr lang="en-MY" sz="2800" dirty="0"/>
              <a:t>of the </a:t>
            </a:r>
            <a:r>
              <a:rPr lang="en-MY" sz="2800" dirty="0" smtClean="0"/>
              <a:t>water system</a:t>
            </a:r>
            <a:r>
              <a:rPr lang="en-MY" sz="2800" dirty="0"/>
              <a:t>. </a:t>
            </a:r>
            <a:endParaRPr lang="en-MY" sz="2800" dirty="0" smtClean="0"/>
          </a:p>
          <a:p>
            <a:r>
              <a:rPr lang="en-MY" sz="2800" dirty="0" smtClean="0"/>
              <a:t>All </a:t>
            </a:r>
            <a:r>
              <a:rPr lang="en-MY" sz="2800" dirty="0"/>
              <a:t>equipment suppliers, </a:t>
            </a:r>
            <a:r>
              <a:rPr lang="en-MY" sz="2800" dirty="0">
                <a:solidFill>
                  <a:srgbClr val="FF0000"/>
                </a:solidFill>
              </a:rPr>
              <a:t>must be aware of the requirements for </a:t>
            </a:r>
            <a:r>
              <a:rPr lang="en-MY" sz="2800" dirty="0" smtClean="0">
                <a:solidFill>
                  <a:srgbClr val="FF0000"/>
                </a:solidFill>
              </a:rPr>
              <a:t>documentation for </a:t>
            </a:r>
            <a:r>
              <a:rPr lang="en-MY" sz="2800" dirty="0"/>
              <a:t>validation. </a:t>
            </a:r>
            <a:endParaRPr lang="en-MY" sz="2800" dirty="0" smtClean="0"/>
          </a:p>
        </p:txBody>
      </p:sp>
    </p:spTree>
    <p:extLst>
      <p:ext uri="{BB962C8B-B14F-4D97-AF65-F5344CB8AC3E}">
        <p14:creationId xmlns:p14="http://schemas.microsoft.com/office/powerpoint/2010/main" val="4580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76400"/>
            <a:ext cx="8229600" cy="39624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n-MY" sz="2800" smtClean="0"/>
              <a:t>Most widely used </a:t>
            </a:r>
            <a:r>
              <a:rPr lang="en-MY" sz="2800" smtClean="0">
                <a:sym typeface="Wingdings" pitchFamily="2" charset="2"/>
              </a:rPr>
              <a:t> </a:t>
            </a:r>
            <a:r>
              <a:rPr lang="en-MY" sz="2800" smtClean="0">
                <a:solidFill>
                  <a:srgbClr val="FF0000"/>
                </a:solidFill>
                <a:sym typeface="Wingdings" pitchFamily="2" charset="2"/>
              </a:rPr>
              <a:t>high cost</a:t>
            </a:r>
            <a:endParaRPr lang="en-MY" sz="2800" smtClean="0">
              <a:solidFill>
                <a:srgbClr val="FF0000"/>
              </a:solidFill>
            </a:endParaRPr>
          </a:p>
          <a:p>
            <a:pPr algn="just"/>
            <a:r>
              <a:rPr lang="en-MY" sz="2800" smtClean="0"/>
              <a:t>The </a:t>
            </a:r>
            <a:r>
              <a:rPr lang="en-MY" sz="2800" dirty="0"/>
              <a:t>percentage of water in finished products between 0 - </a:t>
            </a:r>
            <a:r>
              <a:rPr lang="en-MY" sz="2800"/>
              <a:t>90</a:t>
            </a:r>
            <a:r>
              <a:rPr lang="en-MY" sz="2800" smtClean="0"/>
              <a:t>%</a:t>
            </a:r>
            <a:r>
              <a:rPr lang="en-MY" sz="2800" dirty="0"/>
              <a:t>. </a:t>
            </a:r>
          </a:p>
          <a:p>
            <a:pPr algn="just"/>
            <a:r>
              <a:rPr lang="en-MY" sz="2800" dirty="0"/>
              <a:t>S</a:t>
            </a:r>
            <a:r>
              <a:rPr lang="en-MY" sz="2800" dirty="0" smtClean="0"/>
              <a:t>ubject </a:t>
            </a:r>
            <a:r>
              <a:rPr lang="en-MY" sz="2800" dirty="0"/>
              <a:t>to </a:t>
            </a:r>
            <a:r>
              <a:rPr lang="en-MY" sz="2800" dirty="0">
                <a:solidFill>
                  <a:srgbClr val="FF0000"/>
                </a:solidFill>
              </a:rPr>
              <a:t>current Good Manufacturing Practices (</a:t>
            </a:r>
            <a:r>
              <a:rPr lang="en-MY" sz="2800" dirty="0" err="1">
                <a:solidFill>
                  <a:srgbClr val="FF0000"/>
                </a:solidFill>
              </a:rPr>
              <a:t>cGMPs</a:t>
            </a:r>
            <a:r>
              <a:rPr lang="en-MY" sz="2800" dirty="0">
                <a:solidFill>
                  <a:srgbClr val="FF0000"/>
                </a:solidFill>
              </a:rPr>
              <a:t>) regulation</a:t>
            </a:r>
            <a:r>
              <a:rPr lang="en-MY" sz="2800" dirty="0"/>
              <a:t>. </a:t>
            </a:r>
          </a:p>
          <a:p>
            <a:pPr algn="just"/>
            <a:endParaRPr lang="en-MY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05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Pharmaceutical Water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/>
              <a:t>Water can be used during the development, in manufacturing and in the preparation of drugs. </a:t>
            </a:r>
          </a:p>
          <a:p>
            <a:pPr marL="109728" indent="0">
              <a:buNone/>
            </a:pPr>
            <a:endParaRPr lang="en-US"/>
          </a:p>
          <a:p>
            <a:pPr marL="109728" indent="0">
              <a:buNone/>
            </a:pPr>
            <a:r>
              <a:rPr lang="en-US"/>
              <a:t>These waters are divided into two categories:</a:t>
            </a:r>
          </a:p>
          <a:p>
            <a:pPr marL="109728" indent="0">
              <a:buNone/>
            </a:pPr>
            <a:endParaRPr lang="en-US"/>
          </a:p>
          <a:p>
            <a:r>
              <a:rPr lang="en-US"/>
              <a:t>1. COMPENDIAL WATER</a:t>
            </a:r>
          </a:p>
          <a:p>
            <a:r>
              <a:rPr lang="en-US"/>
              <a:t>2. NON-COMPENDIAL WATER</a:t>
            </a:r>
          </a:p>
        </p:txBody>
      </p:sp>
    </p:spTree>
    <p:extLst>
      <p:ext uri="{BB962C8B-B14F-4D97-AF65-F5344CB8AC3E}">
        <p14:creationId xmlns:p14="http://schemas.microsoft.com/office/powerpoint/2010/main" val="56345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ffectLst/>
              </a:rPr>
              <a:t>1. COMPENDIAL WATER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lnSpcReduction="10000"/>
          </a:bodyPr>
          <a:lstStyle/>
          <a:p>
            <a:r>
              <a:rPr lang="en-US"/>
              <a:t>Compendial waters meet the USP, EP (European Pharmacopoeia) and JP (Japan Pharmacopoeia) requirements </a:t>
            </a:r>
          </a:p>
          <a:p>
            <a:r>
              <a:rPr lang="en-US"/>
              <a:t>However, according to FDA, the document notes that: “(…) the specifications outlined in the monographs (USP, EP end JP) </a:t>
            </a:r>
            <a:r>
              <a:rPr lang="en-US" b="1"/>
              <a:t>are the </a:t>
            </a:r>
            <a:r>
              <a:rPr lang="en-US" b="1">
                <a:solidFill>
                  <a:srgbClr val="FF0000"/>
                </a:solidFill>
              </a:rPr>
              <a:t>minimum requirements for compendial water</a:t>
            </a:r>
            <a:r>
              <a:rPr lang="en-US"/>
              <a:t>. </a:t>
            </a:r>
          </a:p>
          <a:p>
            <a:r>
              <a:rPr lang="en-US"/>
              <a:t>Additional specifications may be added or combined based on process requirements”.</a:t>
            </a:r>
          </a:p>
        </p:txBody>
      </p:sp>
    </p:spTree>
    <p:extLst>
      <p:ext uri="{BB962C8B-B14F-4D97-AF65-F5344CB8AC3E}">
        <p14:creationId xmlns:p14="http://schemas.microsoft.com/office/powerpoint/2010/main" val="38182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Compendial Water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81328"/>
            <a:ext cx="8610600" cy="4525963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n-US"/>
              <a:t>According to USP, EP and JP monographs the types include:</a:t>
            </a:r>
          </a:p>
          <a:p>
            <a:pPr marL="109728" indent="0">
              <a:buNone/>
            </a:pPr>
            <a:r>
              <a:rPr lang="en-US"/>
              <a:t> </a:t>
            </a:r>
          </a:p>
          <a:p>
            <a:r>
              <a:rPr lang="en-US"/>
              <a:t>PW (Purified Water)</a:t>
            </a:r>
          </a:p>
          <a:p>
            <a:r>
              <a:rPr lang="en-US"/>
              <a:t>WFI (Water For Injection)</a:t>
            </a:r>
          </a:p>
          <a:p>
            <a:r>
              <a:rPr lang="en-US">
                <a:effectLst/>
              </a:rPr>
              <a:t>HPW (Highly Purified Water) – EP monograph only</a:t>
            </a:r>
          </a:p>
          <a:p>
            <a:r>
              <a:rPr lang="en-US">
                <a:effectLst/>
              </a:rPr>
              <a:t>WFH (Water For Hemodialysis) – USP monograph only.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2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PW (Purified Water)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/>
              <a:t>Purified Water is classified for pharmaceutical use as an </a:t>
            </a:r>
            <a:r>
              <a:rPr lang="en-US">
                <a:solidFill>
                  <a:srgbClr val="FF0000"/>
                </a:solidFill>
              </a:rPr>
              <a:t>excipient in the production of non-parenteral preparations and in specific pharmaceutical preparations/tests and assays</a:t>
            </a:r>
            <a:r>
              <a:rPr lang="en-US"/>
              <a:t>, for which water is indicated, unless otherwise specified (see related USP, EP and JP pharmacopeia for reference). </a:t>
            </a:r>
          </a:p>
        </p:txBody>
      </p:sp>
    </p:spTree>
    <p:extLst>
      <p:ext uri="{BB962C8B-B14F-4D97-AF65-F5344CB8AC3E}">
        <p14:creationId xmlns:p14="http://schemas.microsoft.com/office/powerpoint/2010/main" val="216682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15938"/>
            <a:ext cx="8229600" cy="1143000"/>
          </a:xfrm>
        </p:spPr>
        <p:txBody>
          <a:bodyPr>
            <a:normAutofit/>
          </a:bodyPr>
          <a:lstStyle/>
          <a:p>
            <a:r>
              <a:rPr lang="en-US"/>
              <a:t>PW (Purified Water)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762000" y="1722438"/>
            <a:ext cx="7772400" cy="4525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Drinking water is the minimal source of feed water </a:t>
            </a:r>
            <a:r>
              <a:rPr lang="en-US"/>
              <a:t>to produce PW, through </a:t>
            </a:r>
            <a:r>
              <a:rPr lang="en-US">
                <a:solidFill>
                  <a:srgbClr val="FF0000"/>
                </a:solidFill>
              </a:rPr>
              <a:t>deionization, distillation, ion exchange, reverse osmosis, filtration </a:t>
            </a:r>
            <a:r>
              <a:rPr lang="en-US"/>
              <a:t>or other appropriate procedures</a:t>
            </a:r>
            <a:r>
              <a:rPr lang="en-US">
                <a:effectLst/>
              </a:rPr>
              <a:t>. </a:t>
            </a:r>
            <a:r>
              <a:rPr lang="en-US"/>
              <a:t>PW is also a starting material in the WFI and pure steam preparations.</a:t>
            </a:r>
            <a:endParaRPr lang="en-US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2341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WFI (Water For Injection)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/>
              <a:t>Water For Injection is classified for pharmaceutical purposes as </a:t>
            </a:r>
            <a:r>
              <a:rPr lang="en-US">
                <a:solidFill>
                  <a:srgbClr val="FF0000"/>
                </a:solidFill>
              </a:rPr>
              <a:t>an excipient in the production of parenteral preparations </a:t>
            </a:r>
            <a:r>
              <a:rPr lang="en-US"/>
              <a:t>and in other pharmaceutical preparations where the </a:t>
            </a:r>
            <a:r>
              <a:rPr lang="en-US">
                <a:solidFill>
                  <a:srgbClr val="FF0000"/>
                </a:solidFill>
              </a:rPr>
              <a:t>endotoxin content must be verified</a:t>
            </a:r>
            <a:r>
              <a:rPr lang="en-US"/>
              <a:t> (see related USP, EP and JP pharmacopeia for reference).  </a:t>
            </a:r>
          </a:p>
        </p:txBody>
      </p:sp>
    </p:spTree>
    <p:extLst>
      <p:ext uri="{BB962C8B-B14F-4D97-AF65-F5344CB8AC3E}">
        <p14:creationId xmlns:p14="http://schemas.microsoft.com/office/powerpoint/2010/main" val="372064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P OC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MP OCW Theme" id="{C93204C6-4DE5-0C4F-9656-23EDA5E2CC0E}" vid="{513574BA-12E6-2A4A-824C-B345994098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UMP OCW Theme</Template>
  <TotalTime>23490</TotalTime>
  <Words>996</Words>
  <Application>Microsoft Macintosh PowerPoint</Application>
  <PresentationFormat>On-screen Show (4:3)</PresentationFormat>
  <Paragraphs>103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Calibri</vt:lpstr>
      <vt:lpstr>Helvetica</vt:lpstr>
      <vt:lpstr>Wingdings</vt:lpstr>
      <vt:lpstr>Wingdings 3</vt:lpstr>
      <vt:lpstr>Arial</vt:lpstr>
      <vt:lpstr>UMP OCW Theme</vt:lpstr>
      <vt:lpstr>BSB3503 - Biomanufacturing CHAPTER 11 GMP – Pharmaceutical Water</vt:lpstr>
      <vt:lpstr>Introduction</vt:lpstr>
      <vt:lpstr>Introduction</vt:lpstr>
      <vt:lpstr>Pharmaceutical Water</vt:lpstr>
      <vt:lpstr>1. COMPENDIAL WATER</vt:lpstr>
      <vt:lpstr>Types of Compendial Water</vt:lpstr>
      <vt:lpstr>PW (Purified Water)</vt:lpstr>
      <vt:lpstr>PW (Purified Water)</vt:lpstr>
      <vt:lpstr>WFI (Water For Injection)</vt:lpstr>
      <vt:lpstr>WFI (Water For Injection)</vt:lpstr>
      <vt:lpstr>WFI Production Technology</vt:lpstr>
      <vt:lpstr>WFI Production Technology</vt:lpstr>
      <vt:lpstr>Advantages VC Technology</vt:lpstr>
      <vt:lpstr>Advantages VC Technology</vt:lpstr>
      <vt:lpstr>HPW (Highly Purified Water), as defined by EP monograph;</vt:lpstr>
      <vt:lpstr>WFH (Water For Hemodialysis), as defined by USP monograph</vt:lpstr>
      <vt:lpstr>PowerPoint Presentation</vt:lpstr>
      <vt:lpstr>PowerPoint Presentation</vt:lpstr>
      <vt:lpstr>2. NON-COMPENDIAL WATER</vt:lpstr>
      <vt:lpstr>2. NON-COMPENDIAL WATER</vt:lpstr>
      <vt:lpstr>PowerPoint Presentation</vt:lpstr>
      <vt:lpstr>PowerPoint Presentation</vt:lpstr>
      <vt:lpstr>PowerPoint Presentation</vt:lpstr>
      <vt:lpstr>PowerPoint Presentation</vt:lpstr>
      <vt:lpstr>Water Quality Sampling</vt:lpstr>
      <vt:lpstr>Water Quality Sampling</vt:lpstr>
      <vt:lpstr>Validation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GMP (part 2)  CLEAN ROOM AND WATER FOR INJECTION</dc:title>
  <dc:creator>Azie</dc:creator>
  <cp:lastModifiedBy>Rama Yusvana</cp:lastModifiedBy>
  <cp:revision>91</cp:revision>
  <dcterms:created xsi:type="dcterms:W3CDTF">2012-10-09T21:35:39Z</dcterms:created>
  <dcterms:modified xsi:type="dcterms:W3CDTF">2017-10-02T08:31:52Z</dcterms:modified>
</cp:coreProperties>
</file>