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59" r:id="rId2"/>
    <p:sldId id="360" r:id="rId3"/>
    <p:sldId id="361" r:id="rId4"/>
    <p:sldId id="363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4" r:id="rId15"/>
    <p:sldId id="373" r:id="rId16"/>
    <p:sldId id="375" r:id="rId17"/>
    <p:sldId id="376" r:id="rId18"/>
    <p:sldId id="377" r:id="rId19"/>
    <p:sldId id="378" r:id="rId20"/>
    <p:sldId id="362" r:id="rId21"/>
    <p:sldId id="345" r:id="rId22"/>
  </p:sldIdLst>
  <p:sldSz cx="9144000" cy="6858000" type="screen4x3"/>
  <p:notesSz cx="6797675" cy="9926638"/>
  <p:custDataLst>
    <p:tags r:id="rId2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60" d="100"/>
          <a:sy n="60" d="100"/>
        </p:scale>
        <p:origin x="-7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4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image" Target="../media/image15.wmf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12.wmf"/><Relationship Id="rId9" Type="http://schemas.openxmlformats.org/officeDocument/2006/relationships/image" Target="../media/image1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2C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Kirchhoff’s Laws - KVL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Voltages from Mesh Currents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88840"/>
            <a:ext cx="7232791" cy="3608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5914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KVL Around Mesh 1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524000" y="1752600"/>
            <a:ext cx="5943600" cy="2133600"/>
            <a:chOff x="960" y="1104"/>
            <a:chExt cx="3744" cy="1344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3216" y="1392"/>
              <a:ext cx="57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48" y="96"/>
                </a:cxn>
                <a:cxn ang="0">
                  <a:pos x="96" y="0"/>
                </a:cxn>
                <a:cxn ang="0">
                  <a:pos x="192" y="192"/>
                </a:cxn>
                <a:cxn ang="0">
                  <a:pos x="288" y="0"/>
                </a:cxn>
                <a:cxn ang="0">
                  <a:pos x="384" y="192"/>
                </a:cxn>
                <a:cxn ang="0">
                  <a:pos x="480" y="0"/>
                </a:cxn>
                <a:cxn ang="0">
                  <a:pos x="528" y="96"/>
                </a:cxn>
                <a:cxn ang="0">
                  <a:pos x="576" y="96"/>
                </a:cxn>
              </a:cxnLst>
              <a:rect l="0" t="0" r="r" b="b"/>
              <a:pathLst>
                <a:path w="576" h="192">
                  <a:moveTo>
                    <a:pt x="0" y="96"/>
                  </a:moveTo>
                  <a:lnTo>
                    <a:pt x="48" y="96"/>
                  </a:lnTo>
                  <a:lnTo>
                    <a:pt x="96" y="0"/>
                  </a:lnTo>
                  <a:lnTo>
                    <a:pt x="192" y="192"/>
                  </a:lnTo>
                  <a:lnTo>
                    <a:pt x="288" y="0"/>
                  </a:lnTo>
                  <a:lnTo>
                    <a:pt x="384" y="192"/>
                  </a:lnTo>
                  <a:lnTo>
                    <a:pt x="480" y="0"/>
                  </a:lnTo>
                  <a:lnTo>
                    <a:pt x="528" y="96"/>
                  </a:lnTo>
                  <a:lnTo>
                    <a:pt x="576" y="9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024" y="1104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1k</a:t>
              </a:r>
              <a:r>
                <a:rPr lang="en-US">
                  <a:latin typeface="Symbol" pitchFamily="18" charset="2"/>
                </a:rPr>
                <a:t>W</a:t>
              </a: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872" y="1392"/>
              <a:ext cx="57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48" y="96"/>
                </a:cxn>
                <a:cxn ang="0">
                  <a:pos x="96" y="0"/>
                </a:cxn>
                <a:cxn ang="0">
                  <a:pos x="192" y="192"/>
                </a:cxn>
                <a:cxn ang="0">
                  <a:pos x="288" y="0"/>
                </a:cxn>
                <a:cxn ang="0">
                  <a:pos x="384" y="192"/>
                </a:cxn>
                <a:cxn ang="0">
                  <a:pos x="480" y="0"/>
                </a:cxn>
                <a:cxn ang="0">
                  <a:pos x="528" y="96"/>
                </a:cxn>
                <a:cxn ang="0">
                  <a:pos x="576" y="96"/>
                </a:cxn>
              </a:cxnLst>
              <a:rect l="0" t="0" r="r" b="b"/>
              <a:pathLst>
                <a:path w="576" h="192">
                  <a:moveTo>
                    <a:pt x="0" y="96"/>
                  </a:moveTo>
                  <a:lnTo>
                    <a:pt x="48" y="96"/>
                  </a:lnTo>
                  <a:lnTo>
                    <a:pt x="96" y="0"/>
                  </a:lnTo>
                  <a:lnTo>
                    <a:pt x="192" y="192"/>
                  </a:lnTo>
                  <a:lnTo>
                    <a:pt x="288" y="0"/>
                  </a:lnTo>
                  <a:lnTo>
                    <a:pt x="384" y="192"/>
                  </a:lnTo>
                  <a:lnTo>
                    <a:pt x="480" y="0"/>
                  </a:lnTo>
                  <a:lnTo>
                    <a:pt x="528" y="96"/>
                  </a:lnTo>
                  <a:lnTo>
                    <a:pt x="576" y="9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 rot="5400000">
              <a:off x="2544" y="1872"/>
              <a:ext cx="57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48" y="96"/>
                </a:cxn>
                <a:cxn ang="0">
                  <a:pos x="96" y="0"/>
                </a:cxn>
                <a:cxn ang="0">
                  <a:pos x="192" y="192"/>
                </a:cxn>
                <a:cxn ang="0">
                  <a:pos x="288" y="0"/>
                </a:cxn>
                <a:cxn ang="0">
                  <a:pos x="384" y="192"/>
                </a:cxn>
                <a:cxn ang="0">
                  <a:pos x="480" y="0"/>
                </a:cxn>
                <a:cxn ang="0">
                  <a:pos x="528" y="96"/>
                </a:cxn>
                <a:cxn ang="0">
                  <a:pos x="576" y="96"/>
                </a:cxn>
              </a:cxnLst>
              <a:rect l="0" t="0" r="r" b="b"/>
              <a:pathLst>
                <a:path w="576" h="192">
                  <a:moveTo>
                    <a:pt x="0" y="96"/>
                  </a:moveTo>
                  <a:lnTo>
                    <a:pt x="48" y="96"/>
                  </a:lnTo>
                  <a:lnTo>
                    <a:pt x="96" y="0"/>
                  </a:lnTo>
                  <a:lnTo>
                    <a:pt x="192" y="192"/>
                  </a:lnTo>
                  <a:lnTo>
                    <a:pt x="288" y="0"/>
                  </a:lnTo>
                  <a:lnTo>
                    <a:pt x="384" y="192"/>
                  </a:lnTo>
                  <a:lnTo>
                    <a:pt x="480" y="0"/>
                  </a:lnTo>
                  <a:lnTo>
                    <a:pt x="528" y="96"/>
                  </a:lnTo>
                  <a:lnTo>
                    <a:pt x="576" y="9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V="1">
              <a:off x="2832" y="14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2832" y="225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2928" y="1584"/>
              <a:ext cx="576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1k</a:t>
              </a:r>
              <a:r>
                <a:rPr lang="en-US">
                  <a:latin typeface="Symbol" pitchFamily="18" charset="2"/>
                </a:rPr>
                <a:t>W</a:t>
              </a:r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H="1">
              <a:off x="2448" y="1488"/>
              <a:ext cx="7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1872" y="1104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1k</a:t>
              </a:r>
              <a:r>
                <a:rPr lang="en-US">
                  <a:latin typeface="Symbol" pitchFamily="18" charset="2"/>
                </a:rPr>
                <a:t>W</a:t>
              </a:r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H="1">
              <a:off x="1584" y="2448"/>
              <a:ext cx="24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960" y="177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US" i="1"/>
                <a:t>V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1584" y="14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1584" y="148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V="1">
              <a:off x="1584" y="225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4368" y="182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i="1"/>
                <a:t>V</a:t>
              </a:r>
              <a:r>
                <a:rPr lang="en-US" baseline="-25000"/>
                <a:t>2</a:t>
              </a:r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3792" y="148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V="1">
              <a:off x="4080" y="14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V="1">
              <a:off x="4080" y="225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Arc 23"/>
            <p:cNvSpPr>
              <a:spLocks/>
            </p:cNvSpPr>
            <p:nvPr/>
          </p:nvSpPr>
          <p:spPr bwMode="auto">
            <a:xfrm>
              <a:off x="1968" y="1680"/>
              <a:ext cx="672" cy="67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43200"/>
                <a:gd name="T1" fmla="*/ 0 h 43200"/>
                <a:gd name="T2" fmla="*/ 8207 w 43200"/>
                <a:gd name="T3" fmla="*/ 4653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4993"/>
                    <a:pt x="3023" y="8749"/>
                    <a:pt x="8207" y="4653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4993"/>
                    <a:pt x="3023" y="8749"/>
                    <a:pt x="8207" y="465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>
              <a:solidFill>
                <a:srgbClr val="CC00CC"/>
              </a:solidFill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2160" y="1872"/>
              <a:ext cx="336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b="1" i="1">
                  <a:solidFill>
                    <a:srgbClr val="660066"/>
                  </a:solidFill>
                </a:rPr>
                <a:t>I</a:t>
              </a:r>
              <a:r>
                <a:rPr lang="en-US" b="1" baseline="-25000">
                  <a:solidFill>
                    <a:srgbClr val="660066"/>
                  </a:solidFill>
                </a:rPr>
                <a:t>1</a:t>
              </a:r>
              <a:endParaRPr lang="en-US" b="1">
                <a:solidFill>
                  <a:srgbClr val="660066"/>
                </a:solidFill>
              </a:endParaRPr>
            </a:p>
          </p:txBody>
        </p:sp>
        <p:sp>
          <p:nvSpPr>
            <p:cNvPr id="25" name="Arc 25"/>
            <p:cNvSpPr>
              <a:spLocks/>
            </p:cNvSpPr>
            <p:nvPr/>
          </p:nvSpPr>
          <p:spPr bwMode="auto">
            <a:xfrm>
              <a:off x="3073" y="1681"/>
              <a:ext cx="672" cy="67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43200"/>
                <a:gd name="T1" fmla="*/ 0 h 43200"/>
                <a:gd name="T2" fmla="*/ 236 w 43200"/>
                <a:gd name="T3" fmla="*/ 18415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20533"/>
                    <a:pt x="78" y="19469"/>
                    <a:pt x="236" y="18415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20533"/>
                    <a:pt x="78" y="19469"/>
                    <a:pt x="236" y="1841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>
              <a:solidFill>
                <a:srgbClr val="CC00CC"/>
              </a:solidFill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264" y="1872"/>
              <a:ext cx="336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b="1" i="1">
                  <a:solidFill>
                    <a:srgbClr val="660066"/>
                  </a:solidFill>
                </a:rPr>
                <a:t>I</a:t>
              </a:r>
              <a:r>
                <a:rPr lang="en-US" b="1" baseline="-25000">
                  <a:solidFill>
                    <a:srgbClr val="660066"/>
                  </a:solidFill>
                </a:rPr>
                <a:t>2</a:t>
              </a:r>
              <a:endParaRPr lang="en-US" b="1">
                <a:solidFill>
                  <a:srgbClr val="660066"/>
                </a:solidFill>
              </a:endParaRPr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3792" y="1680"/>
              <a:ext cx="576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/>
                <a:t>+</a:t>
              </a:r>
            </a:p>
            <a:p>
              <a:pPr algn="ctr" eaLnBrk="0" hangingPunct="0"/>
              <a:r>
                <a:rPr lang="en-US" b="1">
                  <a:cs typeface="Times New Roman" pitchFamily="18" charset="0"/>
                </a:rPr>
                <a:t>–</a:t>
              </a:r>
              <a:endParaRPr lang="en-US" b="1"/>
            </a:p>
          </p:txBody>
        </p:sp>
        <p:sp>
          <p:nvSpPr>
            <p:cNvPr id="28" name="Oval 28"/>
            <p:cNvSpPr>
              <a:spLocks noChangeArrowheads="1"/>
            </p:cNvSpPr>
            <p:nvPr/>
          </p:nvSpPr>
          <p:spPr bwMode="auto">
            <a:xfrm>
              <a:off x="1296" y="1680"/>
              <a:ext cx="576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/>
                <a:t>+</a:t>
              </a:r>
            </a:p>
            <a:p>
              <a:pPr algn="ctr" eaLnBrk="0" hangingPunct="0"/>
              <a:r>
                <a:rPr lang="en-US" b="1">
                  <a:cs typeface="Times New Roman" pitchFamily="18" charset="0"/>
                </a:rPr>
                <a:t>–</a:t>
              </a:r>
              <a:endParaRPr lang="en-US" b="1"/>
            </a:p>
          </p:txBody>
        </p:sp>
      </p:grpSp>
      <p:sp>
        <p:nvSpPr>
          <p:cNvPr id="29" name="Rectangle 3"/>
          <p:cNvSpPr txBox="1">
            <a:spLocks noChangeArrowheads="1"/>
          </p:cNvSpPr>
          <p:nvPr/>
        </p:nvSpPr>
        <p:spPr>
          <a:xfrm>
            <a:off x="609600" y="4191000"/>
            <a:ext cx="77724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mtClean="0">
                <a:cs typeface="Arial" charset="0"/>
              </a:rPr>
              <a:t>–</a:t>
            </a:r>
            <a:r>
              <a:rPr lang="en-US" i="1" smtClean="0"/>
              <a:t>V</a:t>
            </a:r>
            <a:r>
              <a:rPr lang="en-US" baseline="-25000" smtClean="0"/>
              <a:t>1</a:t>
            </a:r>
            <a:r>
              <a:rPr lang="en-US" smtClean="0"/>
              <a:t> + </a:t>
            </a:r>
            <a:r>
              <a:rPr lang="en-US" i="1" smtClean="0"/>
              <a:t>I</a:t>
            </a:r>
            <a:r>
              <a:rPr lang="en-US" baseline="-25000" smtClean="0"/>
              <a:t>1</a:t>
            </a:r>
            <a:r>
              <a:rPr lang="en-US" smtClean="0"/>
              <a:t> 1k</a:t>
            </a:r>
            <a:r>
              <a:rPr lang="en-US" smtClean="0">
                <a:latin typeface="Symbol" pitchFamily="18" charset="2"/>
              </a:rPr>
              <a:t>W</a:t>
            </a:r>
            <a:r>
              <a:rPr lang="en-US" smtClean="0"/>
              <a:t> + (</a:t>
            </a:r>
            <a:r>
              <a:rPr lang="en-US" i="1" smtClean="0"/>
              <a:t>I</a:t>
            </a:r>
            <a:r>
              <a:rPr lang="en-US" baseline="-25000" smtClean="0"/>
              <a:t>1</a:t>
            </a:r>
            <a:r>
              <a:rPr lang="en-US" smtClean="0"/>
              <a:t> </a:t>
            </a:r>
            <a:r>
              <a:rPr lang="en-US" smtClean="0">
                <a:cs typeface="Arial" charset="0"/>
              </a:rPr>
              <a:t>–</a:t>
            </a:r>
            <a:r>
              <a:rPr lang="en-US" smtClean="0"/>
              <a:t> </a:t>
            </a:r>
            <a:r>
              <a:rPr lang="en-US" i="1" smtClean="0"/>
              <a:t>I</a:t>
            </a:r>
            <a:r>
              <a:rPr lang="en-US" baseline="-25000" smtClean="0"/>
              <a:t>2</a:t>
            </a:r>
            <a:r>
              <a:rPr lang="en-US" smtClean="0"/>
              <a:t>) 1k</a:t>
            </a:r>
            <a:r>
              <a:rPr lang="en-US" smtClean="0">
                <a:latin typeface="Symbol" pitchFamily="18" charset="2"/>
              </a:rPr>
              <a:t>W</a:t>
            </a:r>
            <a:r>
              <a:rPr lang="en-US" smtClean="0"/>
              <a:t> = 0</a:t>
            </a:r>
          </a:p>
          <a:p>
            <a:pPr algn="ctr">
              <a:buFontTx/>
              <a:buNone/>
            </a:pPr>
            <a:r>
              <a:rPr lang="en-US" i="1" smtClean="0"/>
              <a:t>I</a:t>
            </a:r>
            <a:r>
              <a:rPr lang="en-US" baseline="-25000" smtClean="0"/>
              <a:t>1</a:t>
            </a:r>
            <a:r>
              <a:rPr lang="en-US" smtClean="0"/>
              <a:t> 1k</a:t>
            </a:r>
            <a:r>
              <a:rPr lang="en-US" smtClean="0">
                <a:latin typeface="Symbol" pitchFamily="18" charset="2"/>
              </a:rPr>
              <a:t>W</a:t>
            </a:r>
            <a:r>
              <a:rPr lang="en-US" smtClean="0"/>
              <a:t> + (</a:t>
            </a:r>
            <a:r>
              <a:rPr lang="en-US" i="1" smtClean="0"/>
              <a:t>I</a:t>
            </a:r>
            <a:r>
              <a:rPr lang="en-US" baseline="-25000" smtClean="0"/>
              <a:t>1</a:t>
            </a:r>
            <a:r>
              <a:rPr lang="en-US" smtClean="0"/>
              <a:t> </a:t>
            </a:r>
            <a:r>
              <a:rPr lang="en-US" smtClean="0">
                <a:cs typeface="Arial" charset="0"/>
              </a:rPr>
              <a:t>–</a:t>
            </a:r>
            <a:r>
              <a:rPr lang="en-US" smtClean="0"/>
              <a:t> </a:t>
            </a:r>
            <a:r>
              <a:rPr lang="en-US" i="1" smtClean="0"/>
              <a:t>I</a:t>
            </a:r>
            <a:r>
              <a:rPr lang="en-US" baseline="-25000" smtClean="0"/>
              <a:t>2</a:t>
            </a:r>
            <a:r>
              <a:rPr lang="en-US" smtClean="0"/>
              <a:t>) 1k</a:t>
            </a:r>
            <a:r>
              <a:rPr lang="en-US" smtClean="0">
                <a:latin typeface="Symbol" pitchFamily="18" charset="2"/>
              </a:rPr>
              <a:t>W</a:t>
            </a:r>
            <a:r>
              <a:rPr lang="en-US" smtClean="0"/>
              <a:t> =</a:t>
            </a:r>
            <a:r>
              <a:rPr lang="en-US" i="1" smtClean="0"/>
              <a:t>V</a:t>
            </a:r>
            <a:r>
              <a:rPr lang="en-US" baseline="-25000" smtClean="0"/>
              <a:t>1</a:t>
            </a:r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546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KVL Around Mesh 2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524000" y="1752600"/>
            <a:ext cx="5943600" cy="2133600"/>
            <a:chOff x="960" y="1104"/>
            <a:chExt cx="3744" cy="1344"/>
          </a:xfrm>
        </p:grpSpPr>
        <p:sp>
          <p:nvSpPr>
            <p:cNvPr id="5" name="Freeform 30"/>
            <p:cNvSpPr>
              <a:spLocks/>
            </p:cNvSpPr>
            <p:nvPr/>
          </p:nvSpPr>
          <p:spPr bwMode="auto">
            <a:xfrm>
              <a:off x="3216" y="1392"/>
              <a:ext cx="57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48" y="96"/>
                </a:cxn>
                <a:cxn ang="0">
                  <a:pos x="96" y="0"/>
                </a:cxn>
                <a:cxn ang="0">
                  <a:pos x="192" y="192"/>
                </a:cxn>
                <a:cxn ang="0">
                  <a:pos x="288" y="0"/>
                </a:cxn>
                <a:cxn ang="0">
                  <a:pos x="384" y="192"/>
                </a:cxn>
                <a:cxn ang="0">
                  <a:pos x="480" y="0"/>
                </a:cxn>
                <a:cxn ang="0">
                  <a:pos x="528" y="96"/>
                </a:cxn>
                <a:cxn ang="0">
                  <a:pos x="576" y="96"/>
                </a:cxn>
              </a:cxnLst>
              <a:rect l="0" t="0" r="r" b="b"/>
              <a:pathLst>
                <a:path w="576" h="192">
                  <a:moveTo>
                    <a:pt x="0" y="96"/>
                  </a:moveTo>
                  <a:lnTo>
                    <a:pt x="48" y="96"/>
                  </a:lnTo>
                  <a:lnTo>
                    <a:pt x="96" y="0"/>
                  </a:lnTo>
                  <a:lnTo>
                    <a:pt x="192" y="192"/>
                  </a:lnTo>
                  <a:lnTo>
                    <a:pt x="288" y="0"/>
                  </a:lnTo>
                  <a:lnTo>
                    <a:pt x="384" y="192"/>
                  </a:lnTo>
                  <a:lnTo>
                    <a:pt x="480" y="0"/>
                  </a:lnTo>
                  <a:lnTo>
                    <a:pt x="528" y="96"/>
                  </a:lnTo>
                  <a:lnTo>
                    <a:pt x="576" y="9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31"/>
            <p:cNvSpPr txBox="1">
              <a:spLocks noChangeArrowheads="1"/>
            </p:cNvSpPr>
            <p:nvPr/>
          </p:nvSpPr>
          <p:spPr bwMode="auto">
            <a:xfrm>
              <a:off x="3024" y="1104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1k</a:t>
              </a:r>
              <a:r>
                <a:rPr lang="en-US">
                  <a:latin typeface="Symbol" pitchFamily="18" charset="2"/>
                </a:rPr>
                <a:t>W</a:t>
              </a:r>
              <a:endParaRPr lang="en-US"/>
            </a:p>
          </p:txBody>
        </p:sp>
        <p:sp>
          <p:nvSpPr>
            <p:cNvPr id="7" name="Freeform 32"/>
            <p:cNvSpPr>
              <a:spLocks/>
            </p:cNvSpPr>
            <p:nvPr/>
          </p:nvSpPr>
          <p:spPr bwMode="auto">
            <a:xfrm>
              <a:off x="1872" y="1392"/>
              <a:ext cx="57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48" y="96"/>
                </a:cxn>
                <a:cxn ang="0">
                  <a:pos x="96" y="0"/>
                </a:cxn>
                <a:cxn ang="0">
                  <a:pos x="192" y="192"/>
                </a:cxn>
                <a:cxn ang="0">
                  <a:pos x="288" y="0"/>
                </a:cxn>
                <a:cxn ang="0">
                  <a:pos x="384" y="192"/>
                </a:cxn>
                <a:cxn ang="0">
                  <a:pos x="480" y="0"/>
                </a:cxn>
                <a:cxn ang="0">
                  <a:pos x="528" y="96"/>
                </a:cxn>
                <a:cxn ang="0">
                  <a:pos x="576" y="96"/>
                </a:cxn>
              </a:cxnLst>
              <a:rect l="0" t="0" r="r" b="b"/>
              <a:pathLst>
                <a:path w="576" h="192">
                  <a:moveTo>
                    <a:pt x="0" y="96"/>
                  </a:moveTo>
                  <a:lnTo>
                    <a:pt x="48" y="96"/>
                  </a:lnTo>
                  <a:lnTo>
                    <a:pt x="96" y="0"/>
                  </a:lnTo>
                  <a:lnTo>
                    <a:pt x="192" y="192"/>
                  </a:lnTo>
                  <a:lnTo>
                    <a:pt x="288" y="0"/>
                  </a:lnTo>
                  <a:lnTo>
                    <a:pt x="384" y="192"/>
                  </a:lnTo>
                  <a:lnTo>
                    <a:pt x="480" y="0"/>
                  </a:lnTo>
                  <a:lnTo>
                    <a:pt x="528" y="96"/>
                  </a:lnTo>
                  <a:lnTo>
                    <a:pt x="576" y="9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33"/>
            <p:cNvSpPr>
              <a:spLocks/>
            </p:cNvSpPr>
            <p:nvPr/>
          </p:nvSpPr>
          <p:spPr bwMode="auto">
            <a:xfrm rot="5400000">
              <a:off x="2544" y="1872"/>
              <a:ext cx="57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48" y="96"/>
                </a:cxn>
                <a:cxn ang="0">
                  <a:pos x="96" y="0"/>
                </a:cxn>
                <a:cxn ang="0">
                  <a:pos x="192" y="192"/>
                </a:cxn>
                <a:cxn ang="0">
                  <a:pos x="288" y="0"/>
                </a:cxn>
                <a:cxn ang="0">
                  <a:pos x="384" y="192"/>
                </a:cxn>
                <a:cxn ang="0">
                  <a:pos x="480" y="0"/>
                </a:cxn>
                <a:cxn ang="0">
                  <a:pos x="528" y="96"/>
                </a:cxn>
                <a:cxn ang="0">
                  <a:pos x="576" y="96"/>
                </a:cxn>
              </a:cxnLst>
              <a:rect l="0" t="0" r="r" b="b"/>
              <a:pathLst>
                <a:path w="576" h="192">
                  <a:moveTo>
                    <a:pt x="0" y="96"/>
                  </a:moveTo>
                  <a:lnTo>
                    <a:pt x="48" y="96"/>
                  </a:lnTo>
                  <a:lnTo>
                    <a:pt x="96" y="0"/>
                  </a:lnTo>
                  <a:lnTo>
                    <a:pt x="192" y="192"/>
                  </a:lnTo>
                  <a:lnTo>
                    <a:pt x="288" y="0"/>
                  </a:lnTo>
                  <a:lnTo>
                    <a:pt x="384" y="192"/>
                  </a:lnTo>
                  <a:lnTo>
                    <a:pt x="480" y="0"/>
                  </a:lnTo>
                  <a:lnTo>
                    <a:pt x="528" y="96"/>
                  </a:lnTo>
                  <a:lnTo>
                    <a:pt x="576" y="9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34"/>
            <p:cNvSpPr>
              <a:spLocks noChangeShapeType="1"/>
            </p:cNvSpPr>
            <p:nvPr/>
          </p:nvSpPr>
          <p:spPr bwMode="auto">
            <a:xfrm flipV="1">
              <a:off x="2832" y="14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35"/>
            <p:cNvSpPr>
              <a:spLocks noChangeShapeType="1"/>
            </p:cNvSpPr>
            <p:nvPr/>
          </p:nvSpPr>
          <p:spPr bwMode="auto">
            <a:xfrm>
              <a:off x="2832" y="225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36"/>
            <p:cNvSpPr txBox="1">
              <a:spLocks noChangeArrowheads="1"/>
            </p:cNvSpPr>
            <p:nvPr/>
          </p:nvSpPr>
          <p:spPr bwMode="auto">
            <a:xfrm>
              <a:off x="2928" y="1584"/>
              <a:ext cx="576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1k</a:t>
              </a:r>
              <a:r>
                <a:rPr lang="en-US">
                  <a:latin typeface="Symbol" pitchFamily="18" charset="2"/>
                </a:rPr>
                <a:t>W</a:t>
              </a:r>
              <a:endParaRPr lang="en-US"/>
            </a:p>
          </p:txBody>
        </p:sp>
        <p:sp>
          <p:nvSpPr>
            <p:cNvPr id="12" name="Line 37"/>
            <p:cNvSpPr>
              <a:spLocks noChangeShapeType="1"/>
            </p:cNvSpPr>
            <p:nvPr/>
          </p:nvSpPr>
          <p:spPr bwMode="auto">
            <a:xfrm flipH="1">
              <a:off x="2448" y="1488"/>
              <a:ext cx="7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38"/>
            <p:cNvSpPr txBox="1">
              <a:spLocks noChangeArrowheads="1"/>
            </p:cNvSpPr>
            <p:nvPr/>
          </p:nvSpPr>
          <p:spPr bwMode="auto">
            <a:xfrm>
              <a:off x="1872" y="1104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1k</a:t>
              </a:r>
              <a:r>
                <a:rPr lang="en-US">
                  <a:latin typeface="Symbol" pitchFamily="18" charset="2"/>
                </a:rPr>
                <a:t>W</a:t>
              </a:r>
              <a:endParaRPr lang="en-US"/>
            </a:p>
          </p:txBody>
        </p:sp>
        <p:sp>
          <p:nvSpPr>
            <p:cNvPr id="14" name="Line 39"/>
            <p:cNvSpPr>
              <a:spLocks noChangeShapeType="1"/>
            </p:cNvSpPr>
            <p:nvPr/>
          </p:nvSpPr>
          <p:spPr bwMode="auto">
            <a:xfrm flipH="1">
              <a:off x="1584" y="2448"/>
              <a:ext cx="24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40"/>
            <p:cNvSpPr txBox="1">
              <a:spLocks noChangeArrowheads="1"/>
            </p:cNvSpPr>
            <p:nvPr/>
          </p:nvSpPr>
          <p:spPr bwMode="auto">
            <a:xfrm>
              <a:off x="960" y="177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US" i="1"/>
                <a:t>V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16" name="Line 41"/>
            <p:cNvSpPr>
              <a:spLocks noChangeShapeType="1"/>
            </p:cNvSpPr>
            <p:nvPr/>
          </p:nvSpPr>
          <p:spPr bwMode="auto">
            <a:xfrm flipV="1">
              <a:off x="1584" y="14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42"/>
            <p:cNvSpPr>
              <a:spLocks noChangeShapeType="1"/>
            </p:cNvSpPr>
            <p:nvPr/>
          </p:nvSpPr>
          <p:spPr bwMode="auto">
            <a:xfrm>
              <a:off x="1584" y="148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43"/>
            <p:cNvSpPr>
              <a:spLocks noChangeShapeType="1"/>
            </p:cNvSpPr>
            <p:nvPr/>
          </p:nvSpPr>
          <p:spPr bwMode="auto">
            <a:xfrm flipV="1">
              <a:off x="1584" y="225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44"/>
            <p:cNvSpPr txBox="1">
              <a:spLocks noChangeArrowheads="1"/>
            </p:cNvSpPr>
            <p:nvPr/>
          </p:nvSpPr>
          <p:spPr bwMode="auto">
            <a:xfrm>
              <a:off x="4368" y="182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i="1"/>
                <a:t>V</a:t>
              </a:r>
              <a:r>
                <a:rPr lang="en-US" baseline="-25000"/>
                <a:t>2</a:t>
              </a:r>
              <a:endParaRPr lang="en-US"/>
            </a:p>
          </p:txBody>
        </p:sp>
        <p:sp>
          <p:nvSpPr>
            <p:cNvPr id="20" name="Line 45"/>
            <p:cNvSpPr>
              <a:spLocks noChangeShapeType="1"/>
            </p:cNvSpPr>
            <p:nvPr/>
          </p:nvSpPr>
          <p:spPr bwMode="auto">
            <a:xfrm>
              <a:off x="3792" y="148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46"/>
            <p:cNvSpPr>
              <a:spLocks noChangeShapeType="1"/>
            </p:cNvSpPr>
            <p:nvPr/>
          </p:nvSpPr>
          <p:spPr bwMode="auto">
            <a:xfrm flipV="1">
              <a:off x="4080" y="14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47"/>
            <p:cNvSpPr>
              <a:spLocks noChangeShapeType="1"/>
            </p:cNvSpPr>
            <p:nvPr/>
          </p:nvSpPr>
          <p:spPr bwMode="auto">
            <a:xfrm flipV="1">
              <a:off x="4080" y="225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Arc 48"/>
            <p:cNvSpPr>
              <a:spLocks/>
            </p:cNvSpPr>
            <p:nvPr/>
          </p:nvSpPr>
          <p:spPr bwMode="auto">
            <a:xfrm>
              <a:off x="1968" y="1680"/>
              <a:ext cx="672" cy="67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43200"/>
                <a:gd name="T1" fmla="*/ 0 h 43200"/>
                <a:gd name="T2" fmla="*/ 8207 w 43200"/>
                <a:gd name="T3" fmla="*/ 4653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4993"/>
                    <a:pt x="3023" y="8749"/>
                    <a:pt x="8207" y="4653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4993"/>
                    <a:pt x="3023" y="8749"/>
                    <a:pt x="8207" y="465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>
              <a:solidFill>
                <a:srgbClr val="CC00CC"/>
              </a:solidFill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49"/>
            <p:cNvSpPr txBox="1">
              <a:spLocks noChangeArrowheads="1"/>
            </p:cNvSpPr>
            <p:nvPr/>
          </p:nvSpPr>
          <p:spPr bwMode="auto">
            <a:xfrm>
              <a:off x="2160" y="1872"/>
              <a:ext cx="336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b="1" i="1">
                  <a:solidFill>
                    <a:srgbClr val="660066"/>
                  </a:solidFill>
                </a:rPr>
                <a:t>I</a:t>
              </a:r>
              <a:r>
                <a:rPr lang="en-US" b="1" baseline="-25000">
                  <a:solidFill>
                    <a:srgbClr val="660066"/>
                  </a:solidFill>
                </a:rPr>
                <a:t>1</a:t>
              </a:r>
              <a:endParaRPr lang="en-US" b="1">
                <a:solidFill>
                  <a:srgbClr val="660066"/>
                </a:solidFill>
              </a:endParaRPr>
            </a:p>
          </p:txBody>
        </p:sp>
        <p:sp>
          <p:nvSpPr>
            <p:cNvPr id="25" name="Arc 50"/>
            <p:cNvSpPr>
              <a:spLocks/>
            </p:cNvSpPr>
            <p:nvPr/>
          </p:nvSpPr>
          <p:spPr bwMode="auto">
            <a:xfrm>
              <a:off x="3073" y="1681"/>
              <a:ext cx="672" cy="67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43200"/>
                <a:gd name="T1" fmla="*/ 0 h 43200"/>
                <a:gd name="T2" fmla="*/ 236 w 43200"/>
                <a:gd name="T3" fmla="*/ 18415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20533"/>
                    <a:pt x="78" y="19469"/>
                    <a:pt x="236" y="18415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20533"/>
                    <a:pt x="78" y="19469"/>
                    <a:pt x="236" y="1841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>
              <a:solidFill>
                <a:srgbClr val="CC00CC"/>
              </a:solidFill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Text Box 51"/>
            <p:cNvSpPr txBox="1">
              <a:spLocks noChangeArrowheads="1"/>
            </p:cNvSpPr>
            <p:nvPr/>
          </p:nvSpPr>
          <p:spPr bwMode="auto">
            <a:xfrm>
              <a:off x="3264" y="1872"/>
              <a:ext cx="336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b="1" i="1">
                  <a:solidFill>
                    <a:srgbClr val="660066"/>
                  </a:solidFill>
                </a:rPr>
                <a:t>I</a:t>
              </a:r>
              <a:r>
                <a:rPr lang="en-US" b="1" baseline="-25000">
                  <a:solidFill>
                    <a:srgbClr val="660066"/>
                  </a:solidFill>
                </a:rPr>
                <a:t>2</a:t>
              </a:r>
              <a:endParaRPr lang="en-US" b="1">
                <a:solidFill>
                  <a:srgbClr val="660066"/>
                </a:solidFill>
              </a:endParaRPr>
            </a:p>
          </p:txBody>
        </p:sp>
        <p:sp>
          <p:nvSpPr>
            <p:cNvPr id="27" name="Oval 52"/>
            <p:cNvSpPr>
              <a:spLocks noChangeArrowheads="1"/>
            </p:cNvSpPr>
            <p:nvPr/>
          </p:nvSpPr>
          <p:spPr bwMode="auto">
            <a:xfrm>
              <a:off x="3792" y="1680"/>
              <a:ext cx="576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/>
                <a:t>+</a:t>
              </a:r>
            </a:p>
            <a:p>
              <a:pPr algn="ctr" eaLnBrk="0" hangingPunct="0"/>
              <a:r>
                <a:rPr lang="en-US" b="1">
                  <a:cs typeface="Times New Roman" pitchFamily="18" charset="0"/>
                </a:rPr>
                <a:t>–</a:t>
              </a:r>
              <a:endParaRPr lang="en-US" b="1"/>
            </a:p>
          </p:txBody>
        </p:sp>
        <p:sp>
          <p:nvSpPr>
            <p:cNvPr id="28" name="Oval 53"/>
            <p:cNvSpPr>
              <a:spLocks noChangeArrowheads="1"/>
            </p:cNvSpPr>
            <p:nvPr/>
          </p:nvSpPr>
          <p:spPr bwMode="auto">
            <a:xfrm>
              <a:off x="1296" y="1680"/>
              <a:ext cx="576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/>
                <a:t>+</a:t>
              </a:r>
            </a:p>
            <a:p>
              <a:pPr algn="ctr" eaLnBrk="0" hangingPunct="0"/>
              <a:r>
                <a:rPr lang="en-US" b="1">
                  <a:cs typeface="Times New Roman" pitchFamily="18" charset="0"/>
                </a:rPr>
                <a:t>–</a:t>
              </a:r>
              <a:endParaRPr lang="en-US" b="1"/>
            </a:p>
          </p:txBody>
        </p:sp>
      </p:grpSp>
      <p:sp>
        <p:nvSpPr>
          <p:cNvPr id="29" name="Rectangle 3"/>
          <p:cNvSpPr txBox="1">
            <a:spLocks noChangeArrowheads="1"/>
          </p:cNvSpPr>
          <p:nvPr/>
        </p:nvSpPr>
        <p:spPr>
          <a:xfrm>
            <a:off x="609600" y="41910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mtClean="0"/>
              <a:t>(</a:t>
            </a:r>
            <a:r>
              <a:rPr lang="en-US" i="1" smtClean="0"/>
              <a:t>I</a:t>
            </a:r>
            <a:r>
              <a:rPr lang="en-US" baseline="-25000" smtClean="0"/>
              <a:t>2</a:t>
            </a:r>
            <a:r>
              <a:rPr lang="en-US" smtClean="0"/>
              <a:t> </a:t>
            </a:r>
            <a:r>
              <a:rPr lang="en-US" smtClean="0">
                <a:cs typeface="Arial" charset="0"/>
              </a:rPr>
              <a:t>–</a:t>
            </a:r>
            <a:r>
              <a:rPr lang="en-US" smtClean="0"/>
              <a:t> </a:t>
            </a:r>
            <a:r>
              <a:rPr lang="en-US" i="1" smtClean="0"/>
              <a:t>I</a:t>
            </a:r>
            <a:r>
              <a:rPr lang="en-US" baseline="-25000" smtClean="0"/>
              <a:t>1</a:t>
            </a:r>
            <a:r>
              <a:rPr lang="en-US" smtClean="0"/>
              <a:t>) 1k</a:t>
            </a:r>
            <a:r>
              <a:rPr lang="en-US" smtClean="0">
                <a:latin typeface="Symbol" pitchFamily="18" charset="2"/>
              </a:rPr>
              <a:t>W</a:t>
            </a:r>
            <a:r>
              <a:rPr lang="en-US" smtClean="0"/>
              <a:t> + </a:t>
            </a:r>
            <a:r>
              <a:rPr lang="en-US" i="1" smtClean="0"/>
              <a:t>I</a:t>
            </a:r>
            <a:r>
              <a:rPr lang="en-US" baseline="-25000" smtClean="0"/>
              <a:t>2</a:t>
            </a:r>
            <a:r>
              <a:rPr lang="en-US" smtClean="0"/>
              <a:t> 1k</a:t>
            </a:r>
            <a:r>
              <a:rPr lang="en-US" smtClean="0">
                <a:latin typeface="Symbol" pitchFamily="18" charset="2"/>
              </a:rPr>
              <a:t>W</a:t>
            </a:r>
            <a:r>
              <a:rPr lang="en-US" smtClean="0"/>
              <a:t> + </a:t>
            </a:r>
            <a:r>
              <a:rPr lang="en-US" i="1" smtClean="0"/>
              <a:t>V</a:t>
            </a:r>
            <a:r>
              <a:rPr lang="en-US" baseline="-25000" smtClean="0"/>
              <a:t>2</a:t>
            </a:r>
            <a:r>
              <a:rPr lang="en-US" smtClean="0"/>
              <a:t> = 0</a:t>
            </a:r>
          </a:p>
          <a:p>
            <a:pPr algn="ctr">
              <a:buFontTx/>
              <a:buNone/>
            </a:pPr>
            <a:r>
              <a:rPr lang="en-US" smtClean="0"/>
              <a:t>(</a:t>
            </a:r>
            <a:r>
              <a:rPr lang="en-US" i="1" smtClean="0"/>
              <a:t>I</a:t>
            </a:r>
            <a:r>
              <a:rPr lang="en-US" baseline="-25000" smtClean="0"/>
              <a:t>2</a:t>
            </a:r>
            <a:r>
              <a:rPr lang="en-US" smtClean="0"/>
              <a:t> </a:t>
            </a:r>
            <a:r>
              <a:rPr lang="en-US" smtClean="0">
                <a:cs typeface="Arial" charset="0"/>
              </a:rPr>
              <a:t>–</a:t>
            </a:r>
            <a:r>
              <a:rPr lang="en-US" smtClean="0"/>
              <a:t> </a:t>
            </a:r>
            <a:r>
              <a:rPr lang="en-US" i="1" smtClean="0"/>
              <a:t>I</a:t>
            </a:r>
            <a:r>
              <a:rPr lang="en-US" baseline="-25000" smtClean="0"/>
              <a:t>1</a:t>
            </a:r>
            <a:r>
              <a:rPr lang="en-US" smtClean="0"/>
              <a:t>) 1k</a:t>
            </a:r>
            <a:r>
              <a:rPr lang="en-US" smtClean="0">
                <a:latin typeface="Symbol" pitchFamily="18" charset="2"/>
              </a:rPr>
              <a:t>W</a:t>
            </a:r>
            <a:r>
              <a:rPr lang="en-US" smtClean="0"/>
              <a:t> + </a:t>
            </a:r>
            <a:r>
              <a:rPr lang="en-US" i="1" smtClean="0"/>
              <a:t>I</a:t>
            </a:r>
            <a:r>
              <a:rPr lang="en-US" baseline="-25000" smtClean="0"/>
              <a:t>2</a:t>
            </a:r>
            <a:r>
              <a:rPr lang="en-US" smtClean="0"/>
              <a:t> 1k</a:t>
            </a:r>
            <a:r>
              <a:rPr lang="en-US" smtClean="0">
                <a:latin typeface="Symbol" pitchFamily="18" charset="2"/>
              </a:rPr>
              <a:t>W</a:t>
            </a:r>
            <a:r>
              <a:rPr lang="en-US" smtClean="0"/>
              <a:t> = </a:t>
            </a:r>
            <a:r>
              <a:rPr lang="en-US" smtClean="0">
                <a:cs typeface="Arial" charset="0"/>
              </a:rPr>
              <a:t>–</a:t>
            </a:r>
            <a:r>
              <a:rPr lang="en-US" i="1" smtClean="0"/>
              <a:t>V</a:t>
            </a:r>
            <a:r>
              <a:rPr lang="en-US" baseline="-25000" smtClean="0"/>
              <a:t>2</a:t>
            </a:r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327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of Mesh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dirty="0"/>
              <a:t>1.	Identify mesh (loops).</a:t>
            </a:r>
          </a:p>
          <a:p>
            <a:pPr marL="457200" indent="-457200">
              <a:buFontTx/>
              <a:buNone/>
            </a:pPr>
            <a:r>
              <a:rPr lang="en-US" dirty="0"/>
              <a:t>2.	Assign a current to each mesh.</a:t>
            </a:r>
          </a:p>
          <a:p>
            <a:pPr marL="457200" indent="-457200">
              <a:buFontTx/>
              <a:buNone/>
            </a:pPr>
            <a:r>
              <a:rPr lang="en-US" dirty="0"/>
              <a:t>3.	Apply KVL around each loop to get an equation in terms of the loop currents.</a:t>
            </a:r>
          </a:p>
          <a:p>
            <a:pPr marL="457200" indent="-457200">
              <a:buFontTx/>
              <a:buNone/>
            </a:pPr>
            <a:r>
              <a:rPr lang="en-US" b="1" dirty="0">
                <a:solidFill>
                  <a:schemeClr val="accent2"/>
                </a:solidFill>
              </a:rPr>
              <a:t>4.	Solve the resulting system of linear equations for the mesh/loop currents.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432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16421"/>
          </a:xfrm>
        </p:spPr>
        <p:txBody>
          <a:bodyPr/>
          <a:lstStyle/>
          <a:p>
            <a:r>
              <a:rPr lang="en-US" dirty="0"/>
              <a:t>The two equations can be combined into a single matrix/vector </a:t>
            </a:r>
            <a:r>
              <a:rPr lang="en-US" dirty="0" smtClean="0"/>
              <a:t>equation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143000" y="3048000"/>
          <a:ext cx="6777038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2413000" imgH="482600" progId="Equation.3">
                  <p:embed/>
                </p:oleObj>
              </mc:Choice>
              <mc:Fallback>
                <p:oleObj name="Equation" r:id="rId3" imgW="24130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0"/>
                        <a:ext cx="6777038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7780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Solving the Equations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mtClean="0"/>
              <a:t>Let:		V</a:t>
            </a:r>
            <a:r>
              <a:rPr lang="en-US" baseline="-25000" smtClean="0"/>
              <a:t>1</a:t>
            </a:r>
            <a:r>
              <a:rPr lang="en-US" smtClean="0"/>
              <a:t> = 7V and V</a:t>
            </a:r>
            <a:r>
              <a:rPr lang="en-US" baseline="-25000" smtClean="0"/>
              <a:t>2</a:t>
            </a:r>
            <a:r>
              <a:rPr lang="en-US" smtClean="0"/>
              <a:t> = 4V</a:t>
            </a:r>
          </a:p>
          <a:p>
            <a:pPr>
              <a:buFontTx/>
              <a:buNone/>
            </a:pPr>
            <a:r>
              <a:rPr lang="en-US" smtClean="0"/>
              <a:t>Results:</a:t>
            </a:r>
          </a:p>
          <a:p>
            <a:pPr algn="ctr">
              <a:buFontTx/>
              <a:buNone/>
            </a:pPr>
            <a:r>
              <a:rPr lang="en-US" i="1" smtClean="0"/>
              <a:t>I</a:t>
            </a:r>
            <a:r>
              <a:rPr lang="en-US" baseline="-25000" smtClean="0"/>
              <a:t>1</a:t>
            </a:r>
            <a:r>
              <a:rPr lang="en-US" smtClean="0"/>
              <a:t> = 3.33 mA</a:t>
            </a:r>
          </a:p>
          <a:p>
            <a:pPr algn="ctr">
              <a:buFontTx/>
              <a:buNone/>
            </a:pPr>
            <a:r>
              <a:rPr lang="en-US" i="1" smtClean="0"/>
              <a:t>I</a:t>
            </a:r>
            <a:r>
              <a:rPr lang="en-US" baseline="-25000" smtClean="0"/>
              <a:t>2</a:t>
            </a:r>
            <a:r>
              <a:rPr lang="en-US" smtClean="0"/>
              <a:t> = </a:t>
            </a:r>
            <a:r>
              <a:rPr lang="en-US" smtClean="0">
                <a:cs typeface="Arial" charset="0"/>
              </a:rPr>
              <a:t>–</a:t>
            </a:r>
            <a:r>
              <a:rPr lang="en-US" smtClean="0"/>
              <a:t>0.33 mA</a:t>
            </a:r>
          </a:p>
          <a:p>
            <a:pPr>
              <a:buFontTx/>
              <a:buNone/>
            </a:pPr>
            <a:r>
              <a:rPr lang="en-US" smtClean="0"/>
              <a:t>Finally</a:t>
            </a:r>
          </a:p>
          <a:p>
            <a:pPr algn="ctr">
              <a:buFontTx/>
              <a:buNone/>
            </a:pPr>
            <a:r>
              <a:rPr lang="en-US" i="1" smtClean="0"/>
              <a:t>V</a:t>
            </a:r>
            <a:r>
              <a:rPr lang="en-US" i="1" baseline="-25000" smtClean="0"/>
              <a:t>out</a:t>
            </a:r>
            <a:r>
              <a:rPr lang="en-US" smtClean="0"/>
              <a:t> = (</a:t>
            </a:r>
            <a:r>
              <a:rPr lang="en-US" i="1" smtClean="0"/>
              <a:t>I</a:t>
            </a:r>
            <a:r>
              <a:rPr lang="en-US" baseline="-25000" smtClean="0"/>
              <a:t>1</a:t>
            </a:r>
            <a:r>
              <a:rPr lang="en-US" smtClean="0"/>
              <a:t> </a:t>
            </a:r>
            <a:r>
              <a:rPr lang="en-US" smtClean="0">
                <a:cs typeface="Arial" charset="0"/>
              </a:rPr>
              <a:t>–</a:t>
            </a:r>
            <a:r>
              <a:rPr lang="en-US" smtClean="0"/>
              <a:t> </a:t>
            </a:r>
            <a:r>
              <a:rPr lang="en-US" i="1" smtClean="0"/>
              <a:t>I</a:t>
            </a:r>
            <a:r>
              <a:rPr lang="en-US" baseline="-25000" smtClean="0"/>
              <a:t>2</a:t>
            </a:r>
            <a:r>
              <a:rPr lang="en-US" smtClean="0"/>
              <a:t>) 1k</a:t>
            </a:r>
            <a:r>
              <a:rPr lang="en-US" smtClean="0">
                <a:latin typeface="Symbol" pitchFamily="18" charset="2"/>
              </a:rPr>
              <a:t>W</a:t>
            </a:r>
            <a:r>
              <a:rPr lang="en-US" smtClean="0"/>
              <a:t> = 3.66V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28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kern="0" dirty="0"/>
              <a:t>O</a:t>
            </a:r>
            <a:r>
              <a:rPr lang="en-US" kern="0" dirty="0" smtClean="0"/>
              <a:t>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/>
          <a:lstStyle/>
          <a:p>
            <a:r>
              <a:rPr lang="en-US" dirty="0">
                <a:ea typeface="ＭＳ Ｐゴシック" pitchFamily="-112" charset="-128"/>
              </a:rPr>
              <a:t>Find the power dissipated in 4</a:t>
            </a:r>
            <a:r>
              <a:rPr lang="en-US" baseline="-25000" dirty="0">
                <a:ea typeface="ＭＳ Ｐゴシック" pitchFamily="-112" charset="-128"/>
                <a:sym typeface="Symbol"/>
              </a:rPr>
              <a:t></a:t>
            </a:r>
            <a:r>
              <a:rPr lang="en-US" dirty="0">
                <a:ea typeface="ＭＳ Ｐゴシック" pitchFamily="-112" charset="-128"/>
                <a:sym typeface="Symbol"/>
              </a:rPr>
              <a:t></a:t>
            </a:r>
            <a:r>
              <a:rPr lang="en-US" dirty="0">
                <a:ea typeface="ＭＳ Ｐゴシック" pitchFamily="-112" charset="-128"/>
              </a:rPr>
              <a:t> </a:t>
            </a:r>
            <a:r>
              <a:rPr lang="en-US" dirty="0" smtClean="0">
                <a:ea typeface="ＭＳ Ｐゴシック" pitchFamily="-112" charset="-128"/>
              </a:rPr>
              <a:t>resistor.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5988" y="2232325"/>
            <a:ext cx="6172200" cy="364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16628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520" y="1700808"/>
            <a:ext cx="4248150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66453" y="198884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-112" charset="2"/>
              <a:buNone/>
            </a:pPr>
            <a:r>
              <a:rPr lang="en-US" dirty="0"/>
              <a:t>We apply KVL to the three meshes in turn. 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-112" charset="2"/>
              <a:buNone/>
            </a:pPr>
            <a:r>
              <a:rPr lang="en-US" dirty="0"/>
              <a:t>For mesh 1, </a:t>
            </a:r>
          </a:p>
        </p:txBody>
      </p:sp>
      <p:grpSp>
        <p:nvGrpSpPr>
          <p:cNvPr id="6" name="Group 8"/>
          <p:cNvGrpSpPr>
            <a:grpSpLocks/>
          </p:cNvGrpSpPr>
          <p:nvPr/>
        </p:nvGrpSpPr>
        <p:grpSpPr bwMode="auto">
          <a:xfrm>
            <a:off x="3136999" y="4819796"/>
            <a:ext cx="5551487" cy="1427162"/>
            <a:chOff x="453" y="2438"/>
            <a:chExt cx="3753" cy="1554"/>
          </a:xfrm>
        </p:grpSpPr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453" y="2438"/>
              <a:ext cx="3753" cy="1554"/>
              <a:chOff x="453" y="2438"/>
              <a:chExt cx="3753" cy="1554"/>
            </a:xfrm>
          </p:grpSpPr>
          <p:graphicFrame>
            <p:nvGraphicFramePr>
              <p:cNvPr id="9" name="Object 2"/>
              <p:cNvGraphicFramePr>
                <a:graphicFrameLocks noChangeAspect="1"/>
              </p:cNvGraphicFramePr>
              <p:nvPr/>
            </p:nvGraphicFramePr>
            <p:xfrm>
              <a:off x="453" y="2438"/>
              <a:ext cx="3753" cy="4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396" name="Equation" r:id="rId4" imgW="1866900" imgH="228600" progId="Equation.3">
                      <p:embed/>
                    </p:oleObj>
                  </mc:Choice>
                  <mc:Fallback>
                    <p:oleObj name="Equation" r:id="rId4" imgW="1866900" imgH="228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3" y="2438"/>
                            <a:ext cx="3753" cy="460"/>
                          </a:xfrm>
                          <a:prstGeom prst="rect">
                            <a:avLst/>
                          </a:prstGeom>
                          <a:solidFill>
                            <a:srgbClr val="FFFF66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" name="Object 3"/>
              <p:cNvGraphicFramePr>
                <a:graphicFrameLocks noChangeAspect="1"/>
              </p:cNvGraphicFramePr>
              <p:nvPr/>
            </p:nvGraphicFramePr>
            <p:xfrm>
              <a:off x="501" y="3534"/>
              <a:ext cx="2038" cy="45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397" name="Equation" r:id="rId6" imgW="1028700" imgH="228600" progId="Equation.3">
                      <p:embed/>
                    </p:oleObj>
                  </mc:Choice>
                  <mc:Fallback>
                    <p:oleObj name="Equation" r:id="rId6" imgW="1028700" imgH="228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1" y="3534"/>
                            <a:ext cx="2038" cy="458"/>
                          </a:xfrm>
                          <a:prstGeom prst="rect">
                            <a:avLst/>
                          </a:prstGeom>
                          <a:solidFill>
                            <a:srgbClr val="FFFF66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605" y="3486"/>
              <a:ext cx="815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3300"/>
                  </a:solidFill>
                  <a:latin typeface="Calibri" pitchFamily="-112" charset="0"/>
                </a:rPr>
                <a:t>…(1)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32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57200" y="1952625"/>
            <a:ext cx="5045075" cy="1511300"/>
            <a:chOff x="612" y="1272"/>
            <a:chExt cx="3796" cy="1320"/>
          </a:xfrm>
        </p:grpSpPr>
        <p:graphicFrame>
          <p:nvGraphicFramePr>
            <p:cNvPr id="5" name="Object 2"/>
            <p:cNvGraphicFramePr>
              <a:graphicFrameLocks noChangeAspect="1"/>
            </p:cNvGraphicFramePr>
            <p:nvPr/>
          </p:nvGraphicFramePr>
          <p:xfrm>
            <a:off x="612" y="1272"/>
            <a:ext cx="3268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4" name="Equation" r:id="rId3" imgW="1625600" imgH="228600" progId="Equation.3">
                    <p:embed/>
                  </p:oleObj>
                </mc:Choice>
                <mc:Fallback>
                  <p:oleObj name="Equation" r:id="rId3" imgW="16256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2" y="1272"/>
                          <a:ext cx="3268" cy="460"/>
                        </a:xfrm>
                        <a:prstGeom prst="rect">
                          <a:avLst/>
                        </a:prstGeom>
                        <a:solidFill>
                          <a:srgbClr val="FFFF66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3"/>
            <p:cNvGraphicFramePr>
              <a:graphicFrameLocks noChangeAspect="1"/>
            </p:cNvGraphicFramePr>
            <p:nvPr/>
          </p:nvGraphicFramePr>
          <p:xfrm>
            <a:off x="1020" y="2134"/>
            <a:ext cx="2416" cy="4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5" name="Equation" r:id="rId5" imgW="1219200" imgH="228600" progId="Equation.3">
                    <p:embed/>
                  </p:oleObj>
                </mc:Choice>
                <mc:Fallback>
                  <p:oleObj name="Equation" r:id="rId5" imgW="12192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0" y="2134"/>
                          <a:ext cx="2416" cy="458"/>
                        </a:xfrm>
                        <a:prstGeom prst="rect">
                          <a:avLst/>
                        </a:prstGeom>
                        <a:solidFill>
                          <a:srgbClr val="FFFF66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3592" y="2195"/>
              <a:ext cx="816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3300"/>
                  </a:solidFill>
                  <a:latin typeface="Calibri" pitchFamily="-112" charset="0"/>
                </a:rPr>
                <a:t>…(2)</a:t>
              </a:r>
            </a:p>
          </p:txBody>
        </p:sp>
      </p:grp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82180" y="1703568"/>
            <a:ext cx="3349625" cy="225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57200" y="1547500"/>
            <a:ext cx="159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Mesh 2: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3717032"/>
            <a:ext cx="159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Mesh 2: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457250"/>
              </p:ext>
            </p:extLst>
          </p:nvPr>
        </p:nvGraphicFramePr>
        <p:xfrm>
          <a:off x="971550" y="4225925"/>
          <a:ext cx="480218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8" imgW="1892300" imgH="228600" progId="Equation.3">
                  <p:embed/>
                </p:oleObj>
              </mc:Choice>
              <mc:Fallback>
                <p:oleObj name="Equation" r:id="rId8" imgW="18923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225925"/>
                        <a:ext cx="4802188" cy="581025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036326"/>
              </p:ext>
            </p:extLst>
          </p:nvPr>
        </p:nvGraphicFramePr>
        <p:xfrm>
          <a:off x="1835150" y="5307013"/>
          <a:ext cx="167640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10" imgW="647700" imgH="228600" progId="Equation.3">
                  <p:embed/>
                </p:oleObj>
              </mc:Choice>
              <mc:Fallback>
                <p:oleObj name="Equation" r:id="rId10" imgW="6477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307013"/>
                        <a:ext cx="1676400" cy="598487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9138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590675" y="1655730"/>
            <a:ext cx="4565501" cy="2061302"/>
            <a:chOff x="528" y="1260"/>
            <a:chExt cx="3360" cy="1587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394" y="1648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3300"/>
                  </a:solidFill>
                  <a:latin typeface="Calibri" pitchFamily="-112" charset="0"/>
                </a:rPr>
                <a:t>…(3)</a:t>
              </a:r>
            </a:p>
          </p:txBody>
        </p:sp>
        <p:graphicFrame>
          <p:nvGraphicFramePr>
            <p:cNvPr id="6" name="Object 2"/>
            <p:cNvGraphicFramePr>
              <a:graphicFrameLocks noChangeAspect="1"/>
            </p:cNvGraphicFramePr>
            <p:nvPr/>
          </p:nvGraphicFramePr>
          <p:xfrm>
            <a:off x="535" y="1648"/>
            <a:ext cx="1743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38" name="Equation" r:id="rId3" imgW="7315200" imgH="1460500" progId="Equation.3">
                    <p:embed/>
                  </p:oleObj>
                </mc:Choice>
                <mc:Fallback>
                  <p:oleObj name="Equation" r:id="rId3" imgW="7315200" imgH="1460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5" y="1648"/>
                          <a:ext cx="1743" cy="304"/>
                        </a:xfrm>
                        <a:prstGeom prst="rect">
                          <a:avLst/>
                        </a:prstGeom>
                        <a:solidFill>
                          <a:srgbClr val="FFFF66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3"/>
            <p:cNvGraphicFramePr>
              <a:graphicFrameLocks noChangeAspect="1"/>
            </p:cNvGraphicFramePr>
            <p:nvPr/>
          </p:nvGraphicFramePr>
          <p:xfrm>
            <a:off x="528" y="1260"/>
            <a:ext cx="3360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39" name="Equation" r:id="rId5" imgW="2159000" imgH="228600" progId="Equation.3">
                    <p:embed/>
                  </p:oleObj>
                </mc:Choice>
                <mc:Fallback>
                  <p:oleObj name="Equation" r:id="rId5" imgW="21590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" y="1260"/>
                          <a:ext cx="3360" cy="307"/>
                        </a:xfrm>
                        <a:prstGeom prst="rect">
                          <a:avLst/>
                        </a:prstGeom>
                        <a:solidFill>
                          <a:srgbClr val="FFFF66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4"/>
            <p:cNvGraphicFramePr>
              <a:graphicFrameLocks noChangeAspect="1"/>
            </p:cNvGraphicFramePr>
            <p:nvPr/>
          </p:nvGraphicFramePr>
          <p:xfrm>
            <a:off x="1245" y="2044"/>
            <a:ext cx="2225" cy="8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0" name="Equation" r:id="rId7" imgW="7315200" imgH="3060700" progId="Equation.3">
                    <p:embed/>
                  </p:oleObj>
                </mc:Choice>
                <mc:Fallback>
                  <p:oleObj name="Equation" r:id="rId7" imgW="7315200" imgH="30607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5" y="2044"/>
                          <a:ext cx="2225" cy="803"/>
                        </a:xfrm>
                        <a:prstGeom prst="rect">
                          <a:avLst/>
                        </a:prstGeom>
                        <a:solidFill>
                          <a:srgbClr val="FFFF66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11"/>
          <p:cNvGrpSpPr>
            <a:grpSpLocks/>
          </p:cNvGrpSpPr>
          <p:nvPr/>
        </p:nvGrpSpPr>
        <p:grpSpPr bwMode="auto">
          <a:xfrm>
            <a:off x="1590865" y="3933057"/>
            <a:ext cx="4277279" cy="1981745"/>
            <a:chOff x="258" y="2709"/>
            <a:chExt cx="2478" cy="1260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270" y="2709"/>
              <a:ext cx="2466" cy="246"/>
              <a:chOff x="270" y="3098"/>
              <a:chExt cx="2466" cy="246"/>
            </a:xfrm>
          </p:grpSpPr>
          <p:graphicFrame>
            <p:nvGraphicFramePr>
              <p:cNvPr id="12" name="Object 5"/>
              <p:cNvGraphicFramePr>
                <a:graphicFrameLocks noChangeAspect="1"/>
              </p:cNvGraphicFramePr>
              <p:nvPr/>
            </p:nvGraphicFramePr>
            <p:xfrm>
              <a:off x="270" y="3120"/>
              <a:ext cx="711" cy="22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7441" name="Equation" r:id="rId9" imgW="7315200" imgH="2298700" progId="Equation.3">
                      <p:embed/>
                    </p:oleObj>
                  </mc:Choice>
                  <mc:Fallback>
                    <p:oleObj name="Equation" r:id="rId9" imgW="7315200" imgH="22987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0" y="3120"/>
                            <a:ext cx="711" cy="224"/>
                          </a:xfrm>
                          <a:prstGeom prst="rect">
                            <a:avLst/>
                          </a:prstGeom>
                          <a:solidFill>
                            <a:srgbClr val="FFFF66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" name="Object 6"/>
              <p:cNvGraphicFramePr>
                <a:graphicFrameLocks noChangeAspect="1"/>
              </p:cNvGraphicFramePr>
              <p:nvPr/>
            </p:nvGraphicFramePr>
            <p:xfrm>
              <a:off x="1234" y="3098"/>
              <a:ext cx="605" cy="2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7442" name="Equation" r:id="rId11" imgW="7315200" imgH="2705100" progId="Equation.3">
                      <p:embed/>
                    </p:oleObj>
                  </mc:Choice>
                  <mc:Fallback>
                    <p:oleObj name="Equation" r:id="rId11" imgW="7315200" imgH="27051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34" y="3098"/>
                            <a:ext cx="605" cy="238"/>
                          </a:xfrm>
                          <a:prstGeom prst="rect">
                            <a:avLst/>
                          </a:prstGeom>
                          <a:solidFill>
                            <a:srgbClr val="FFFF66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" name="Object 7"/>
              <p:cNvGraphicFramePr>
                <a:graphicFrameLocks noChangeAspect="1"/>
              </p:cNvGraphicFramePr>
              <p:nvPr/>
            </p:nvGraphicFramePr>
            <p:xfrm>
              <a:off x="2148" y="3109"/>
              <a:ext cx="588" cy="2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7443" name="Equation" r:id="rId13" imgW="7315200" imgH="2921000" progId="Equation.3">
                      <p:embed/>
                    </p:oleObj>
                  </mc:Choice>
                  <mc:Fallback>
                    <p:oleObj name="Equation" r:id="rId13" imgW="7315200" imgH="29210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48" y="3109"/>
                            <a:ext cx="588" cy="235"/>
                          </a:xfrm>
                          <a:prstGeom prst="rect">
                            <a:avLst/>
                          </a:prstGeom>
                          <a:solidFill>
                            <a:srgbClr val="FFFF66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1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8138773"/>
                </p:ext>
              </p:extLst>
            </p:nvPr>
          </p:nvGraphicFramePr>
          <p:xfrm>
            <a:off x="258" y="3075"/>
            <a:ext cx="882" cy="8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4" name="Equation" r:id="rId15" imgW="7315200" imgH="7404100" progId="Equation.3">
                    <p:embed/>
                  </p:oleObj>
                </mc:Choice>
                <mc:Fallback>
                  <p:oleObj name="Equation" r:id="rId15" imgW="7315200" imgH="7404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" y="3075"/>
                          <a:ext cx="882" cy="894"/>
                        </a:xfrm>
                        <a:prstGeom prst="rect">
                          <a:avLst/>
                        </a:prstGeom>
                        <a:solidFill>
                          <a:srgbClr val="FFFF66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896854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 fontScale="85000" lnSpcReduction="20000"/>
          </a:bodyPr>
          <a:lstStyle/>
          <a:p>
            <a:r>
              <a:rPr lang="en-GB" sz="2400" dirty="0" smtClean="0">
                <a:latin typeface="Helvetica LT Std Light"/>
              </a:rPr>
              <a:t>Aims</a:t>
            </a:r>
          </a:p>
          <a:p>
            <a:pPr lvl="1"/>
            <a:r>
              <a:rPr lang="en-US" sz="2100" dirty="0" smtClean="0">
                <a:latin typeface="Helvetica LT Std Light"/>
              </a:rPr>
              <a:t>Mesh analysis application around mesh in a circuit</a:t>
            </a:r>
          </a:p>
          <a:p>
            <a:pPr lvl="1"/>
            <a:endParaRPr lang="en-GB" sz="2000" dirty="0" smtClean="0">
              <a:latin typeface="Helvetica LT Std Light"/>
            </a:endParaRPr>
          </a:p>
          <a:p>
            <a:r>
              <a:rPr lang="en-GB" sz="2400" dirty="0" smtClean="0">
                <a:latin typeface="Helvetica LT Std Light"/>
              </a:rPr>
              <a:t>Expected Outcomes</a:t>
            </a:r>
          </a:p>
          <a:p>
            <a:pPr lvl="1"/>
            <a:r>
              <a:rPr lang="en-GB" sz="2000" dirty="0" smtClean="0">
                <a:latin typeface="Helvetica LT Std Light"/>
              </a:rPr>
              <a:t>Students able to understand and apply Kirchhoff’s Voltage Law/Mesh analysis</a:t>
            </a:r>
          </a:p>
          <a:p>
            <a:pPr marL="457200" lvl="1" indent="0">
              <a:buNone/>
            </a:pPr>
            <a:endParaRPr lang="en-GB" sz="2000" dirty="0" smtClean="0">
              <a:latin typeface="Helvetica LT Std Light"/>
            </a:endParaRPr>
          </a:p>
          <a:p>
            <a:r>
              <a:rPr lang="en-GB" sz="2400" dirty="0" smtClean="0">
                <a:latin typeface="Helvetica LT Std Light"/>
              </a:rPr>
              <a:t>Other related Information</a:t>
            </a:r>
          </a:p>
          <a:p>
            <a:pPr lvl="1"/>
            <a:r>
              <a:rPr lang="en-GB" sz="2000" dirty="0" smtClean="0">
                <a:latin typeface="Helvetica LT Std Light"/>
              </a:rPr>
              <a:t>One of mid semester exam is from this topic</a:t>
            </a:r>
            <a:endParaRPr lang="en-GB" sz="2000" dirty="0">
              <a:latin typeface="Helvetica LT Std Light"/>
            </a:endParaRPr>
          </a:p>
          <a:p>
            <a:pPr lvl="1"/>
            <a:r>
              <a:rPr lang="en-GB" sz="2000" dirty="0" smtClean="0">
                <a:latin typeface="Helvetica LT Std Light"/>
              </a:rPr>
              <a:t>No other relevant information be disclosed</a:t>
            </a:r>
          </a:p>
          <a:p>
            <a:pPr lvl="1"/>
            <a:endParaRPr lang="en-GB" sz="2000" dirty="0" smtClean="0">
              <a:latin typeface="Helvetica LT Std Light"/>
            </a:endParaRPr>
          </a:p>
          <a:p>
            <a:r>
              <a:rPr lang="en-GB" sz="2000" dirty="0" smtClean="0">
                <a:latin typeface="Helvetica LT Std Light"/>
              </a:rPr>
              <a:t>References</a:t>
            </a:r>
          </a:p>
          <a:p>
            <a:pPr lvl="1"/>
            <a:r>
              <a:rPr lang="en-GB" sz="2000" dirty="0" err="1">
                <a:latin typeface="Helvetica LT Std Light"/>
              </a:rPr>
              <a:t>Rizzoni</a:t>
            </a:r>
            <a:r>
              <a:rPr lang="en-GB" sz="2000" dirty="0">
                <a:latin typeface="Helvetica LT Std Light"/>
              </a:rPr>
              <a:t> G., 2004, Principles and Applications of Electrical Engineering, Revised Fourth Edition, Fourth Edition, McGraw </a:t>
            </a:r>
            <a:r>
              <a:rPr lang="en-GB" sz="2000" dirty="0" smtClean="0">
                <a:latin typeface="Helvetica LT Std Light"/>
              </a:rPr>
              <a:t>Hill</a:t>
            </a:r>
          </a:p>
          <a:p>
            <a:pPr lvl="1"/>
            <a:r>
              <a:rPr lang="en-GB" sz="2000" dirty="0" err="1">
                <a:latin typeface="Helvetica LT Std Light"/>
              </a:rPr>
              <a:t>Hambley</a:t>
            </a:r>
            <a:r>
              <a:rPr lang="en-GB" sz="2000" dirty="0">
                <a:latin typeface="Helvetica LT Std Light"/>
              </a:rPr>
              <a:t> A.R., 2005, Electrical Engineering Principles and Applications, Third Edition, Pearson Prentice Hall </a:t>
            </a:r>
            <a:endParaRPr lang="en-GB" sz="2000" dirty="0" smtClean="0"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Helvetica LT Std Light"/>
              </a:rPr>
              <a:t>Conclusion #1</a:t>
            </a:r>
          </a:p>
          <a:p>
            <a:pPr lvl="1"/>
            <a:r>
              <a:rPr lang="en-GB" sz="2000" dirty="0" smtClean="0">
                <a:latin typeface="Helvetica LT Std Light"/>
              </a:rPr>
              <a:t>KVL states that the summation of voltage in a mesh is equal to ZERO. </a:t>
            </a:r>
          </a:p>
          <a:p>
            <a:pPr lvl="1"/>
            <a:r>
              <a:rPr lang="en-GB" sz="2000" dirty="0" smtClean="0">
                <a:latin typeface="Helvetica LT Std Light"/>
              </a:rPr>
              <a:t>How many elements in a mesh represents how many terms needed to be derived to construct KVL equation.</a:t>
            </a:r>
          </a:p>
          <a:p>
            <a:pPr lvl="1"/>
            <a:endParaRPr lang="en-GB" sz="2000" dirty="0" smtClean="0">
              <a:latin typeface="Helvetica LT Std Light"/>
            </a:endParaRPr>
          </a:p>
          <a:p>
            <a:r>
              <a:rPr lang="en-GB" sz="2400" dirty="0" smtClean="0">
                <a:latin typeface="Helvetica LT Std Light"/>
              </a:rPr>
              <a:t>Conclusion #2</a:t>
            </a:r>
          </a:p>
          <a:p>
            <a:pPr lvl="1"/>
            <a:r>
              <a:rPr lang="en-GB" sz="2000" dirty="0" smtClean="0">
                <a:latin typeface="Helvetica LT Std Light"/>
              </a:rPr>
              <a:t>There are 4 steps to do KVL </a:t>
            </a:r>
            <a:r>
              <a:rPr lang="en-GB" sz="2000" smtClean="0">
                <a:latin typeface="Helvetica LT Std Light"/>
              </a:rPr>
              <a:t>analysis.</a:t>
            </a:r>
            <a:endParaRPr lang="en-GB" sz="2000" dirty="0" smtClean="0"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Mesh </a:t>
            </a:r>
            <a:r>
              <a:rPr lang="en-US" sz="2400" dirty="0"/>
              <a:t>analysis is developed by applying KVL around loops in the circuit</a:t>
            </a:r>
          </a:p>
          <a:p>
            <a:r>
              <a:rPr lang="en-US" sz="2400" dirty="0" smtClean="0"/>
              <a:t>Mesh </a:t>
            </a:r>
            <a:r>
              <a:rPr lang="en-US" sz="2400" dirty="0"/>
              <a:t>analysis results in a system of linear equations which must be solved for unknown </a:t>
            </a:r>
            <a:r>
              <a:rPr lang="en-US" sz="2400" dirty="0" smtClean="0"/>
              <a:t>currents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149080"/>
            <a:ext cx="2128029" cy="214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KVL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output voltage </a:t>
            </a:r>
            <a:r>
              <a:rPr lang="en-US" i="1" dirty="0" err="1"/>
              <a:t>V</a:t>
            </a:r>
            <a:r>
              <a:rPr lang="en-US" sz="1600" i="1" dirty="0" err="1"/>
              <a:t>out</a:t>
            </a:r>
            <a:r>
              <a:rPr lang="en-US" dirty="0"/>
              <a:t> of this circuit is proportional to the </a:t>
            </a:r>
            <a:r>
              <a:rPr lang="en-US" dirty="0">
                <a:solidFill>
                  <a:schemeClr val="accent2"/>
                </a:solidFill>
              </a:rPr>
              <a:t>sum</a:t>
            </a:r>
            <a:r>
              <a:rPr lang="en-US" dirty="0"/>
              <a:t> of the two input voltages </a:t>
            </a:r>
            <a:r>
              <a:rPr lang="en-US" i="1" dirty="0"/>
              <a:t>V</a:t>
            </a:r>
            <a:r>
              <a:rPr lang="en-US" baseline="-25000" dirty="0"/>
              <a:t>1</a:t>
            </a:r>
            <a:r>
              <a:rPr lang="en-US" dirty="0"/>
              <a:t> and</a:t>
            </a:r>
            <a:r>
              <a:rPr lang="en-US" i="1" dirty="0"/>
              <a:t> </a:t>
            </a:r>
            <a:r>
              <a:rPr lang="en-US" i="1" dirty="0" smtClean="0"/>
              <a:t>V</a:t>
            </a:r>
            <a:r>
              <a:rPr lang="en-US" baseline="-25000" dirty="0" smtClean="0"/>
              <a:t>2</a:t>
            </a:r>
            <a:endParaRPr lang="en-US" dirty="0"/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1524000" y="3429000"/>
            <a:ext cx="5943600" cy="2133600"/>
            <a:chOff x="960" y="1200"/>
            <a:chExt cx="3744" cy="1344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592" y="1584"/>
              <a:ext cx="240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US" b="1"/>
                <a:t>+</a:t>
              </a: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256" y="2256"/>
              <a:ext cx="576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US" b="1">
                  <a:cs typeface="Times New Roman" pitchFamily="18" charset="0"/>
                </a:rPr>
                <a:t>–</a:t>
              </a:r>
              <a:endParaRPr lang="en-US" b="1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2304" y="1920"/>
              <a:ext cx="432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US" i="1"/>
                <a:t>V</a:t>
              </a:r>
              <a:r>
                <a:rPr lang="en-US" i="1" baseline="-25000"/>
                <a:t>out</a:t>
              </a: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216" y="1488"/>
              <a:ext cx="57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48" y="96"/>
                </a:cxn>
                <a:cxn ang="0">
                  <a:pos x="96" y="0"/>
                </a:cxn>
                <a:cxn ang="0">
                  <a:pos x="192" y="192"/>
                </a:cxn>
                <a:cxn ang="0">
                  <a:pos x="288" y="0"/>
                </a:cxn>
                <a:cxn ang="0">
                  <a:pos x="384" y="192"/>
                </a:cxn>
                <a:cxn ang="0">
                  <a:pos x="480" y="0"/>
                </a:cxn>
                <a:cxn ang="0">
                  <a:pos x="528" y="96"/>
                </a:cxn>
                <a:cxn ang="0">
                  <a:pos x="576" y="96"/>
                </a:cxn>
              </a:cxnLst>
              <a:rect l="0" t="0" r="r" b="b"/>
              <a:pathLst>
                <a:path w="576" h="192">
                  <a:moveTo>
                    <a:pt x="0" y="96"/>
                  </a:moveTo>
                  <a:lnTo>
                    <a:pt x="48" y="96"/>
                  </a:lnTo>
                  <a:lnTo>
                    <a:pt x="96" y="0"/>
                  </a:lnTo>
                  <a:lnTo>
                    <a:pt x="192" y="192"/>
                  </a:lnTo>
                  <a:lnTo>
                    <a:pt x="288" y="0"/>
                  </a:lnTo>
                  <a:lnTo>
                    <a:pt x="384" y="192"/>
                  </a:lnTo>
                  <a:lnTo>
                    <a:pt x="480" y="0"/>
                  </a:lnTo>
                  <a:lnTo>
                    <a:pt x="528" y="96"/>
                  </a:lnTo>
                  <a:lnTo>
                    <a:pt x="576" y="9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3024" y="1200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1k</a:t>
              </a:r>
              <a:r>
                <a:rPr lang="en-US">
                  <a:latin typeface="Symbol" pitchFamily="18" charset="2"/>
                </a:rPr>
                <a:t>W</a:t>
              </a:r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872" y="1488"/>
              <a:ext cx="57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48" y="96"/>
                </a:cxn>
                <a:cxn ang="0">
                  <a:pos x="96" y="0"/>
                </a:cxn>
                <a:cxn ang="0">
                  <a:pos x="192" y="192"/>
                </a:cxn>
                <a:cxn ang="0">
                  <a:pos x="288" y="0"/>
                </a:cxn>
                <a:cxn ang="0">
                  <a:pos x="384" y="192"/>
                </a:cxn>
                <a:cxn ang="0">
                  <a:pos x="480" y="0"/>
                </a:cxn>
                <a:cxn ang="0">
                  <a:pos x="528" y="96"/>
                </a:cxn>
                <a:cxn ang="0">
                  <a:pos x="576" y="96"/>
                </a:cxn>
              </a:cxnLst>
              <a:rect l="0" t="0" r="r" b="b"/>
              <a:pathLst>
                <a:path w="576" h="192">
                  <a:moveTo>
                    <a:pt x="0" y="96"/>
                  </a:moveTo>
                  <a:lnTo>
                    <a:pt x="48" y="96"/>
                  </a:lnTo>
                  <a:lnTo>
                    <a:pt x="96" y="0"/>
                  </a:lnTo>
                  <a:lnTo>
                    <a:pt x="192" y="192"/>
                  </a:lnTo>
                  <a:lnTo>
                    <a:pt x="288" y="0"/>
                  </a:lnTo>
                  <a:lnTo>
                    <a:pt x="384" y="192"/>
                  </a:lnTo>
                  <a:lnTo>
                    <a:pt x="480" y="0"/>
                  </a:lnTo>
                  <a:lnTo>
                    <a:pt x="528" y="96"/>
                  </a:lnTo>
                  <a:lnTo>
                    <a:pt x="576" y="9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 rot="5400000">
              <a:off x="2544" y="1968"/>
              <a:ext cx="57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48" y="96"/>
                </a:cxn>
                <a:cxn ang="0">
                  <a:pos x="96" y="0"/>
                </a:cxn>
                <a:cxn ang="0">
                  <a:pos x="192" y="192"/>
                </a:cxn>
                <a:cxn ang="0">
                  <a:pos x="288" y="0"/>
                </a:cxn>
                <a:cxn ang="0">
                  <a:pos x="384" y="192"/>
                </a:cxn>
                <a:cxn ang="0">
                  <a:pos x="480" y="0"/>
                </a:cxn>
                <a:cxn ang="0">
                  <a:pos x="528" y="96"/>
                </a:cxn>
                <a:cxn ang="0">
                  <a:pos x="576" y="96"/>
                </a:cxn>
              </a:cxnLst>
              <a:rect l="0" t="0" r="r" b="b"/>
              <a:pathLst>
                <a:path w="576" h="192">
                  <a:moveTo>
                    <a:pt x="0" y="96"/>
                  </a:moveTo>
                  <a:lnTo>
                    <a:pt x="48" y="96"/>
                  </a:lnTo>
                  <a:lnTo>
                    <a:pt x="96" y="0"/>
                  </a:lnTo>
                  <a:lnTo>
                    <a:pt x="192" y="192"/>
                  </a:lnTo>
                  <a:lnTo>
                    <a:pt x="288" y="0"/>
                  </a:lnTo>
                  <a:lnTo>
                    <a:pt x="384" y="192"/>
                  </a:lnTo>
                  <a:lnTo>
                    <a:pt x="480" y="0"/>
                  </a:lnTo>
                  <a:lnTo>
                    <a:pt x="528" y="96"/>
                  </a:lnTo>
                  <a:lnTo>
                    <a:pt x="576" y="96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2832" y="158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2832" y="235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976" y="1920"/>
              <a:ext cx="576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1k</a:t>
              </a:r>
              <a:r>
                <a:rPr lang="en-US">
                  <a:latin typeface="Symbol" pitchFamily="18" charset="2"/>
                </a:rPr>
                <a:t>W</a:t>
              </a:r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>
              <a:off x="2448" y="1584"/>
              <a:ext cx="7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1200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1k</a:t>
              </a:r>
              <a:r>
                <a:rPr lang="en-US">
                  <a:latin typeface="Symbol" pitchFamily="18" charset="2"/>
                </a:rPr>
                <a:t>W</a:t>
              </a:r>
              <a:endParaRPr 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H="1">
              <a:off x="1584" y="2544"/>
              <a:ext cx="24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960" y="187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US" i="1"/>
                <a:t>V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1584" y="158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1584" y="158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V="1">
              <a:off x="1584" y="235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368" y="1920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i="1"/>
                <a:t>V</a:t>
              </a:r>
              <a:r>
                <a:rPr lang="en-US" baseline="-25000"/>
                <a:t>2</a:t>
              </a:r>
              <a:endParaRPr 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3792" y="158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 flipV="1">
              <a:off x="4080" y="158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 flipV="1">
              <a:off x="4080" y="235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auto">
            <a:xfrm>
              <a:off x="3792" y="1776"/>
              <a:ext cx="576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/>
                <a:t>+</a:t>
              </a:r>
            </a:p>
            <a:p>
              <a:pPr algn="ctr" eaLnBrk="0" hangingPunct="0"/>
              <a:r>
                <a:rPr lang="en-US" b="1">
                  <a:cs typeface="Times New Roman" pitchFamily="18" charset="0"/>
                </a:rPr>
                <a:t>–</a:t>
              </a:r>
              <a:endParaRPr lang="en-US" b="1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296" y="1776"/>
              <a:ext cx="576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/>
                <a:t>+</a:t>
              </a:r>
            </a:p>
            <a:p>
              <a:pPr algn="ctr" eaLnBrk="0" hangingPunct="0"/>
              <a:r>
                <a:rPr lang="en-US" b="1">
                  <a:cs typeface="Times New Roman" pitchFamily="18" charset="0"/>
                </a:rPr>
                <a:t>–</a:t>
              </a:r>
              <a:endParaRPr lang="en-US" b="1"/>
            </a:p>
          </p:txBody>
        </p:sp>
      </p:grpSp>
    </p:spTree>
    <p:extLst>
      <p:ext uri="{BB962C8B-B14F-4D97-AF65-F5344CB8AC3E}">
        <p14:creationId xmlns:p14="http://schemas.microsoft.com/office/powerpoint/2010/main" val="3593381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of Mesh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accent2"/>
                </a:solidFill>
              </a:rPr>
              <a:t>Identify mesh (loops).</a:t>
            </a:r>
          </a:p>
          <a:p>
            <a:pPr marL="457200" indent="-457200">
              <a:buFontTx/>
              <a:buNone/>
            </a:pPr>
            <a:r>
              <a:rPr lang="en-US" dirty="0"/>
              <a:t>2.	Assign a current to each mesh.</a:t>
            </a:r>
          </a:p>
          <a:p>
            <a:pPr marL="457200" indent="-457200">
              <a:buFontTx/>
              <a:buNone/>
            </a:pPr>
            <a:r>
              <a:rPr lang="en-US" dirty="0"/>
              <a:t>3.	Apply KVL around each loop to get an equation in terms of the loop currents.</a:t>
            </a:r>
          </a:p>
          <a:p>
            <a:pPr marL="457200" indent="-457200">
              <a:buFontTx/>
              <a:buNone/>
            </a:pPr>
            <a:r>
              <a:rPr lang="en-US" dirty="0"/>
              <a:t>4.	Solve the resulting system of linear equations for the mesh/loop currents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53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Identifying the Meshes</a:t>
            </a: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" y="2043906"/>
            <a:ext cx="8143875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0788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of Mesh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dirty="0"/>
              <a:t>1.	Identify mesh (loops).</a:t>
            </a:r>
          </a:p>
          <a:p>
            <a:pPr marL="457200" indent="-457200">
              <a:buFontTx/>
              <a:buNone/>
            </a:pPr>
            <a:r>
              <a:rPr lang="en-US" b="1" dirty="0">
                <a:solidFill>
                  <a:schemeClr val="accent2"/>
                </a:solidFill>
              </a:rPr>
              <a:t>2.	Assign a current to each mesh.</a:t>
            </a:r>
            <a:endParaRPr lang="en-US" b="1" dirty="0"/>
          </a:p>
          <a:p>
            <a:pPr marL="457200" indent="-457200">
              <a:buFontTx/>
              <a:buNone/>
            </a:pPr>
            <a:r>
              <a:rPr lang="en-US" dirty="0"/>
              <a:t>3.	Apply KVL around each loop to get an equation in terms of the loop currents.</a:t>
            </a:r>
          </a:p>
          <a:p>
            <a:pPr marL="457200" indent="-457200">
              <a:buFontTx/>
              <a:buNone/>
            </a:pPr>
            <a:r>
              <a:rPr lang="en-US" dirty="0"/>
              <a:t>4.	Solve the resulting system of linear equations for the mesh/loop currents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308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Assigning Mesh Currents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2420888"/>
            <a:ext cx="8058150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4662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of Mesh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dirty="0"/>
              <a:t>1.	Identify mesh (loops).</a:t>
            </a:r>
          </a:p>
          <a:p>
            <a:pPr marL="457200" indent="-457200">
              <a:buFontTx/>
              <a:buNone/>
            </a:pPr>
            <a:r>
              <a:rPr lang="en-US" dirty="0"/>
              <a:t>2.	Assign a current to each mesh.</a:t>
            </a:r>
          </a:p>
          <a:p>
            <a:pPr marL="457200" indent="-457200">
              <a:buFontTx/>
              <a:buNone/>
            </a:pPr>
            <a:r>
              <a:rPr lang="en-US" b="1" dirty="0">
                <a:solidFill>
                  <a:schemeClr val="accent2"/>
                </a:solidFill>
              </a:rPr>
              <a:t>3.	Apply KVL around each loop to get an equation in terms of the loop currents.</a:t>
            </a:r>
          </a:p>
          <a:p>
            <a:pPr marL="457200" indent="-457200">
              <a:buFontTx/>
              <a:buNone/>
            </a:pPr>
            <a:r>
              <a:rPr lang="en-US" dirty="0"/>
              <a:t>4.	Solve the resulting system of linear equations for the mesh/loop currents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893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396</Words>
  <Application>Microsoft Office PowerPoint</Application>
  <PresentationFormat>On-screen Show (4:3)</PresentationFormat>
  <Paragraphs>115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Electric and Electronic Technology  Chapter 2C – Kirchhoff’s Laws - KVL</vt:lpstr>
      <vt:lpstr>Chapter Description</vt:lpstr>
      <vt:lpstr>Contents</vt:lpstr>
      <vt:lpstr>KVL</vt:lpstr>
      <vt:lpstr>Steps of Mesh Analysis</vt:lpstr>
      <vt:lpstr>1. Identifying the Meshes</vt:lpstr>
      <vt:lpstr>Steps of Mesh Analysis</vt:lpstr>
      <vt:lpstr>2. Assigning Mesh Currents</vt:lpstr>
      <vt:lpstr>Steps of Mesh Analysis</vt:lpstr>
      <vt:lpstr>Voltages from Mesh Currents</vt:lpstr>
      <vt:lpstr>3. KVL Around Mesh 1</vt:lpstr>
      <vt:lpstr>3. KVL Around Mesh 2</vt:lpstr>
      <vt:lpstr>Steps of Mesh Analysis</vt:lpstr>
      <vt:lpstr>Matrix Notation</vt:lpstr>
      <vt:lpstr>4. Solving the Equations</vt:lpstr>
      <vt:lpstr>Other Example</vt:lpstr>
      <vt:lpstr>Solution</vt:lpstr>
      <vt:lpstr>Solution</vt:lpstr>
      <vt:lpstr>Solution</vt:lpstr>
      <vt:lpstr>Conclusion of The Chapter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224</cp:revision>
  <cp:lastPrinted>2017-07-24T03:54:17Z</cp:lastPrinted>
  <dcterms:created xsi:type="dcterms:W3CDTF">2016-03-03T08:04:10Z</dcterms:created>
  <dcterms:modified xsi:type="dcterms:W3CDTF">2017-08-19T12:59:01Z</dcterms:modified>
</cp:coreProperties>
</file>