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359" r:id="rId3"/>
    <p:sldId id="360" r:id="rId4"/>
    <p:sldId id="361" r:id="rId5"/>
    <p:sldId id="362" r:id="rId6"/>
    <p:sldId id="363" r:id="rId7"/>
    <p:sldId id="364" r:id="rId8"/>
    <p:sldId id="345" r:id="rId9"/>
  </p:sldIdLst>
  <p:sldSz cx="9144000" cy="6858000" type="screen4x3"/>
  <p:notesSz cx="6797675" cy="9926638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>
        <p:scale>
          <a:sx n="60" d="100"/>
          <a:sy n="60" d="100"/>
        </p:scale>
        <p:origin x="-72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9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03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41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4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41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13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37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2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12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48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5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GEOTECHNICAL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Lateral Earth Pressure of Soil (Learning activities)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pPr>
              <a:lnSpc>
                <a:spcPct val="170000"/>
              </a:lnSpc>
            </a:pP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Abdullah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Civil Engineering ad </a:t>
            </a: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 Resources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Reference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427" y="4019279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67544" y="1628800"/>
            <a:ext cx="8175799" cy="5048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sz="1800" dirty="0" smtClean="0">
                <a:latin typeface="Helvetica LT Std Light"/>
              </a:rPr>
              <a:t>1)	Das, B.M., “Principles of Geotechnical Engineering, 5</a:t>
            </a:r>
            <a:r>
              <a:rPr lang="en-US" sz="1800" baseline="30000" dirty="0" smtClean="0">
                <a:latin typeface="Helvetica LT Std Light"/>
              </a:rPr>
              <a:t>th</a:t>
            </a:r>
            <a:r>
              <a:rPr lang="en-US" sz="1800" dirty="0" smtClean="0">
                <a:latin typeface="Helvetica LT Std Light"/>
              </a:rPr>
              <a:t> edition”, 	Thomson Learning (2002).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284984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Assuming that the wall shown in Figure 1 is restrained from yielding, find the magnitude and location of the resultant lateral force per unit width of the wall.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74100"/>
              </p:ext>
            </p:extLst>
          </p:nvPr>
        </p:nvGraphicFramePr>
        <p:xfrm>
          <a:off x="611561" y="4491568"/>
          <a:ext cx="7992887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6437"/>
                <a:gridCol w="2119311"/>
                <a:gridCol w="2286820"/>
                <a:gridCol w="288031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Case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Wall’s height, H (m)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Unit weight, </a:t>
                      </a:r>
                      <a:r>
                        <a:rPr lang="en-US" sz="2000" dirty="0" smtClean="0">
                          <a:sym typeface="Symbol"/>
                        </a:rPr>
                        <a:t> </a:t>
                      </a:r>
                      <a:r>
                        <a:rPr lang="en-US" sz="2000" dirty="0" err="1" smtClean="0">
                          <a:sym typeface="Symbol"/>
                        </a:rPr>
                        <a:t>kN</a:t>
                      </a:r>
                      <a:r>
                        <a:rPr lang="en-US" sz="2000" dirty="0" smtClean="0">
                          <a:sym typeface="Symbol"/>
                        </a:rPr>
                        <a:t>/m</a:t>
                      </a:r>
                      <a:r>
                        <a:rPr lang="en-US" sz="2000" baseline="30000" dirty="0" smtClean="0">
                          <a:sym typeface="Symbol"/>
                        </a:rPr>
                        <a:t>3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Angle of internal friction, </a:t>
                      </a:r>
                      <a:r>
                        <a:rPr lang="en-US" sz="2000" dirty="0" smtClean="0">
                          <a:sym typeface="Symbol"/>
                        </a:rPr>
                        <a:t> 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17.6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36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4.5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42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5.5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17.8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37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915816" y="764704"/>
            <a:ext cx="180020" cy="20162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3005826" y="764704"/>
            <a:ext cx="4086454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627784" y="764704"/>
            <a:ext cx="0" cy="201622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35696" y="1556792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H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4716016" y="1268760"/>
            <a:ext cx="24032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/>
              <a:t>Sand</a:t>
            </a:r>
          </a:p>
          <a:p>
            <a:r>
              <a:rPr lang="en-US" sz="1400" dirty="0" smtClean="0"/>
              <a:t>Unit weight = </a:t>
            </a:r>
            <a:r>
              <a:rPr lang="en-US" sz="1400" dirty="0" smtClean="0">
                <a:sym typeface="Symbol"/>
              </a:rPr>
              <a:t></a:t>
            </a:r>
            <a:endParaRPr lang="en-US" sz="1400" dirty="0" smtClean="0"/>
          </a:p>
          <a:p>
            <a:r>
              <a:rPr lang="en-US" sz="1400" dirty="0" smtClean="0"/>
              <a:t>Angle of internal friction = </a:t>
            </a:r>
            <a:r>
              <a:rPr lang="en-US" sz="1400" dirty="0" smtClean="0">
                <a:sym typeface="Symbol"/>
              </a:rPr>
              <a:t></a:t>
            </a:r>
            <a:endParaRPr lang="en-US" sz="1400" dirty="0" smtClean="0"/>
          </a:p>
          <a:p>
            <a:r>
              <a:rPr lang="en-US" sz="1400" dirty="0" smtClean="0"/>
              <a:t>Cohesion = 0</a:t>
            </a:r>
          </a:p>
          <a:p>
            <a:r>
              <a:rPr lang="en-US" sz="1400" dirty="0" smtClean="0"/>
              <a:t>Angle of wall friction = 0</a:t>
            </a:r>
            <a:endParaRPr lang="en-US" sz="14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298359" y="2812554"/>
            <a:ext cx="2403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Figure 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84646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57200" y="3284984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Assume that the retaining wall shown in Figure 2 is frictionless. For each problem, determine the Rankine active force per unit length of the wall, the variation of active earth pressure with depth, and the location of the resultant.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136107"/>
              </p:ext>
            </p:extLst>
          </p:nvPr>
        </p:nvGraphicFramePr>
        <p:xfrm>
          <a:off x="611561" y="4887808"/>
          <a:ext cx="7992887" cy="149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6437"/>
                <a:gridCol w="2119311"/>
                <a:gridCol w="2286820"/>
                <a:gridCol w="288031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Case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Wall’s height, H (m)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Unit weight, </a:t>
                      </a:r>
                      <a:r>
                        <a:rPr lang="en-US" sz="2000" dirty="0" smtClean="0">
                          <a:sym typeface="Symbol"/>
                        </a:rPr>
                        <a:t> </a:t>
                      </a:r>
                      <a:r>
                        <a:rPr lang="en-US" sz="2000" dirty="0" err="1" smtClean="0">
                          <a:sym typeface="Symbol"/>
                        </a:rPr>
                        <a:t>kN</a:t>
                      </a:r>
                      <a:r>
                        <a:rPr lang="en-US" sz="2000" dirty="0" smtClean="0">
                          <a:sym typeface="Symbol"/>
                        </a:rPr>
                        <a:t>/m</a:t>
                      </a:r>
                      <a:r>
                        <a:rPr lang="en-US" sz="2000" baseline="30000" dirty="0" smtClean="0">
                          <a:sym typeface="Symbol"/>
                        </a:rPr>
                        <a:t>3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Angle of internal friction, </a:t>
                      </a:r>
                      <a:r>
                        <a:rPr lang="en-US" sz="2000" dirty="0" smtClean="0">
                          <a:sym typeface="Symbol"/>
                        </a:rPr>
                        <a:t> 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36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17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987824" y="836712"/>
            <a:ext cx="180020" cy="20162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3077834" y="836712"/>
            <a:ext cx="4086454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699792" y="836712"/>
            <a:ext cx="0" cy="201622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907704" y="1628800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H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4788024" y="1340768"/>
            <a:ext cx="24032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/>
              <a:t>Sand</a:t>
            </a:r>
          </a:p>
          <a:p>
            <a:r>
              <a:rPr lang="en-US" sz="1400" dirty="0" smtClean="0"/>
              <a:t>Unit weight = </a:t>
            </a:r>
            <a:r>
              <a:rPr lang="en-US" sz="1400" dirty="0" smtClean="0">
                <a:sym typeface="Symbol"/>
              </a:rPr>
              <a:t></a:t>
            </a:r>
            <a:endParaRPr lang="en-US" sz="1400" dirty="0" smtClean="0"/>
          </a:p>
          <a:p>
            <a:r>
              <a:rPr lang="en-US" sz="1400" dirty="0" smtClean="0"/>
              <a:t>Angle of internal friction = </a:t>
            </a:r>
            <a:r>
              <a:rPr lang="en-US" sz="1400" dirty="0" smtClean="0">
                <a:sym typeface="Symbol"/>
              </a:rPr>
              <a:t></a:t>
            </a:r>
            <a:endParaRPr lang="en-US" sz="1400" dirty="0" smtClean="0"/>
          </a:p>
          <a:p>
            <a:r>
              <a:rPr lang="en-US" sz="1400" dirty="0" smtClean="0"/>
              <a:t>Cohesion = 0</a:t>
            </a:r>
          </a:p>
          <a:p>
            <a:r>
              <a:rPr lang="en-US" sz="1400" dirty="0" smtClean="0"/>
              <a:t>Angle of wall friction = 0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3298359" y="2812554"/>
            <a:ext cx="2403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Figure 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9197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57200" y="4244895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retaining wall is shown in Figure 3. </a:t>
            </a:r>
            <a:r>
              <a:rPr lang="en-US" sz="2400" dirty="0"/>
              <a:t>D</a:t>
            </a:r>
            <a:r>
              <a:rPr lang="en-US" sz="2400" dirty="0" smtClean="0"/>
              <a:t>etermine the Rankine active force, Pa per unit length of the wall and the location of the resultant.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2987824" y="1412776"/>
            <a:ext cx="180020" cy="20162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3077834" y="1412776"/>
            <a:ext cx="4086454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699792" y="1412776"/>
            <a:ext cx="0" cy="100811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979712" y="1762943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3</a:t>
            </a:r>
            <a:r>
              <a:rPr lang="en-US" sz="1400" dirty="0" smtClean="0"/>
              <a:t> m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5697126" y="1466781"/>
            <a:ext cx="24032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/>
              <a:t>Soil 1</a:t>
            </a:r>
          </a:p>
          <a:p>
            <a:r>
              <a:rPr lang="en-US" sz="1400" dirty="0" smtClean="0">
                <a:sym typeface="Symbol"/>
              </a:rPr>
              <a:t></a:t>
            </a:r>
            <a:r>
              <a:rPr lang="en-US" sz="1400" baseline="-25000" dirty="0" smtClean="0">
                <a:sym typeface="Symbol"/>
              </a:rPr>
              <a:t>d</a:t>
            </a:r>
            <a:r>
              <a:rPr lang="en-US" sz="1400" dirty="0" smtClean="0">
                <a:sym typeface="Symbol"/>
              </a:rPr>
              <a:t> = 15.5 </a:t>
            </a:r>
            <a:r>
              <a:rPr lang="en-US" sz="1400" dirty="0" err="1" smtClean="0">
                <a:sym typeface="Symbol"/>
              </a:rPr>
              <a:t>kN</a:t>
            </a:r>
            <a:r>
              <a:rPr lang="en-US" sz="1400" dirty="0" smtClean="0">
                <a:sym typeface="Symbol"/>
              </a:rPr>
              <a:t>/m</a:t>
            </a:r>
            <a:r>
              <a:rPr lang="en-US" sz="1400" baseline="30000" dirty="0" smtClean="0">
                <a:sym typeface="Symbol"/>
              </a:rPr>
              <a:t>3</a:t>
            </a:r>
            <a:endParaRPr lang="en-US" sz="1400" baseline="30000" dirty="0" smtClean="0"/>
          </a:p>
          <a:p>
            <a:r>
              <a:rPr lang="en-US" sz="1400" dirty="0" smtClean="0">
                <a:sym typeface="Symbol"/>
              </a:rPr>
              <a:t> = 30</a:t>
            </a:r>
            <a:endParaRPr lang="en-US" sz="1400" dirty="0" smtClean="0"/>
          </a:p>
          <a:p>
            <a:r>
              <a:rPr lang="en-US" sz="1400" dirty="0"/>
              <a:t>c</a:t>
            </a:r>
            <a:r>
              <a:rPr lang="en-US" sz="1400" dirty="0" smtClean="0"/>
              <a:t> = 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8359" y="3388618"/>
            <a:ext cx="2403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Figure 3</a:t>
            </a:r>
            <a:endParaRPr lang="en-US" sz="20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149842" y="2420888"/>
            <a:ext cx="4086454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979712" y="2768596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3 m</a:t>
            </a:r>
            <a:endParaRPr lang="en-US" sz="14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699792" y="2420706"/>
            <a:ext cx="0" cy="100829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298359" y="908720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180202" y="908720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603159" y="908720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485002" y="908720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907959" y="908720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789802" y="908720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697126" y="2492896"/>
            <a:ext cx="24032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/>
              <a:t>Soil 2</a:t>
            </a:r>
          </a:p>
          <a:p>
            <a:r>
              <a:rPr lang="en-US" sz="1400" dirty="0" smtClean="0">
                <a:sym typeface="Symbol"/>
              </a:rPr>
              <a:t></a:t>
            </a:r>
            <a:r>
              <a:rPr lang="en-US" sz="1400" baseline="-25000" dirty="0" smtClean="0">
                <a:sym typeface="Symbol"/>
              </a:rPr>
              <a:t>sat</a:t>
            </a:r>
            <a:r>
              <a:rPr lang="en-US" sz="1400" dirty="0" smtClean="0">
                <a:sym typeface="Symbol"/>
              </a:rPr>
              <a:t> = 19 </a:t>
            </a:r>
            <a:r>
              <a:rPr lang="en-US" sz="1400" dirty="0" err="1" smtClean="0">
                <a:sym typeface="Symbol"/>
              </a:rPr>
              <a:t>kN</a:t>
            </a:r>
            <a:r>
              <a:rPr lang="en-US" sz="1400" dirty="0" smtClean="0">
                <a:sym typeface="Symbol"/>
              </a:rPr>
              <a:t>/m</a:t>
            </a:r>
            <a:r>
              <a:rPr lang="en-US" sz="1400" baseline="30000" dirty="0" smtClean="0">
                <a:sym typeface="Symbol"/>
              </a:rPr>
              <a:t>3</a:t>
            </a:r>
            <a:endParaRPr lang="en-US" sz="1400" baseline="30000" dirty="0" smtClean="0"/>
          </a:p>
          <a:p>
            <a:r>
              <a:rPr lang="en-US" sz="1400" dirty="0" smtClean="0">
                <a:sym typeface="Symbol"/>
              </a:rPr>
              <a:t> = 36</a:t>
            </a:r>
            <a:endParaRPr lang="en-US" sz="1400" dirty="0" smtClean="0"/>
          </a:p>
          <a:p>
            <a:r>
              <a:rPr lang="en-US" sz="1400" dirty="0"/>
              <a:t>c</a:t>
            </a:r>
            <a:r>
              <a:rPr lang="en-US" sz="1400" dirty="0" smtClean="0"/>
              <a:t> = 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04838" y="528935"/>
            <a:ext cx="24032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Surcharge, q = 15 </a:t>
            </a:r>
            <a:r>
              <a:rPr lang="en-US" sz="1400" dirty="0" err="1" smtClean="0"/>
              <a:t>kN</a:t>
            </a:r>
            <a:r>
              <a:rPr lang="en-US" sz="1400" dirty="0" smtClean="0"/>
              <a:t>/m</a:t>
            </a:r>
            <a:r>
              <a:rPr lang="en-US" sz="1400" baseline="30000" dirty="0" smtClean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88825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284984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Assume that the retaining wall shown in Figure 4 is frictionless. For each problem, determine the Rankine passive force per unit length of the wall, the variation of active earth pressure with depth, and the location of the resultant.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699429"/>
              </p:ext>
            </p:extLst>
          </p:nvPr>
        </p:nvGraphicFramePr>
        <p:xfrm>
          <a:off x="611561" y="4887808"/>
          <a:ext cx="7992887" cy="149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6437"/>
                <a:gridCol w="2119311"/>
                <a:gridCol w="2286820"/>
                <a:gridCol w="288031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Case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Wall’s height, H (m)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Unit weight, </a:t>
                      </a:r>
                      <a:r>
                        <a:rPr lang="en-US" sz="2000" dirty="0" smtClean="0">
                          <a:sym typeface="Symbol"/>
                        </a:rPr>
                        <a:t> </a:t>
                      </a:r>
                      <a:r>
                        <a:rPr lang="en-US" sz="2000" dirty="0" err="1" smtClean="0">
                          <a:sym typeface="Symbol"/>
                        </a:rPr>
                        <a:t>kN</a:t>
                      </a:r>
                      <a:r>
                        <a:rPr lang="en-US" sz="2000" dirty="0" smtClean="0">
                          <a:sym typeface="Symbol"/>
                        </a:rPr>
                        <a:t>/m</a:t>
                      </a:r>
                      <a:r>
                        <a:rPr lang="en-US" sz="2000" baseline="30000" dirty="0" smtClean="0">
                          <a:sym typeface="Symbol"/>
                        </a:rPr>
                        <a:t>3</a:t>
                      </a:r>
                      <a:endParaRPr lang="en-US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Angle of internal friction, </a:t>
                      </a:r>
                      <a:r>
                        <a:rPr lang="en-US" sz="2000" dirty="0" smtClean="0">
                          <a:sym typeface="Symbol"/>
                        </a:rPr>
                        <a:t> 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35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987824" y="836712"/>
            <a:ext cx="180020" cy="20162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3077834" y="836712"/>
            <a:ext cx="4086454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699792" y="836712"/>
            <a:ext cx="0" cy="201622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07704" y="1628800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H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788024" y="1340768"/>
            <a:ext cx="24032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/>
              <a:t>Sand</a:t>
            </a:r>
          </a:p>
          <a:p>
            <a:r>
              <a:rPr lang="en-US" sz="1400" dirty="0" smtClean="0"/>
              <a:t>Unit weight = </a:t>
            </a:r>
            <a:r>
              <a:rPr lang="en-US" sz="1400" dirty="0" smtClean="0">
                <a:sym typeface="Symbol"/>
              </a:rPr>
              <a:t></a:t>
            </a:r>
            <a:endParaRPr lang="en-US" sz="1400" dirty="0" smtClean="0"/>
          </a:p>
          <a:p>
            <a:r>
              <a:rPr lang="en-US" sz="1400" dirty="0" smtClean="0"/>
              <a:t>Angle of internal friction = </a:t>
            </a:r>
            <a:r>
              <a:rPr lang="en-US" sz="1400" dirty="0" smtClean="0">
                <a:sym typeface="Symbol"/>
              </a:rPr>
              <a:t></a:t>
            </a:r>
            <a:endParaRPr lang="en-US" sz="1400" dirty="0" smtClean="0"/>
          </a:p>
          <a:p>
            <a:r>
              <a:rPr lang="en-US" sz="1400" dirty="0" smtClean="0"/>
              <a:t>Cohesion = 0</a:t>
            </a:r>
          </a:p>
          <a:p>
            <a:r>
              <a:rPr lang="en-US" sz="1400" dirty="0" smtClean="0"/>
              <a:t>Angle of wall friction = 0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298359" y="2812554"/>
            <a:ext cx="2403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Figure 4</a:t>
            </a:r>
            <a:endParaRPr lang="en-US" sz="2000" dirty="0"/>
          </a:p>
        </p:txBody>
      </p:sp>
      <p:grpSp>
        <p:nvGrpSpPr>
          <p:cNvPr id="10" name="Group 9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40726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Author Information</a:t>
            </a:r>
            <a:br>
              <a:rPr lang="en-GB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Amizatulhani</a:t>
            </a:r>
            <a:r>
              <a:rPr lang="en-GB" sz="2700" dirty="0" smtClean="0"/>
              <a:t> Abdullah</a:t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Yuhyi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Tadza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Youventharan</a:t>
            </a:r>
            <a:r>
              <a:rPr lang="en-GB" sz="2700" dirty="0" smtClean="0"/>
              <a:t> </a:t>
            </a:r>
            <a:r>
              <a:rPr lang="en-GB" sz="2700" dirty="0" err="1" smtClean="0"/>
              <a:t>Duraisamy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Muzamir</a:t>
            </a:r>
            <a:r>
              <a:rPr lang="en-GB" sz="2700" dirty="0" smtClean="0"/>
              <a:t> Hasan</a:t>
            </a:r>
            <a:br>
              <a:rPr lang="en-GB" sz="2700" dirty="0" smtClean="0"/>
            </a:br>
            <a:r>
              <a:rPr lang="en-GB" sz="2700" dirty="0" smtClean="0"/>
              <a:t>Ir. </a:t>
            </a:r>
            <a:r>
              <a:rPr lang="en-GB" sz="2700" dirty="0" err="1" smtClean="0"/>
              <a:t>Azhani</a:t>
            </a:r>
            <a:r>
              <a:rPr lang="en-GB" sz="2700" dirty="0" smtClean="0"/>
              <a:t> </a:t>
            </a:r>
            <a:r>
              <a:rPr lang="en-GB" sz="2700" dirty="0" err="1" smtClean="0"/>
              <a:t>Zukri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</TotalTime>
  <Words>416</Words>
  <Application>Microsoft Office PowerPoint</Application>
  <PresentationFormat>On-screen Show (4:3)</PresentationFormat>
  <Paragraphs>91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Custom Design</vt:lpstr>
      <vt:lpstr>GEOTECHNICAL ENGINEERING  Lateral Earth Pressure of Soil (Learning activities)</vt:lpstr>
      <vt:lpstr>Reference</vt:lpstr>
      <vt:lpstr>PowerPoint Presentation</vt:lpstr>
      <vt:lpstr>PowerPoint Presentation</vt:lpstr>
      <vt:lpstr>PowerPoint Presentation</vt:lpstr>
      <vt:lpstr>PowerPoint Presentation</vt:lpstr>
      <vt:lpstr>Author Information Dr. Amizatulhani Abdullah Dr. Mohd Yuhyi Mohd Tadza Dr. Youventharan Duraisamy Dr. Muzamir Hasan Ir. Azhani Zukri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AAA</cp:lastModifiedBy>
  <cp:revision>255</cp:revision>
  <cp:lastPrinted>2017-07-24T03:54:17Z</cp:lastPrinted>
  <dcterms:created xsi:type="dcterms:W3CDTF">2016-03-03T08:04:10Z</dcterms:created>
  <dcterms:modified xsi:type="dcterms:W3CDTF">2017-08-30T05:24:07Z</dcterms:modified>
</cp:coreProperties>
</file>