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64" r:id="rId2"/>
    <p:sldId id="365" r:id="rId3"/>
    <p:sldId id="366" r:id="rId4"/>
    <p:sldId id="367" r:id="rId5"/>
    <p:sldId id="368" r:id="rId6"/>
    <p:sldId id="378" r:id="rId7"/>
    <p:sldId id="379" r:id="rId8"/>
    <p:sldId id="380" r:id="rId9"/>
    <p:sldId id="385" r:id="rId10"/>
    <p:sldId id="345" r:id="rId11"/>
  </p:sldIdLst>
  <p:sldSz cx="9144000" cy="6858000" type="screen4x3"/>
  <p:notesSz cx="6797675" cy="9926638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92" autoAdjust="0"/>
    <p:restoredTop sz="95179"/>
  </p:normalViewPr>
  <p:slideViewPr>
    <p:cSldViewPr snapToObjects="1">
      <p:cViewPr varScale="1">
        <p:scale>
          <a:sx n="86" d="100"/>
          <a:sy n="86" d="100"/>
        </p:scale>
        <p:origin x="192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tags" Target="tags/tag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9pPr>
          </a:lstStyle>
          <a:p>
            <a:fld id="{CA43BB68-B6EB-4A3F-86BB-716A06E609AC}" type="slidenum">
              <a:rPr lang="en-US" altLang="en-US">
                <a:solidFill>
                  <a:schemeClr val="tx1"/>
                </a:solidFill>
                <a:effectLst/>
                <a:latin typeface="Times New Roman" pitchFamily="18" charset="0"/>
              </a:rPr>
              <a:pPr/>
              <a:t>3</a:t>
            </a:fld>
            <a:endParaRPr lang="en-US" altLang="en-US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51204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  <p:extLst>
      <p:ext uri="{BB962C8B-B14F-4D97-AF65-F5344CB8AC3E}">
        <p14:creationId xmlns:p14="http://schemas.microsoft.com/office/powerpoint/2010/main" val="1161035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9pPr>
          </a:lstStyle>
          <a:p>
            <a:fld id="{5D014A0C-4EBC-4F91-AA60-9ECC7DE3F9FF}" type="slidenum">
              <a:rPr lang="en-US" altLang="en-US">
                <a:solidFill>
                  <a:schemeClr val="tx1"/>
                </a:solidFill>
                <a:effectLst/>
                <a:latin typeface="Times New Roman" pitchFamily="18" charset="0"/>
              </a:rPr>
              <a:pPr/>
              <a:t>4</a:t>
            </a:fld>
            <a:endParaRPr lang="en-US" altLang="en-US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</p:spTree>
    <p:extLst>
      <p:ext uri="{BB962C8B-B14F-4D97-AF65-F5344CB8AC3E}">
        <p14:creationId xmlns:p14="http://schemas.microsoft.com/office/powerpoint/2010/main" val="9435048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9pPr>
          </a:lstStyle>
          <a:p>
            <a:fld id="{941D0465-D852-48C2-B842-F8096BF0B33D}" type="slidenum">
              <a:rPr lang="en-US" altLang="en-US">
                <a:solidFill>
                  <a:schemeClr val="tx1"/>
                </a:solidFill>
                <a:effectLst/>
                <a:latin typeface="Times New Roman" pitchFamily="18" charset="0"/>
              </a:rPr>
              <a:pPr/>
              <a:t>5</a:t>
            </a:fld>
            <a:endParaRPr lang="en-US" altLang="en-US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</p:spTree>
    <p:extLst>
      <p:ext uri="{BB962C8B-B14F-4D97-AF65-F5344CB8AC3E}">
        <p14:creationId xmlns:p14="http://schemas.microsoft.com/office/powerpoint/2010/main" val="639809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9pPr>
          </a:lstStyle>
          <a:p>
            <a:fld id="{476E3AD3-F53F-43B8-964F-19D4D0F76B08}" type="slidenum">
              <a:rPr lang="en-US" altLang="en-US">
                <a:solidFill>
                  <a:schemeClr val="tx1"/>
                </a:solidFill>
                <a:effectLst/>
                <a:latin typeface="Times New Roman" pitchFamily="18" charset="0"/>
              </a:rPr>
              <a:pPr/>
              <a:t>6</a:t>
            </a:fld>
            <a:endParaRPr lang="en-US" altLang="en-US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63492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  <p:extLst>
      <p:ext uri="{BB962C8B-B14F-4D97-AF65-F5344CB8AC3E}">
        <p14:creationId xmlns:p14="http://schemas.microsoft.com/office/powerpoint/2010/main" val="2547364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9pPr>
          </a:lstStyle>
          <a:p>
            <a:fld id="{6CE50935-1A2E-4423-A6E7-D70BD25CBC17}" type="slidenum">
              <a:rPr lang="en-US" altLang="en-US">
                <a:solidFill>
                  <a:schemeClr val="tx1"/>
                </a:solidFill>
                <a:effectLst/>
                <a:latin typeface="Times New Roman" pitchFamily="18" charset="0"/>
              </a:rPr>
              <a:pPr/>
              <a:t>9</a:t>
            </a:fld>
            <a:endParaRPr lang="en-US" altLang="en-US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</p:spTree>
    <p:extLst>
      <p:ext uri="{BB962C8B-B14F-4D97-AF65-F5344CB8AC3E}">
        <p14:creationId xmlns:p14="http://schemas.microsoft.com/office/powerpoint/2010/main" val="1905298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5852" y="6126163"/>
            <a:ext cx="889548" cy="311342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7092280" y="6126163"/>
            <a:ext cx="20517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By Dr. Arshad Ali Khan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Chapter 2</a:t>
            </a:r>
            <a:br>
              <a:rPr lang="en-US" b="1" dirty="0" smtClean="0"/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/>
              <a:t>Route of drug administration</a:t>
            </a:r>
            <a:endParaRPr lang="en-SG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Arshad Ali Khan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Engineering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arshad@ump.edu.my</a:t>
            </a:r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9423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dirty="0" smtClean="0"/>
              <a:t>Thank you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1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 Analyze the advantages &amp; disadvantages between different types of administration routes.</a:t>
            </a:r>
          </a:p>
          <a:p>
            <a:r>
              <a:rPr lang="en-US" sz="2400" dirty="0" smtClean="0"/>
              <a:t> Differentiate the most application of drug administration route</a:t>
            </a:r>
            <a:endParaRPr lang="en-SG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outcomes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AE5B3-7F68-4087-85D3-B20B4FF7EF65}" type="slidenum">
              <a:rPr lang="en-SG" smtClean="0"/>
              <a:pPr/>
              <a:t>2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5687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algn="ctr" eaLnBrk="1" hangingPunct="1"/>
            <a:r>
              <a:rPr lang="en-US" altLang="en-US" sz="4000" b="1" dirty="0" smtClean="0"/>
              <a:t>Routes of Drug Administration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09600" y="2514600"/>
            <a:ext cx="7772400" cy="3581400"/>
          </a:xfrm>
          <a:noFill/>
        </p:spPr>
        <p:txBody>
          <a:bodyPr lIns="92075" tIns="46038" rIns="92075" bIns="46038">
            <a:normAutofit/>
          </a:bodyPr>
          <a:lstStyle/>
          <a:p>
            <a:pPr algn="just" eaLnBrk="1" hangingPunct="1">
              <a:buFont typeface="Wingdings" pitchFamily="2" charset="2"/>
              <a:buNone/>
            </a:pPr>
            <a:r>
              <a:rPr lang="en-US" altLang="en-US" sz="2800" dirty="0" smtClean="0"/>
              <a:t> The </a:t>
            </a:r>
            <a:r>
              <a:rPr lang="en-US" altLang="en-US" sz="2800" b="1" dirty="0" smtClean="0">
                <a:solidFill>
                  <a:schemeClr val="accent1"/>
                </a:solidFill>
              </a:rPr>
              <a:t>route of administration </a:t>
            </a:r>
            <a:r>
              <a:rPr lang="en-US" altLang="en-US" sz="2800" dirty="0" smtClean="0"/>
              <a:t>(ROA) that is chosen may have a profound effect upon the speed and efficiency with which the drug acts</a:t>
            </a:r>
          </a:p>
        </p:txBody>
      </p:sp>
      <p:grpSp>
        <p:nvGrpSpPr>
          <p:cNvPr id="13316" name="Group 1030"/>
          <p:cNvGrpSpPr>
            <a:grpSpLocks/>
          </p:cNvGrpSpPr>
          <p:nvPr/>
        </p:nvGrpSpPr>
        <p:grpSpPr bwMode="auto">
          <a:xfrm>
            <a:off x="6783388" y="1524000"/>
            <a:ext cx="1906587" cy="1130300"/>
            <a:chOff x="4273" y="960"/>
            <a:chExt cx="1201" cy="712"/>
          </a:xfrm>
        </p:grpSpPr>
        <p:sp>
          <p:nvSpPr>
            <p:cNvPr id="24580" name="Freeform 1028"/>
            <p:cNvSpPr>
              <a:spLocks/>
            </p:cNvSpPr>
            <p:nvPr/>
          </p:nvSpPr>
          <p:spPr bwMode="auto">
            <a:xfrm>
              <a:off x="4273" y="960"/>
              <a:ext cx="1201" cy="712"/>
            </a:xfrm>
            <a:custGeom>
              <a:avLst/>
              <a:gdLst/>
              <a:ahLst/>
              <a:cxnLst>
                <a:cxn ang="0">
                  <a:pos x="202" y="0"/>
                </a:cxn>
                <a:cxn ang="0">
                  <a:pos x="158" y="2"/>
                </a:cxn>
                <a:cxn ang="0">
                  <a:pos x="123" y="8"/>
                </a:cxn>
                <a:cxn ang="0">
                  <a:pos x="88" y="19"/>
                </a:cxn>
                <a:cxn ang="0">
                  <a:pos x="62" y="32"/>
                </a:cxn>
                <a:cxn ang="0">
                  <a:pos x="18" y="64"/>
                </a:cxn>
                <a:cxn ang="0">
                  <a:pos x="0" y="104"/>
                </a:cxn>
                <a:cxn ang="0">
                  <a:pos x="0" y="363"/>
                </a:cxn>
                <a:cxn ang="0">
                  <a:pos x="0" y="521"/>
                </a:cxn>
                <a:cxn ang="0">
                  <a:pos x="18" y="561"/>
                </a:cxn>
                <a:cxn ang="0">
                  <a:pos x="62" y="593"/>
                </a:cxn>
                <a:cxn ang="0">
                  <a:pos x="88" y="607"/>
                </a:cxn>
                <a:cxn ang="0">
                  <a:pos x="123" y="615"/>
                </a:cxn>
                <a:cxn ang="0">
                  <a:pos x="158" y="620"/>
                </a:cxn>
                <a:cxn ang="0">
                  <a:pos x="202" y="623"/>
                </a:cxn>
                <a:cxn ang="0">
                  <a:pos x="62" y="711"/>
                </a:cxn>
                <a:cxn ang="0">
                  <a:pos x="499" y="623"/>
                </a:cxn>
                <a:cxn ang="0">
                  <a:pos x="999" y="623"/>
                </a:cxn>
                <a:cxn ang="0">
                  <a:pos x="1042" y="620"/>
                </a:cxn>
                <a:cxn ang="0">
                  <a:pos x="1077" y="615"/>
                </a:cxn>
                <a:cxn ang="0">
                  <a:pos x="1112" y="607"/>
                </a:cxn>
                <a:cxn ang="0">
                  <a:pos x="1139" y="593"/>
                </a:cxn>
                <a:cxn ang="0">
                  <a:pos x="1182" y="561"/>
                </a:cxn>
                <a:cxn ang="0">
                  <a:pos x="1200" y="521"/>
                </a:cxn>
                <a:cxn ang="0">
                  <a:pos x="1200" y="363"/>
                </a:cxn>
                <a:cxn ang="0">
                  <a:pos x="1200" y="104"/>
                </a:cxn>
                <a:cxn ang="0">
                  <a:pos x="1182" y="64"/>
                </a:cxn>
                <a:cxn ang="0">
                  <a:pos x="1139" y="32"/>
                </a:cxn>
                <a:cxn ang="0">
                  <a:pos x="1112" y="19"/>
                </a:cxn>
                <a:cxn ang="0">
                  <a:pos x="1077" y="8"/>
                </a:cxn>
                <a:cxn ang="0">
                  <a:pos x="1042" y="2"/>
                </a:cxn>
                <a:cxn ang="0">
                  <a:pos x="999" y="0"/>
                </a:cxn>
                <a:cxn ang="0">
                  <a:pos x="499" y="0"/>
                </a:cxn>
                <a:cxn ang="0">
                  <a:pos x="202" y="0"/>
                </a:cxn>
              </a:cxnLst>
              <a:rect l="0" t="0" r="r" b="b"/>
              <a:pathLst>
                <a:path w="1201" h="712">
                  <a:moveTo>
                    <a:pt x="202" y="0"/>
                  </a:moveTo>
                  <a:lnTo>
                    <a:pt x="158" y="2"/>
                  </a:lnTo>
                  <a:lnTo>
                    <a:pt x="123" y="8"/>
                  </a:lnTo>
                  <a:lnTo>
                    <a:pt x="88" y="19"/>
                  </a:lnTo>
                  <a:lnTo>
                    <a:pt x="62" y="32"/>
                  </a:lnTo>
                  <a:lnTo>
                    <a:pt x="18" y="64"/>
                  </a:lnTo>
                  <a:lnTo>
                    <a:pt x="0" y="104"/>
                  </a:lnTo>
                  <a:lnTo>
                    <a:pt x="0" y="363"/>
                  </a:lnTo>
                  <a:lnTo>
                    <a:pt x="0" y="521"/>
                  </a:lnTo>
                  <a:lnTo>
                    <a:pt x="18" y="561"/>
                  </a:lnTo>
                  <a:lnTo>
                    <a:pt x="62" y="593"/>
                  </a:lnTo>
                  <a:lnTo>
                    <a:pt x="88" y="607"/>
                  </a:lnTo>
                  <a:lnTo>
                    <a:pt x="123" y="615"/>
                  </a:lnTo>
                  <a:lnTo>
                    <a:pt x="158" y="620"/>
                  </a:lnTo>
                  <a:lnTo>
                    <a:pt x="202" y="623"/>
                  </a:lnTo>
                  <a:lnTo>
                    <a:pt x="62" y="711"/>
                  </a:lnTo>
                  <a:lnTo>
                    <a:pt x="499" y="623"/>
                  </a:lnTo>
                  <a:lnTo>
                    <a:pt x="999" y="623"/>
                  </a:lnTo>
                  <a:lnTo>
                    <a:pt x="1042" y="620"/>
                  </a:lnTo>
                  <a:lnTo>
                    <a:pt x="1077" y="615"/>
                  </a:lnTo>
                  <a:lnTo>
                    <a:pt x="1112" y="607"/>
                  </a:lnTo>
                  <a:lnTo>
                    <a:pt x="1139" y="593"/>
                  </a:lnTo>
                  <a:lnTo>
                    <a:pt x="1182" y="561"/>
                  </a:lnTo>
                  <a:lnTo>
                    <a:pt x="1200" y="521"/>
                  </a:lnTo>
                  <a:lnTo>
                    <a:pt x="1200" y="363"/>
                  </a:lnTo>
                  <a:lnTo>
                    <a:pt x="1200" y="104"/>
                  </a:lnTo>
                  <a:lnTo>
                    <a:pt x="1182" y="64"/>
                  </a:lnTo>
                  <a:lnTo>
                    <a:pt x="1139" y="32"/>
                  </a:lnTo>
                  <a:lnTo>
                    <a:pt x="1112" y="19"/>
                  </a:lnTo>
                  <a:lnTo>
                    <a:pt x="1077" y="8"/>
                  </a:lnTo>
                  <a:lnTo>
                    <a:pt x="1042" y="2"/>
                  </a:lnTo>
                  <a:lnTo>
                    <a:pt x="999" y="0"/>
                  </a:lnTo>
                  <a:lnTo>
                    <a:pt x="499" y="0"/>
                  </a:lnTo>
                  <a:lnTo>
                    <a:pt x="202" y="0"/>
                  </a:lnTo>
                </a:path>
              </a:pathLst>
            </a:custGeom>
            <a:solidFill>
              <a:schemeClr val="accent1"/>
            </a:solidFill>
            <a:ln w="12699" cap="rnd" cmpd="sng">
              <a:solidFill>
                <a:schemeClr val="folHlink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SG"/>
            </a:p>
          </p:txBody>
        </p:sp>
        <p:sp>
          <p:nvSpPr>
            <p:cNvPr id="24581" name="Rectangle 1029"/>
            <p:cNvSpPr>
              <a:spLocks noChangeArrowheads="1"/>
            </p:cNvSpPr>
            <p:nvPr/>
          </p:nvSpPr>
          <p:spPr bwMode="auto">
            <a:xfrm>
              <a:off x="4374" y="1014"/>
              <a:ext cx="996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2400" b="1" i="1">
                  <a:solidFill>
                    <a:schemeClr val="tx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Important</a:t>
              </a:r>
            </a:p>
            <a:p>
              <a:pPr algn="ctr">
                <a:defRPr/>
              </a:pPr>
              <a:r>
                <a:rPr lang="en-US" sz="2400" b="1" i="1">
                  <a:solidFill>
                    <a:schemeClr val="tx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Info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AE5B3-7F68-4087-85D3-B20B4FF7EF65}" type="slidenum">
              <a:rPr lang="en-SG" smtClean="0"/>
              <a:pPr/>
              <a:t>3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646343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/>
            <a:endParaRPr lang="ru-RU" alt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28800"/>
            <a:ext cx="7772400" cy="4114800"/>
          </a:xfrm>
          <a:noFill/>
        </p:spPr>
        <p:txBody>
          <a:bodyPr lIns="92075" tIns="46038" rIns="92075" bIns="46038">
            <a:normAutofit/>
          </a:bodyPr>
          <a:lstStyle/>
          <a:p>
            <a:pPr algn="just" eaLnBrk="1" hangingPunct="1"/>
            <a:r>
              <a:rPr lang="en-US" altLang="en-US" sz="2400" dirty="0" smtClean="0"/>
              <a:t>There are two possible routes of drug transportation into the body: </a:t>
            </a:r>
          </a:p>
          <a:p>
            <a:pPr eaLnBrk="1" hangingPunct="1"/>
            <a:endParaRPr lang="en-US" altLang="en-US" sz="2400" dirty="0" smtClean="0"/>
          </a:p>
          <a:p>
            <a:pPr lvl="1" eaLnBrk="1" hangingPunct="1"/>
            <a:r>
              <a:rPr lang="en-US" altLang="en-US" sz="2400" dirty="0" smtClean="0"/>
              <a:t>Enteral</a:t>
            </a:r>
          </a:p>
          <a:p>
            <a:pPr lvl="1" eaLnBrk="1" hangingPunct="1"/>
            <a:r>
              <a:rPr lang="en-US" altLang="en-US" sz="2400" dirty="0" smtClean="0"/>
              <a:t>Parenteral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AE5B3-7F68-4087-85D3-B20B4FF7EF65}" type="slidenum">
              <a:rPr lang="en-SG" smtClean="0"/>
              <a:pPr/>
              <a:t>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3036117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algn="ctr" eaLnBrk="1" hangingPunct="1"/>
            <a:r>
              <a:rPr lang="en-US" altLang="en-US" sz="4400" b="1" smtClean="0">
                <a:solidFill>
                  <a:srgbClr val="006600"/>
                </a:solidFill>
              </a:rPr>
              <a:t>Enteral Routes</a:t>
            </a:r>
            <a:endParaRPr lang="en-US" altLang="en-US" sz="4400" b="1" smtClean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6792"/>
            <a:ext cx="8229600" cy="3810000"/>
          </a:xfrm>
          <a:noFill/>
        </p:spPr>
        <p:txBody>
          <a:bodyPr lIns="92075" tIns="46038" rIns="92075" bIns="46038">
            <a:normAutofit/>
          </a:bodyPr>
          <a:lstStyle/>
          <a:p>
            <a:pPr defTabSz="519113" eaLnBrk="1" hangingPunct="1"/>
            <a:r>
              <a:rPr lang="en-US" altLang="en-US" sz="2000" b="1" u="sng" dirty="0" smtClean="0">
                <a:solidFill>
                  <a:schemeClr val="accent1"/>
                </a:solidFill>
              </a:rPr>
              <a:t>Enteral</a:t>
            </a:r>
            <a:r>
              <a:rPr lang="en-US" altLang="en-US" sz="2000" dirty="0" smtClean="0">
                <a:solidFill>
                  <a:schemeClr val="accent1"/>
                </a:solidFill>
              </a:rPr>
              <a:t> </a:t>
            </a:r>
            <a:r>
              <a:rPr lang="en-US" altLang="en-US" sz="2000" dirty="0" smtClean="0"/>
              <a:t>– </a:t>
            </a:r>
          </a:p>
          <a:p>
            <a:pPr marL="0" indent="0" defTabSz="519113" eaLnBrk="1" hangingPunct="1">
              <a:buNone/>
            </a:pPr>
            <a:r>
              <a:rPr lang="en-US" altLang="en-US" sz="2000" dirty="0" smtClean="0"/>
              <a:t>In this route the drugs administration take place directly into the Gastrointestinal (GI)  tract:</a:t>
            </a:r>
          </a:p>
          <a:p>
            <a:pPr lvl="1" defTabSz="519113" eaLnBrk="1" hangingPunct="1"/>
            <a:r>
              <a:rPr lang="en-US" altLang="en-US" sz="2000" dirty="0" smtClean="0"/>
              <a:t>sublingual – directly on the tongue							</a:t>
            </a:r>
          </a:p>
          <a:p>
            <a:pPr lvl="1" defTabSz="519113" eaLnBrk="1" hangingPunct="1"/>
            <a:r>
              <a:rPr lang="en-US" altLang="en-US" sz="2000" dirty="0" smtClean="0"/>
              <a:t>oral – drug taken by simply swallowing</a:t>
            </a:r>
          </a:p>
          <a:p>
            <a:pPr lvl="1" defTabSz="519113"/>
            <a:r>
              <a:rPr lang="en-US" altLang="en-US" sz="2000" dirty="0" smtClean="0"/>
              <a:t>rectum - </a:t>
            </a:r>
            <a:r>
              <a:rPr lang="en-US" altLang="en-US" sz="2000" dirty="0"/>
              <a:t>drug taken by the </a:t>
            </a:r>
            <a:r>
              <a:rPr lang="en-US" altLang="en-US" sz="2000" dirty="0" smtClean="0"/>
              <a:t>rectum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AE5B3-7F68-4087-85D3-B20B4FF7EF65}" type="slidenum">
              <a:rPr lang="en-SG" smtClean="0"/>
              <a:pPr/>
              <a:t>5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57221866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>
            <a:normAutofit/>
          </a:bodyPr>
          <a:lstStyle/>
          <a:p>
            <a:pPr algn="ctr" eaLnBrk="1" hangingPunct="1"/>
            <a:r>
              <a:rPr lang="en-US" altLang="en-US" sz="2800" b="1" dirty="0" smtClean="0"/>
              <a:t>Parenteral Routes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17638"/>
            <a:ext cx="7772400" cy="4495800"/>
          </a:xfrm>
          <a:noFill/>
        </p:spPr>
        <p:txBody>
          <a:bodyPr lIns="92075" tIns="46038" rIns="92075" bIns="46038">
            <a:normAutofit/>
          </a:bodyPr>
          <a:lstStyle/>
          <a:p>
            <a:pPr lvl="1" eaLnBrk="1" hangingPunct="1"/>
            <a:r>
              <a:rPr lang="en-US" altLang="en-US" sz="2400" b="1" dirty="0" smtClean="0">
                <a:solidFill>
                  <a:schemeClr val="accent1"/>
                </a:solidFill>
              </a:rPr>
              <a:t>Intravascular</a:t>
            </a:r>
            <a:r>
              <a:rPr lang="en-US" altLang="en-US" sz="2400" dirty="0" smtClean="0">
                <a:solidFill>
                  <a:schemeClr val="accent1"/>
                </a:solidFill>
              </a:rPr>
              <a:t> </a:t>
            </a:r>
            <a:r>
              <a:rPr lang="en-US" altLang="en-US" sz="2400" dirty="0" smtClean="0"/>
              <a:t> (IV, IA)</a:t>
            </a:r>
          </a:p>
          <a:p>
            <a:pPr marL="457200" lvl="1" indent="0" eaLnBrk="1" hangingPunct="1">
              <a:buNone/>
            </a:pPr>
            <a:r>
              <a:rPr lang="en-US" altLang="en-US" sz="2400" dirty="0" smtClean="0"/>
              <a:t>injecting a drug straight into the blood circulation</a:t>
            </a:r>
          </a:p>
          <a:p>
            <a:pPr lvl="1" eaLnBrk="1" hangingPunct="1"/>
            <a:r>
              <a:rPr lang="en-US" altLang="en-US" sz="2400" b="1" dirty="0" smtClean="0">
                <a:solidFill>
                  <a:schemeClr val="accent1"/>
                </a:solidFill>
              </a:rPr>
              <a:t>Intramuscular</a:t>
            </a:r>
            <a:r>
              <a:rPr lang="en-US" altLang="en-US" sz="2400" dirty="0" smtClean="0"/>
              <a:t> (IM) </a:t>
            </a:r>
          </a:p>
          <a:p>
            <a:pPr marL="457200" lvl="1" indent="0" eaLnBrk="1" hangingPunct="1">
              <a:buNone/>
            </a:pPr>
            <a:r>
              <a:rPr lang="en-US" altLang="en-US" sz="2400" dirty="0" smtClean="0"/>
              <a:t>Injecting a drug directly into the skeletal muscle </a:t>
            </a:r>
          </a:p>
          <a:p>
            <a:pPr lvl="1" eaLnBrk="1" hangingPunct="1"/>
            <a:r>
              <a:rPr lang="en-US" altLang="en-US" sz="2400" b="1" dirty="0" smtClean="0">
                <a:solidFill>
                  <a:schemeClr val="accent1"/>
                </a:solidFill>
              </a:rPr>
              <a:t>Subcutaneous</a:t>
            </a:r>
            <a:endParaRPr lang="en-US" altLang="en-US" sz="2400" b="1" dirty="0"/>
          </a:p>
          <a:p>
            <a:pPr marL="457200" lvl="1" indent="0" eaLnBrk="1" hangingPunct="1">
              <a:buNone/>
            </a:pPr>
            <a:r>
              <a:rPr lang="en-US" altLang="en-US" sz="2400" dirty="0" smtClean="0"/>
              <a:t>Drug absorption via subcutaneous tissues</a:t>
            </a:r>
          </a:p>
          <a:p>
            <a:pPr lvl="1" eaLnBrk="1" hangingPunct="1"/>
            <a:r>
              <a:rPr lang="en-US" altLang="en-US" sz="2400" b="1" dirty="0" smtClean="0">
                <a:solidFill>
                  <a:schemeClr val="accent1"/>
                </a:solidFill>
              </a:rPr>
              <a:t>Inhalation</a:t>
            </a:r>
            <a:endParaRPr lang="en-US" altLang="en-US" sz="2400" dirty="0"/>
          </a:p>
          <a:p>
            <a:pPr marL="457200" lvl="1" indent="0" eaLnBrk="1" hangingPunct="1">
              <a:buNone/>
            </a:pPr>
            <a:r>
              <a:rPr lang="en-US" altLang="en-US" sz="2400" dirty="0" smtClean="0"/>
              <a:t>Drug absorption via the lungs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AE5B3-7F68-4087-85D3-B20B4FF7EF65}" type="slidenum">
              <a:rPr lang="en-SG" smtClean="0"/>
              <a:pPr/>
              <a:t>6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63668995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en-US" smtClean="0"/>
          </a:p>
        </p:txBody>
      </p:sp>
      <p:pic>
        <p:nvPicPr>
          <p:cNvPr id="26627" name="Picture 8" descr="drug route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6800" y="685800"/>
            <a:ext cx="8077200" cy="5467350"/>
          </a:xfr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AE5B3-7F68-4087-85D3-B20B4FF7EF65}" type="slidenum">
              <a:rPr lang="en-SG" smtClean="0"/>
              <a:pPr/>
              <a:t>7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780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en-US" smtClean="0"/>
          </a:p>
        </p:txBody>
      </p:sp>
      <p:pic>
        <p:nvPicPr>
          <p:cNvPr id="27651" name="Picture 9" descr="inteross_drug rout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86408" y="128387"/>
            <a:ext cx="7571184" cy="6227963"/>
          </a:xfr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AE5B3-7F68-4087-85D3-B20B4FF7EF65}" type="slidenum">
              <a:rPr lang="en-SG" smtClean="0"/>
              <a:pPr/>
              <a:t>8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8025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b="1" smtClean="0">
                <a:solidFill>
                  <a:srgbClr val="006600"/>
                </a:solidFill>
              </a:rPr>
              <a:t>Topical</a:t>
            </a:r>
            <a:endParaRPr lang="en-US" altLang="en-US" b="1" smtClean="0">
              <a:solidFill>
                <a:schemeClr val="tx1"/>
              </a:solidFill>
            </a:endParaRP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683568" y="1514914"/>
            <a:ext cx="7924800" cy="2678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Verdana" pitchFamily="34" charset="0"/>
              </a:defRPr>
            </a:lvl9pPr>
          </a:lstStyle>
          <a:p>
            <a:pPr>
              <a:buFontTx/>
              <a:buChar char="•"/>
            </a:pPr>
            <a:r>
              <a:rPr lang="en-US" altLang="en-US" sz="2400" b="1" i="1" dirty="0">
                <a:solidFill>
                  <a:schemeClr val="accent1"/>
                </a:solidFill>
                <a:effectLst/>
                <a:latin typeface="Times New Roman" pitchFamily="18" charset="0"/>
              </a:rPr>
              <a:t>Mucosal membranes</a:t>
            </a:r>
            <a:r>
              <a:rPr lang="en-US" altLang="en-US" sz="2400" dirty="0"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endParaRPr lang="en-US" altLang="en-US" sz="2400" dirty="0" smtClean="0"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r>
              <a:rPr lang="en-US" altLang="en-US" sz="2400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(</a:t>
            </a:r>
            <a:r>
              <a:rPr lang="en-US" altLang="en-US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eye drops, </a:t>
            </a:r>
            <a:r>
              <a:rPr lang="en-US" altLang="en-US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nasal</a:t>
            </a:r>
            <a:r>
              <a:rPr lang="en-US" altLang="en-US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etc</a:t>
            </a:r>
            <a:r>
              <a:rPr lang="en-US" altLang="en-US" sz="2400" dirty="0">
                <a:solidFill>
                  <a:schemeClr val="tx1"/>
                </a:solidFill>
                <a:effectLst/>
                <a:latin typeface="Times New Roman" pitchFamily="18" charset="0"/>
              </a:rPr>
              <a:t>.) </a:t>
            </a:r>
            <a:endParaRPr lang="en-US" altLang="en-US" sz="2400" dirty="0" smtClean="0"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endParaRPr lang="en-US" altLang="en-US" sz="2400" dirty="0"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>
              <a:buFontTx/>
              <a:buChar char="•"/>
            </a:pPr>
            <a:r>
              <a:rPr lang="en-US" altLang="en-US" sz="2400" b="1" i="1" dirty="0">
                <a:solidFill>
                  <a:schemeClr val="accent1"/>
                </a:solidFill>
                <a:effectLst/>
                <a:latin typeface="Times New Roman" pitchFamily="18" charset="0"/>
              </a:rPr>
              <a:t>Skin</a:t>
            </a:r>
            <a:endParaRPr lang="en-US" altLang="en-US" sz="2400" dirty="0"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r>
              <a:rPr lang="en-US" altLang="en-US" sz="2400" dirty="0">
                <a:solidFill>
                  <a:schemeClr val="tx1"/>
                </a:solidFill>
                <a:effectLst/>
                <a:latin typeface="Times New Roman" pitchFamily="18" charset="0"/>
              </a:rPr>
              <a:t>    a. Dermal </a:t>
            </a:r>
            <a:r>
              <a:rPr lang="en-US" altLang="en-US" sz="2400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– ointment </a:t>
            </a:r>
            <a:endParaRPr lang="en-US" altLang="en-US" sz="2400" dirty="0"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r>
              <a:rPr lang="en-US" altLang="en-US" sz="2400" dirty="0">
                <a:solidFill>
                  <a:schemeClr val="tx1"/>
                </a:solidFill>
                <a:effectLst/>
                <a:latin typeface="Times New Roman" pitchFamily="18" charset="0"/>
              </a:rPr>
              <a:t>    b. Transdermal - D</a:t>
            </a:r>
            <a:r>
              <a:rPr lang="en-US" altLang="en-US" sz="2400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rug absorption via skin </a:t>
            </a:r>
            <a:r>
              <a:rPr lang="en-US" altLang="en-US" sz="2400" dirty="0">
                <a:solidFill>
                  <a:schemeClr val="tx1"/>
                </a:solidFill>
                <a:effectLst/>
                <a:latin typeface="Times New Roman" pitchFamily="18" charset="0"/>
              </a:rPr>
              <a:t>(systemic action)</a:t>
            </a:r>
          </a:p>
          <a:p>
            <a:r>
              <a:rPr lang="en-US" altLang="en-US" sz="2400" dirty="0">
                <a:solidFill>
                  <a:schemeClr val="tx1"/>
                </a:solidFill>
                <a:effectLst/>
                <a:latin typeface="Times New Roman" pitchFamily="18" charset="0"/>
              </a:rPr>
              <a:t>            </a:t>
            </a:r>
            <a:endParaRPr lang="en-US" altLang="en-US" sz="2400" b="1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AE5B3-7F68-4087-85D3-B20B4FF7EF65}" type="slidenum">
              <a:rPr lang="en-SG" smtClean="0"/>
              <a:pPr/>
              <a:t>9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68784556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1234</TotalTime>
  <Words>192</Words>
  <Application>Microsoft Macintosh PowerPoint</Application>
  <PresentationFormat>On-screen Show (4:3)</PresentationFormat>
  <Paragraphs>52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Helvetica</vt:lpstr>
      <vt:lpstr>Times New Roman</vt:lpstr>
      <vt:lpstr>Wingdings</vt:lpstr>
      <vt:lpstr>Arial</vt:lpstr>
      <vt:lpstr>Office Theme</vt:lpstr>
      <vt:lpstr>Chapter 2  Route of drug administration</vt:lpstr>
      <vt:lpstr>Topic outcomes</vt:lpstr>
      <vt:lpstr>Routes of Drug Administration</vt:lpstr>
      <vt:lpstr>PowerPoint Presentation</vt:lpstr>
      <vt:lpstr>Enteral Routes</vt:lpstr>
      <vt:lpstr>Parenteral Routes</vt:lpstr>
      <vt:lpstr>PowerPoint Presentation</vt:lpstr>
      <vt:lpstr>PowerPoint Presentation</vt:lpstr>
      <vt:lpstr>Topical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0164056411</cp:lastModifiedBy>
  <cp:revision>199</cp:revision>
  <cp:lastPrinted>2017-07-24T03:54:17Z</cp:lastPrinted>
  <dcterms:created xsi:type="dcterms:W3CDTF">2016-03-03T08:04:10Z</dcterms:created>
  <dcterms:modified xsi:type="dcterms:W3CDTF">2017-08-27T00:33:32Z</dcterms:modified>
</cp:coreProperties>
</file>