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326" r:id="rId2"/>
    <p:sldId id="318" r:id="rId3"/>
    <p:sldId id="293" r:id="rId4"/>
    <p:sldId id="341" r:id="rId5"/>
    <p:sldId id="290" r:id="rId6"/>
    <p:sldId id="295" r:id="rId7"/>
    <p:sldId id="297" r:id="rId8"/>
    <p:sldId id="315" r:id="rId9"/>
    <p:sldId id="336" r:id="rId10"/>
    <p:sldId id="316" r:id="rId11"/>
    <p:sldId id="268" r:id="rId12"/>
    <p:sldId id="337" r:id="rId13"/>
    <p:sldId id="306" r:id="rId14"/>
    <p:sldId id="338" r:id="rId15"/>
    <p:sldId id="302" r:id="rId16"/>
    <p:sldId id="303" r:id="rId17"/>
    <p:sldId id="339" r:id="rId18"/>
    <p:sldId id="304" r:id="rId19"/>
    <p:sldId id="340" r:id="rId20"/>
    <p:sldId id="325" r:id="rId21"/>
    <p:sldId id="307" r:id="rId22"/>
    <p:sldId id="308" r:id="rId23"/>
    <p:sldId id="309" r:id="rId24"/>
    <p:sldId id="310" r:id="rId25"/>
    <p:sldId id="31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271" autoAdjust="0"/>
    <p:restoredTop sz="95393"/>
  </p:normalViewPr>
  <p:slideViewPr>
    <p:cSldViewPr>
      <p:cViewPr varScale="1">
        <p:scale>
          <a:sx n="109" d="100"/>
          <a:sy n="109" d="100"/>
        </p:scale>
        <p:origin x="16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7" d="100"/>
        <a:sy n="117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0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6FBD-3AC3-41E8-9464-C61FC58DB5F5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EEECE-90E9-4D4A-A95E-6451175C839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17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EEECE-90E9-4D4A-A95E-6451175C8394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105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25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494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76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703383"/>
            <a:ext cx="2025790" cy="74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65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6629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703383"/>
            <a:ext cx="2025790" cy="74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8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703383"/>
            <a:ext cx="2025790" cy="74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96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703383"/>
            <a:ext cx="2025790" cy="74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55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703383"/>
            <a:ext cx="2025790" cy="74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40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69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520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E85FB-FBED-4829-803B-696B1FF140E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0AF24-BA8C-4CAE-9368-D83D433F0C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925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4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GMP </a:t>
            </a:r>
            <a:r>
              <a:rPr lang="mr-I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Documentation Part II (Master Formulae &amp; Protocol)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 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175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zie\Desktop\ScreenHunter_05 Dec. 14 03.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3723" y="744551"/>
            <a:ext cx="5976665" cy="515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6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292547"/>
            <a:ext cx="8041440" cy="688181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rotocol (Policy / Studies)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04379"/>
            <a:ext cx="8640960" cy="4720965"/>
          </a:xfrm>
        </p:spPr>
        <p:txBody>
          <a:bodyPr>
            <a:normAutofit/>
          </a:bodyPr>
          <a:lstStyle/>
          <a:p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 protocol </a:t>
            </a:r>
            <a:r>
              <a:rPr lang="en-MY" dirty="0"/>
              <a:t>is a written set of instructions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broader in scope </a:t>
            </a:r>
            <a:r>
              <a:rPr lang="en-MY" dirty="0"/>
              <a:t>than a Standard </a:t>
            </a:r>
            <a:r>
              <a:rPr lang="en-MY" dirty="0" smtClean="0"/>
              <a:t>Operating Procedure </a:t>
            </a:r>
            <a:r>
              <a:rPr lang="en-MY" dirty="0"/>
              <a:t>(SOP). </a:t>
            </a:r>
            <a:endParaRPr lang="en-MY" dirty="0" smtClean="0"/>
          </a:p>
          <a:p>
            <a:r>
              <a:rPr lang="en-MY" dirty="0" smtClean="0"/>
              <a:t>A </a:t>
            </a:r>
            <a:r>
              <a:rPr lang="en-MY" dirty="0"/>
              <a:t>protocol describes the details of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 comprehensive study to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investigate the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consistent operation of new system</a:t>
            </a:r>
            <a:r>
              <a:rPr lang="en-MY" dirty="0"/>
              <a:t>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49940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292547"/>
            <a:ext cx="8041440" cy="688181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rotocol (Policy / Studies)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640960" cy="4720965"/>
          </a:xfrm>
        </p:spPr>
        <p:txBody>
          <a:bodyPr>
            <a:normAutofit/>
          </a:bodyPr>
          <a:lstStyle/>
          <a:p>
            <a:r>
              <a:rPr lang="en-MY" dirty="0" smtClean="0"/>
              <a:t>Protocols </a:t>
            </a:r>
            <a:r>
              <a:rPr lang="en-MY" dirty="0"/>
              <a:t>include </a:t>
            </a:r>
            <a:r>
              <a:rPr lang="en-MY" dirty="0" smtClean="0"/>
              <a:t>significant background </a:t>
            </a:r>
            <a:r>
              <a:rPr lang="en-MY" dirty="0"/>
              <a:t>information. </a:t>
            </a:r>
            <a:endParaRPr lang="en-MY" dirty="0" smtClean="0"/>
          </a:p>
          <a:p>
            <a:r>
              <a:rPr lang="en-MY" dirty="0" err="1" smtClean="0"/>
              <a:t>Eg</a:t>
            </a:r>
            <a:r>
              <a:rPr lang="en-MY" dirty="0" smtClean="0"/>
              <a:t>: </a:t>
            </a:r>
            <a:r>
              <a:rPr lang="en-MY" dirty="0" smtClean="0">
                <a:solidFill>
                  <a:srgbClr val="FF0000"/>
                </a:solidFill>
              </a:rPr>
              <a:t>Validation </a:t>
            </a:r>
            <a:r>
              <a:rPr lang="en-MY" dirty="0">
                <a:solidFill>
                  <a:srgbClr val="FF0000"/>
                </a:solidFill>
              </a:rPr>
              <a:t>studies, stability studies, and </a:t>
            </a:r>
            <a:r>
              <a:rPr lang="en-MY" dirty="0" smtClean="0">
                <a:solidFill>
                  <a:srgbClr val="FF0000"/>
                </a:solidFill>
              </a:rPr>
              <a:t>clinical studies</a:t>
            </a:r>
            <a:r>
              <a:rPr lang="en-MY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334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041440" cy="1442674"/>
          </a:xfrm>
        </p:spPr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alidation / Qualification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464496"/>
          </a:xfrm>
        </p:spPr>
        <p:txBody>
          <a:bodyPr>
            <a:normAutofit fontScale="92500" lnSpcReduction="20000"/>
          </a:bodyPr>
          <a:lstStyle/>
          <a:p>
            <a:r>
              <a:rPr lang="en-MY" dirty="0"/>
              <a:t>Validation is defined as the “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documented evidence which provides a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high degree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of assurance that a planned process will consistently perform according to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the intended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specified outcomes”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/>
              <a:t>P</a:t>
            </a:r>
            <a:r>
              <a:rPr lang="en-MY" dirty="0" smtClean="0"/>
              <a:t>erformed </a:t>
            </a:r>
            <a:r>
              <a:rPr lang="en-MY" dirty="0"/>
              <a:t>for </a:t>
            </a:r>
            <a:endParaRPr lang="en-MY" dirty="0" smtClean="0"/>
          </a:p>
          <a:p>
            <a:pPr lvl="1"/>
            <a:r>
              <a:rPr lang="en-MY" dirty="0" smtClean="0"/>
              <a:t>Analytical tests, equipment</a:t>
            </a:r>
            <a:r>
              <a:rPr lang="en-MY" dirty="0"/>
              <a:t>, facility systems such as air, water, </a:t>
            </a:r>
            <a:r>
              <a:rPr lang="en-MY" dirty="0" smtClean="0"/>
              <a:t>steam</a:t>
            </a:r>
          </a:p>
          <a:p>
            <a:pPr lvl="1"/>
            <a:r>
              <a:rPr lang="en-MY" dirty="0" smtClean="0"/>
              <a:t>Methods / processes </a:t>
            </a:r>
            <a:r>
              <a:rPr lang="en-MY" dirty="0"/>
              <a:t>such as </a:t>
            </a:r>
            <a:r>
              <a:rPr lang="en-MY" dirty="0" smtClean="0"/>
              <a:t>the manufacturing </a:t>
            </a:r>
            <a:r>
              <a:rPr lang="en-MY" dirty="0"/>
              <a:t>processes, cleaning, sterilization, sterile filling, </a:t>
            </a:r>
            <a:r>
              <a:rPr lang="en-MY" dirty="0" err="1"/>
              <a:t>lyophilization</a:t>
            </a:r>
            <a:r>
              <a:rPr lang="en-MY" dirty="0"/>
              <a:t>, etc.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25642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041440" cy="1442674"/>
          </a:xfrm>
        </p:spPr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alidation / Qualification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824536"/>
          </a:xfrm>
        </p:spPr>
        <p:txBody>
          <a:bodyPr>
            <a:normAutofit/>
          </a:bodyPr>
          <a:lstStyle/>
          <a:p>
            <a:r>
              <a:rPr lang="en-MY" dirty="0"/>
              <a:t> </a:t>
            </a:r>
            <a:r>
              <a:rPr lang="en-MY" dirty="0" smtClean="0"/>
              <a:t>Validation studies </a:t>
            </a:r>
            <a:r>
              <a:rPr lang="en-MY" dirty="0"/>
              <a:t>verify </a:t>
            </a:r>
            <a:r>
              <a:rPr lang="en-MY"/>
              <a:t>the </a:t>
            </a:r>
            <a:r>
              <a:rPr lang="en-MY" smtClean="0"/>
              <a:t>system </a:t>
            </a:r>
            <a:r>
              <a:rPr lang="en-MY" b="1" smtClean="0">
                <a:solidFill>
                  <a:schemeClr val="accent1">
                    <a:lumMod val="75000"/>
                  </a:schemeClr>
                </a:solidFill>
              </a:rPr>
              <a:t>remains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control</a:t>
            </a:r>
            <a:r>
              <a:rPr lang="en-MY" dirty="0" smtClean="0"/>
              <a:t>. </a:t>
            </a:r>
          </a:p>
          <a:p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Revalidation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could also be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performed</a:t>
            </a:r>
            <a:r>
              <a:rPr lang="en-MY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062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4624"/>
            <a:ext cx="8041440" cy="1442674"/>
          </a:xfrm>
        </p:spPr>
        <p:txBody>
          <a:bodyPr/>
          <a:lstStyle/>
          <a:p>
            <a:r>
              <a:rPr lang="en-US" dirty="0" smtClean="0"/>
              <a:t>Master validation plan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608512"/>
          </a:xfrm>
        </p:spPr>
        <p:txBody>
          <a:bodyPr>
            <a:normAutofit/>
          </a:bodyPr>
          <a:lstStyle/>
          <a:p>
            <a:r>
              <a:rPr lang="en-MY" dirty="0"/>
              <a:t>The Master Validation Plan is a document pertaining to the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whole facility</a:t>
            </a:r>
            <a:r>
              <a:rPr lang="en-MY" dirty="0"/>
              <a:t>. </a:t>
            </a:r>
          </a:p>
          <a:p>
            <a:endParaRPr lang="en-MY" sz="2400" dirty="0" smtClean="0"/>
          </a:p>
          <a:p>
            <a:r>
              <a:rPr lang="en-MY" dirty="0" smtClean="0"/>
              <a:t>The </a:t>
            </a:r>
            <a:r>
              <a:rPr lang="en-MY" dirty="0"/>
              <a:t>document should provide the format required for </a:t>
            </a:r>
            <a:endParaRPr lang="en-MY" dirty="0" smtClean="0"/>
          </a:p>
          <a:p>
            <a:pPr lvl="1"/>
            <a:r>
              <a:rPr lang="en-MY" dirty="0" smtClean="0"/>
              <a:t>each particular </a:t>
            </a:r>
            <a:r>
              <a:rPr lang="en-MY" dirty="0"/>
              <a:t>validation document</a:t>
            </a:r>
            <a:endParaRPr lang="en-MY" dirty="0" smtClean="0"/>
          </a:p>
          <a:p>
            <a:pPr lvl="1"/>
            <a:r>
              <a:rPr lang="en-MY" dirty="0"/>
              <a:t>i</a:t>
            </a:r>
            <a:r>
              <a:rPr lang="en-MY" dirty="0" smtClean="0"/>
              <a:t>ndicate </a:t>
            </a:r>
            <a:r>
              <a:rPr lang="en-MY" dirty="0"/>
              <a:t>what information is to be contained within </a:t>
            </a:r>
            <a:r>
              <a:rPr lang="en-MY" dirty="0" smtClean="0"/>
              <a:t>each document</a:t>
            </a:r>
            <a:r>
              <a:rPr lang="en-MY" dirty="0"/>
              <a:t>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319675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-27384"/>
            <a:ext cx="8041440" cy="1442674"/>
          </a:xfrm>
        </p:spPr>
        <p:txBody>
          <a:bodyPr/>
          <a:lstStyle/>
          <a:p>
            <a:r>
              <a:rPr lang="en-MY" dirty="0"/>
              <a:t>Q</a:t>
            </a:r>
            <a:r>
              <a:rPr lang="en-MY" dirty="0" smtClean="0"/>
              <a:t>ualification/validation </a:t>
            </a:r>
            <a:r>
              <a:rPr lang="en-MY" dirty="0"/>
              <a:t>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556792"/>
            <a:ext cx="8547720" cy="4824536"/>
          </a:xfrm>
        </p:spPr>
        <p:txBody>
          <a:bodyPr>
            <a:noAutofit/>
          </a:bodyPr>
          <a:lstStyle/>
          <a:p>
            <a:r>
              <a:rPr lang="en-MY" sz="2400" dirty="0"/>
              <a:t>Explained </a:t>
            </a:r>
            <a:r>
              <a:rPr lang="en-MY" sz="2400" b="1" dirty="0">
                <a:solidFill>
                  <a:schemeClr val="accent1">
                    <a:lumMod val="75000"/>
                  </a:schemeClr>
                </a:solidFill>
              </a:rPr>
              <a:t>how to </a:t>
            </a:r>
            <a:r>
              <a:rPr lang="en-MY" sz="2400" dirty="0"/>
              <a:t>determine which of the qualifications are required.</a:t>
            </a:r>
          </a:p>
          <a:p>
            <a:r>
              <a:rPr lang="en-MY" sz="2400" dirty="0"/>
              <a:t>D</a:t>
            </a:r>
            <a:r>
              <a:rPr lang="en-MY" sz="2400" b="1" dirty="0">
                <a:solidFill>
                  <a:schemeClr val="accent1">
                    <a:lumMod val="75000"/>
                  </a:schemeClr>
                </a:solidFill>
              </a:rPr>
              <a:t>esigned for defined parameters </a:t>
            </a:r>
          </a:p>
          <a:p>
            <a:r>
              <a:rPr lang="en-MY" sz="2400" b="1" dirty="0">
                <a:solidFill>
                  <a:schemeClr val="accent1">
                    <a:lumMod val="75000"/>
                  </a:schemeClr>
                </a:solidFill>
              </a:rPr>
              <a:t>Measures </a:t>
            </a:r>
            <a:r>
              <a:rPr lang="en-MY" sz="2400" b="1" dirty="0" smtClean="0">
                <a:solidFill>
                  <a:schemeClr val="accent1">
                    <a:lumMod val="75000"/>
                  </a:schemeClr>
                </a:solidFill>
              </a:rPr>
              <a:t>specified outcomes</a:t>
            </a:r>
            <a:r>
              <a:rPr lang="en-MY" sz="24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MY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MY" sz="2400" b="1" dirty="0" smtClean="0">
                <a:solidFill>
                  <a:schemeClr val="accent1">
                    <a:lumMod val="75000"/>
                  </a:schemeClr>
                </a:solidFill>
              </a:rPr>
              <a:t>Any </a:t>
            </a:r>
            <a:r>
              <a:rPr lang="en-MY" sz="2400" b="1" dirty="0">
                <a:solidFill>
                  <a:schemeClr val="accent1">
                    <a:lumMod val="75000"/>
                  </a:schemeClr>
                </a:solidFill>
              </a:rPr>
              <a:t>modifications must be controlled. </a:t>
            </a:r>
          </a:p>
        </p:txBody>
      </p:sp>
    </p:spTree>
    <p:extLst>
      <p:ext uri="{BB962C8B-B14F-4D97-AF65-F5344CB8AC3E}">
        <p14:creationId xmlns:p14="http://schemas.microsoft.com/office/powerpoint/2010/main" val="34121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-27384"/>
            <a:ext cx="8041440" cy="1442674"/>
          </a:xfrm>
        </p:spPr>
        <p:txBody>
          <a:bodyPr/>
          <a:lstStyle/>
          <a:p>
            <a:r>
              <a:rPr lang="en-MY" dirty="0"/>
              <a:t>Q</a:t>
            </a:r>
            <a:r>
              <a:rPr lang="en-MY" dirty="0" smtClean="0"/>
              <a:t>ualification/validation </a:t>
            </a:r>
            <a:r>
              <a:rPr lang="en-MY" dirty="0"/>
              <a:t>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24936" cy="4680520"/>
          </a:xfrm>
        </p:spPr>
        <p:txBody>
          <a:bodyPr>
            <a:noAutofit/>
          </a:bodyPr>
          <a:lstStyle/>
          <a:p>
            <a:r>
              <a:rPr lang="en-MY" sz="2600" dirty="0" smtClean="0"/>
              <a:t>I</a:t>
            </a:r>
            <a:r>
              <a:rPr lang="en-MY" sz="2600" dirty="0"/>
              <a:t>nclude the planning and submission of a </a:t>
            </a:r>
            <a:r>
              <a:rPr lang="en-MY" sz="2600" dirty="0" smtClean="0"/>
              <a:t>proposal for </a:t>
            </a:r>
            <a:r>
              <a:rPr lang="en-MY" sz="2600" dirty="0"/>
              <a:t>the change with a rationale. </a:t>
            </a:r>
            <a:endParaRPr lang="en-MY" sz="2600" dirty="0" smtClean="0"/>
          </a:p>
          <a:p>
            <a:r>
              <a:rPr lang="en-MY" sz="2600" dirty="0" smtClean="0"/>
              <a:t>P</a:t>
            </a:r>
            <a:r>
              <a:rPr lang="en-MY" sz="2600" dirty="0"/>
              <a:t>repared by the department requesting the </a:t>
            </a:r>
            <a:r>
              <a:rPr lang="en-MY" sz="2600" dirty="0" smtClean="0"/>
              <a:t>change</a:t>
            </a:r>
            <a:r>
              <a:rPr lang="en-MY" sz="2600" dirty="0"/>
              <a:t>. </a:t>
            </a:r>
            <a:endParaRPr lang="en-MY" sz="2600" dirty="0" smtClean="0"/>
          </a:p>
          <a:p>
            <a:r>
              <a:rPr lang="en-MY" sz="2600" dirty="0" smtClean="0"/>
              <a:t>Include the </a:t>
            </a:r>
            <a:r>
              <a:rPr lang="en-MY" sz="2600" dirty="0"/>
              <a:t>effect of the change on the specific system/process </a:t>
            </a:r>
            <a:r>
              <a:rPr lang="en-MY" sz="2600" dirty="0" smtClean="0"/>
              <a:t>under consideration</a:t>
            </a:r>
            <a:r>
              <a:rPr lang="en-MY" sz="2600" dirty="0"/>
              <a:t>. </a:t>
            </a:r>
            <a:endParaRPr lang="en-MY" sz="2600" dirty="0" smtClean="0"/>
          </a:p>
        </p:txBody>
      </p:sp>
    </p:spTree>
    <p:extLst>
      <p:ext uri="{BB962C8B-B14F-4D97-AF65-F5344CB8AC3E}">
        <p14:creationId xmlns:p14="http://schemas.microsoft.com/office/powerpoint/2010/main" val="163261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569325" cy="4536926"/>
          </a:xfrm>
        </p:spPr>
        <p:txBody>
          <a:bodyPr>
            <a:normAutofit/>
          </a:bodyPr>
          <a:lstStyle/>
          <a:p>
            <a:r>
              <a:rPr lang="en-MY" dirty="0"/>
              <a:t>The qualification protocols normally divided into </a:t>
            </a:r>
            <a:r>
              <a:rPr lang="en-MY" dirty="0" smtClean="0"/>
              <a:t>three segments</a:t>
            </a:r>
            <a:r>
              <a:rPr lang="en-MY" dirty="0"/>
              <a:t>: </a:t>
            </a:r>
            <a:endParaRPr lang="en-MY" dirty="0" smtClean="0"/>
          </a:p>
          <a:p>
            <a:pPr lvl="1"/>
            <a:r>
              <a:rPr lang="en-MY" dirty="0" smtClean="0"/>
              <a:t>Installation Qualification (IQ)</a:t>
            </a:r>
          </a:p>
          <a:p>
            <a:pPr lvl="1"/>
            <a:r>
              <a:rPr lang="en-MY" dirty="0" smtClean="0"/>
              <a:t>Operational Qualification (OQ)</a:t>
            </a:r>
          </a:p>
          <a:p>
            <a:pPr lvl="1"/>
            <a:r>
              <a:rPr lang="en-MY" dirty="0" smtClean="0"/>
              <a:t>Performance Qualification</a:t>
            </a:r>
            <a:r>
              <a:rPr lang="en-MY" dirty="0"/>
              <a:t> </a:t>
            </a:r>
            <a:r>
              <a:rPr lang="en-MY" dirty="0" smtClean="0"/>
              <a:t>(PQ)</a:t>
            </a:r>
            <a:endParaRPr lang="en-MY" dirty="0"/>
          </a:p>
          <a:p>
            <a:r>
              <a:rPr lang="en-MY" dirty="0" smtClean="0"/>
              <a:t>Depending </a:t>
            </a:r>
            <a:r>
              <a:rPr lang="en-MY" dirty="0"/>
              <a:t>on the function and </a:t>
            </a:r>
            <a:r>
              <a:rPr lang="en-MY" dirty="0" smtClean="0"/>
              <a:t>operation of </a:t>
            </a:r>
            <a:r>
              <a:rPr lang="en-MY" dirty="0"/>
              <a:t>some equipment, only IQ/OQ are required.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8322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7" y="1124744"/>
            <a:ext cx="8280920" cy="5257006"/>
          </a:xfrm>
        </p:spPr>
        <p:txBody>
          <a:bodyPr>
            <a:normAutofit/>
          </a:bodyPr>
          <a:lstStyle/>
          <a:p>
            <a:r>
              <a:rPr lang="en-MY" dirty="0" smtClean="0"/>
              <a:t>For </a:t>
            </a:r>
            <a:r>
              <a:rPr lang="en-MY" dirty="0"/>
              <a:t>equipment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correct operation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is a sufficient </a:t>
            </a:r>
            <a:r>
              <a:rPr lang="en-MY" dirty="0"/>
              <a:t>indicator.</a:t>
            </a:r>
          </a:p>
          <a:p>
            <a:endParaRPr lang="en-MY" dirty="0" smtClean="0"/>
          </a:p>
          <a:p>
            <a:r>
              <a:rPr lang="en-MY" dirty="0" smtClean="0"/>
              <a:t>Systems </a:t>
            </a:r>
            <a:r>
              <a:rPr lang="en-MY" dirty="0"/>
              <a:t>which perform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critical support processes </a:t>
            </a:r>
            <a:r>
              <a:rPr lang="en-MY" dirty="0"/>
              <a:t>require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installation, operational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and performance qualifications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explain the importance of SOP, Master Formulae, Protocol and validation</a:t>
            </a:r>
          </a:p>
          <a:p>
            <a:r>
              <a:rPr lang="en-US" dirty="0" smtClean="0"/>
              <a:t>To understand and write SOP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04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71" y="1052736"/>
            <a:ext cx="7222557" cy="4573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644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400" dirty="0"/>
              <a:t>Installation qualification (IQ</a:t>
            </a:r>
            <a:r>
              <a:rPr lang="en-MY" sz="4400" dirty="0" smtClean="0"/>
              <a:t>)</a:t>
            </a:r>
            <a:endParaRPr lang="en-MY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19256" cy="4392488"/>
          </a:xfrm>
        </p:spPr>
        <p:txBody>
          <a:bodyPr>
            <a:normAutofit/>
          </a:bodyPr>
          <a:lstStyle/>
          <a:p>
            <a:r>
              <a:rPr lang="en-MY" dirty="0"/>
              <a:t>W</a:t>
            </a:r>
            <a:r>
              <a:rPr lang="en-MY" dirty="0" smtClean="0"/>
              <a:t>ritten </a:t>
            </a:r>
            <a:r>
              <a:rPr lang="en-MY" dirty="0"/>
              <a:t>for the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critical processing equipment</a:t>
            </a:r>
            <a:r>
              <a:rPr lang="en-MY" dirty="0"/>
              <a:t>.</a:t>
            </a:r>
          </a:p>
          <a:p>
            <a:r>
              <a:rPr lang="en-MY" dirty="0" smtClean="0"/>
              <a:t>P</a:t>
            </a:r>
            <a:r>
              <a:rPr lang="en-MY" dirty="0"/>
              <a:t>repared for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each equipment </a:t>
            </a:r>
            <a:r>
              <a:rPr lang="en-MY" dirty="0"/>
              <a:t>or system.</a:t>
            </a:r>
          </a:p>
          <a:p>
            <a:r>
              <a:rPr lang="en-MY" dirty="0"/>
              <a:t>Verify that the item matches the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purchase specifications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650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4400" dirty="0"/>
              <a:t>Operational qualification (OQ</a:t>
            </a:r>
            <a:r>
              <a:rPr lang="en-MY" sz="4400" dirty="0" smtClean="0"/>
              <a:t>)</a:t>
            </a:r>
            <a:endParaRPr lang="en-MY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960440"/>
          </a:xfrm>
        </p:spPr>
        <p:txBody>
          <a:bodyPr>
            <a:normAutofit fontScale="92500" lnSpcReduction="20000"/>
          </a:bodyPr>
          <a:lstStyle/>
          <a:p>
            <a:r>
              <a:rPr lang="en-MY" dirty="0" smtClean="0"/>
              <a:t>A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ll the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components of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 system or of a piece of equipment operate as specified. </a:t>
            </a:r>
            <a:endParaRPr lang="en-MY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MY" dirty="0" smtClean="0"/>
              <a:t>Involves testing </a:t>
            </a:r>
            <a:r>
              <a:rPr lang="en-MY" dirty="0"/>
              <a:t>of all normal operation controls. </a:t>
            </a:r>
            <a:endParaRPr lang="en-MY" dirty="0" smtClean="0"/>
          </a:p>
          <a:p>
            <a:r>
              <a:rPr lang="en-MY" dirty="0" smtClean="0"/>
              <a:t>The OQ document </a:t>
            </a:r>
            <a:r>
              <a:rPr lang="en-MY" dirty="0"/>
              <a:t>should provide </a:t>
            </a:r>
            <a:endParaRPr lang="en-MY" dirty="0" smtClean="0"/>
          </a:p>
          <a:p>
            <a:pPr lvl="1"/>
            <a:r>
              <a:rPr lang="en-MY" dirty="0" smtClean="0"/>
              <a:t>a </a:t>
            </a:r>
            <a:r>
              <a:rPr lang="en-MY" dirty="0"/>
              <a:t>listing of </a:t>
            </a:r>
            <a:r>
              <a:rPr lang="en-MY" dirty="0" smtClean="0"/>
              <a:t>SOPs for </a:t>
            </a:r>
            <a:r>
              <a:rPr lang="en-MY" dirty="0"/>
              <a:t>operation, maintenance and </a:t>
            </a:r>
            <a:r>
              <a:rPr lang="en-MY" dirty="0" smtClean="0"/>
              <a:t>calibration</a:t>
            </a:r>
          </a:p>
          <a:p>
            <a:pPr lvl="1"/>
            <a:r>
              <a:rPr lang="en-MY" dirty="0" smtClean="0"/>
              <a:t>information </a:t>
            </a:r>
            <a:r>
              <a:rPr lang="en-MY" dirty="0"/>
              <a:t>on the training of </a:t>
            </a:r>
            <a:r>
              <a:rPr lang="en-MY" dirty="0" smtClean="0"/>
              <a:t>operators</a:t>
            </a:r>
          </a:p>
          <a:p>
            <a:pPr lvl="1"/>
            <a:r>
              <a:rPr lang="en-MY" dirty="0" smtClean="0"/>
              <a:t>instructions </a:t>
            </a:r>
            <a:r>
              <a:rPr lang="en-MY" dirty="0"/>
              <a:t>for any static or dynamic tests. </a:t>
            </a:r>
          </a:p>
          <a:p>
            <a:pPr lvl="1"/>
            <a:r>
              <a:rPr lang="en-MY" dirty="0" smtClean="0"/>
              <a:t>information on </a:t>
            </a:r>
            <a:r>
              <a:rPr lang="en-MY" dirty="0"/>
              <a:t>equipment or system calibration.</a:t>
            </a:r>
          </a:p>
        </p:txBody>
      </p:sp>
    </p:spTree>
    <p:extLst>
      <p:ext uri="{BB962C8B-B14F-4D97-AF65-F5344CB8AC3E}">
        <p14:creationId xmlns:p14="http://schemas.microsoft.com/office/powerpoint/2010/main" val="406043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41440" cy="1442674"/>
          </a:xfrm>
        </p:spPr>
        <p:txBody>
          <a:bodyPr/>
          <a:lstStyle/>
          <a:p>
            <a:r>
              <a:rPr lang="en-MY" sz="4400" dirty="0"/>
              <a:t>Performance qualification (PQ</a:t>
            </a:r>
            <a:r>
              <a:rPr lang="en-MY" sz="4400" dirty="0" smtClean="0"/>
              <a:t>)</a:t>
            </a:r>
            <a:endParaRPr lang="en-MY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464496"/>
          </a:xfrm>
        </p:spPr>
        <p:txBody>
          <a:bodyPr>
            <a:normAutofit/>
          </a:bodyPr>
          <a:lstStyle/>
          <a:p>
            <a:r>
              <a:rPr lang="en-MY" dirty="0" smtClean="0"/>
              <a:t>P</a:t>
            </a:r>
            <a:r>
              <a:rPr lang="en-MY" dirty="0"/>
              <a:t>erformed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after </a:t>
            </a:r>
            <a:r>
              <a:rPr lang="en-MY" dirty="0"/>
              <a:t>both </a:t>
            </a:r>
            <a:r>
              <a:rPr lang="en-MY" dirty="0" smtClean="0"/>
              <a:t>Installation and </a:t>
            </a:r>
            <a:r>
              <a:rPr lang="en-MY" dirty="0"/>
              <a:t>Operational Qualifications have been completed, reviewed and approved.</a:t>
            </a:r>
          </a:p>
          <a:p>
            <a:r>
              <a:rPr lang="en-MY" dirty="0"/>
              <a:t>D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escribes the procedure to meet required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specifications under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routine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operation. </a:t>
            </a:r>
            <a:endParaRPr lang="en-MY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MY" dirty="0"/>
              <a:t>Include a description. </a:t>
            </a:r>
            <a:endParaRPr lang="en-MY" dirty="0" smtClean="0"/>
          </a:p>
          <a:p>
            <a:r>
              <a:rPr lang="en-MY" dirty="0" smtClean="0"/>
              <a:t>R</a:t>
            </a:r>
            <a:r>
              <a:rPr lang="en-MY" dirty="0"/>
              <a:t>equires </a:t>
            </a:r>
            <a:r>
              <a:rPr lang="en-MY" dirty="0" smtClean="0"/>
              <a:t>validation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916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4624"/>
            <a:ext cx="8041440" cy="1442674"/>
          </a:xfrm>
        </p:spPr>
        <p:txBody>
          <a:bodyPr/>
          <a:lstStyle/>
          <a:p>
            <a:r>
              <a:rPr lang="en-MY" dirty="0"/>
              <a:t>Process / Method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752528"/>
          </a:xfrm>
        </p:spPr>
        <p:txBody>
          <a:bodyPr>
            <a:normAutofit/>
          </a:bodyPr>
          <a:lstStyle/>
          <a:p>
            <a:r>
              <a:rPr lang="en-MY" dirty="0"/>
              <a:t>A series of interrelated functions and activities. </a:t>
            </a:r>
            <a:endParaRPr lang="en-MY" dirty="0" smtClean="0"/>
          </a:p>
          <a:p>
            <a:r>
              <a:rPr lang="en-MY" dirty="0" smtClean="0"/>
              <a:t>U</a:t>
            </a:r>
            <a:r>
              <a:rPr lang="en-MY" dirty="0"/>
              <a:t>se of validated equipment, under the established procedure usually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at</a:t>
            </a:r>
            <a:r>
              <a:rPr lang="en-MY" dirty="0"/>
              <a:t>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least 3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times </a:t>
            </a:r>
            <a:endParaRPr lang="en-MY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MY" dirty="0" smtClean="0"/>
              <a:t>M</a:t>
            </a:r>
            <a:r>
              <a:rPr lang="en-MY" dirty="0"/>
              <a:t>eet all acceptance </a:t>
            </a:r>
            <a:r>
              <a:rPr lang="en-MY" dirty="0" smtClean="0"/>
              <a:t>criteria each </a:t>
            </a:r>
            <a:r>
              <a:rPr lang="en-MY" dirty="0"/>
              <a:t>time to be considered a validated process. </a:t>
            </a:r>
            <a:endParaRPr lang="en-MY" dirty="0" smtClean="0"/>
          </a:p>
          <a:p>
            <a:r>
              <a:rPr lang="en-MY" dirty="0" smtClean="0"/>
              <a:t>In </a:t>
            </a:r>
            <a:r>
              <a:rPr lang="en-MY" dirty="0"/>
              <a:t>many cases, "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worst case"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conditions </a:t>
            </a:r>
            <a:r>
              <a:rPr lang="en-MY" dirty="0" smtClean="0"/>
              <a:t>are </a:t>
            </a:r>
            <a:r>
              <a:rPr lang="en-MY" dirty="0"/>
              <a:t>used for the validation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to ensure that the process is acceptable in the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extreme case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MY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8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8033" y="1052736"/>
            <a:ext cx="8388423" cy="5400600"/>
          </a:xfrm>
        </p:spPr>
        <p:txBody>
          <a:bodyPr>
            <a:normAutofit/>
          </a:bodyPr>
          <a:lstStyle/>
          <a:p>
            <a:r>
              <a:rPr lang="en-MY" dirty="0"/>
              <a:t>Examples of processes or method which must be validated in pharmaceutical </a:t>
            </a:r>
            <a:r>
              <a:rPr lang="en-MY" dirty="0" smtClean="0"/>
              <a:t>manufacturing are</a:t>
            </a:r>
            <a:r>
              <a:rPr lang="en-MY" dirty="0"/>
              <a:t>:</a:t>
            </a:r>
          </a:p>
          <a:p>
            <a:pPr lvl="1"/>
            <a:r>
              <a:rPr lang="en-MY" dirty="0"/>
              <a:t>Cleaning</a:t>
            </a:r>
          </a:p>
          <a:p>
            <a:pPr lvl="1"/>
            <a:r>
              <a:rPr lang="en-MY" dirty="0"/>
              <a:t>Sanitization</a:t>
            </a:r>
          </a:p>
          <a:p>
            <a:pPr lvl="1"/>
            <a:r>
              <a:rPr lang="en-MY" dirty="0"/>
              <a:t>Fumigation</a:t>
            </a:r>
          </a:p>
          <a:p>
            <a:pPr lvl="1"/>
            <a:r>
              <a:rPr lang="en-MY" dirty="0" err="1"/>
              <a:t>Depyrogenation</a:t>
            </a:r>
            <a:endParaRPr lang="en-MY" dirty="0"/>
          </a:p>
          <a:p>
            <a:pPr lvl="1"/>
            <a:r>
              <a:rPr lang="en-MY" dirty="0"/>
              <a:t>Sterilization</a:t>
            </a:r>
          </a:p>
        </p:txBody>
      </p:sp>
    </p:spTree>
    <p:extLst>
      <p:ext uri="{BB962C8B-B14F-4D97-AF65-F5344CB8AC3E}">
        <p14:creationId xmlns:p14="http://schemas.microsoft.com/office/powerpoint/2010/main" val="20164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FORMULAE (MF)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Define </a:t>
            </a:r>
            <a:r>
              <a:rPr lang="en-US" dirty="0" smtClean="0"/>
              <a:t>as </a:t>
            </a:r>
            <a:r>
              <a:rPr lang="en-MY" dirty="0"/>
              <a:t>a</a:t>
            </a:r>
            <a:r>
              <a:rPr lang="en-MY" dirty="0" smtClean="0"/>
              <a:t>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document that explains the detailed steps included in a facility’s method for producing a batch of product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smtClean="0"/>
              <a:t>The </a:t>
            </a:r>
            <a:r>
              <a:rPr lang="en-MY" dirty="0"/>
              <a:t>full procedure is detailed in a Master Formula which </a:t>
            </a:r>
            <a:endParaRPr lang="en-MY" dirty="0" smtClean="0"/>
          </a:p>
          <a:p>
            <a:pPr lvl="1"/>
            <a:r>
              <a:rPr lang="en-MY" dirty="0" smtClean="0"/>
              <a:t>details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MY" dirty="0" smtClean="0"/>
              <a:t>the preparations </a:t>
            </a:r>
            <a:r>
              <a:rPr lang="en-MY" dirty="0"/>
              <a:t>to be made, the equipment to be used, and the method to be </a:t>
            </a:r>
            <a:r>
              <a:rPr lang="en-MY" dirty="0" smtClean="0"/>
              <a:t>followed</a:t>
            </a:r>
          </a:p>
          <a:p>
            <a:pPr lvl="1"/>
            <a:r>
              <a:rPr lang="en-MY" dirty="0" smtClean="0"/>
              <a:t>prepared </a:t>
            </a:r>
            <a:r>
              <a:rPr lang="en-MY" dirty="0"/>
              <a:t>and approved for each batch size of every product </a:t>
            </a:r>
            <a:r>
              <a:rPr lang="en-MY" dirty="0" smtClean="0"/>
              <a:t>manufactured</a:t>
            </a:r>
          </a:p>
          <a:p>
            <a:pPr lvl="1"/>
            <a:r>
              <a:rPr lang="en-MY" dirty="0" smtClean="0"/>
              <a:t>detail </a:t>
            </a:r>
            <a:r>
              <a:rPr lang="en-MY" dirty="0"/>
              <a:t>all the manufacturing instructions for that specific </a:t>
            </a:r>
            <a:r>
              <a:rPr lang="en-MY" dirty="0" smtClean="0"/>
              <a:t>batch of </a:t>
            </a:r>
            <a:r>
              <a:rPr lang="en-MY" dirty="0"/>
              <a:t>product.</a:t>
            </a:r>
          </a:p>
        </p:txBody>
      </p:sp>
    </p:spTree>
    <p:extLst>
      <p:ext uri="{BB962C8B-B14F-4D97-AF65-F5344CB8AC3E}">
        <p14:creationId xmlns:p14="http://schemas.microsoft.com/office/powerpoint/2010/main" val="293126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30213" y="692696"/>
            <a:ext cx="8713787" cy="5328568"/>
          </a:xfrm>
        </p:spPr>
        <p:txBody>
          <a:bodyPr>
            <a:normAutofit fontScale="92500" lnSpcReduction="10000"/>
          </a:bodyPr>
          <a:lstStyle/>
          <a:p>
            <a:r>
              <a:rPr lang="en-MY" dirty="0"/>
              <a:t>The MF explains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detailed step-by-step instructions </a:t>
            </a:r>
            <a:r>
              <a:rPr lang="en-MY" dirty="0"/>
              <a:t>for the production process: </a:t>
            </a:r>
            <a:endParaRPr lang="en-MY" dirty="0" smtClean="0"/>
          </a:p>
          <a:p>
            <a:pPr lvl="1"/>
            <a:r>
              <a:rPr lang="en-MY" dirty="0" smtClean="0"/>
              <a:t>the details </a:t>
            </a:r>
            <a:r>
              <a:rPr lang="en-MY" dirty="0"/>
              <a:t>include the specific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types</a:t>
            </a:r>
            <a:r>
              <a:rPr lang="en-MY" dirty="0"/>
              <a:t> and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amounts</a:t>
            </a:r>
            <a:r>
              <a:rPr lang="en-MY" dirty="0"/>
              <a:t> of components and raw </a:t>
            </a:r>
            <a:r>
              <a:rPr lang="en-MY" dirty="0" smtClean="0"/>
              <a:t>materials</a:t>
            </a:r>
          </a:p>
          <a:p>
            <a:pPr lvl="1"/>
            <a:r>
              <a:rPr lang="en-MY" dirty="0" smtClean="0"/>
              <a:t>the details </a:t>
            </a:r>
            <a:r>
              <a:rPr lang="en-MY" dirty="0"/>
              <a:t>of the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processing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parameters</a:t>
            </a:r>
          </a:p>
          <a:p>
            <a:pPr lvl="1"/>
            <a:r>
              <a:rPr lang="en-MY" dirty="0" smtClean="0"/>
              <a:t>indicates </a:t>
            </a:r>
            <a:r>
              <a:rPr lang="en-MY" dirty="0"/>
              <a:t>what in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process quality controls </a:t>
            </a:r>
            <a:r>
              <a:rPr lang="en-MY" dirty="0" smtClean="0"/>
              <a:t>are required</a:t>
            </a:r>
          </a:p>
          <a:p>
            <a:pPr lvl="1"/>
            <a:r>
              <a:rPr lang="en-MY" dirty="0" smtClean="0"/>
              <a:t>specifications </a:t>
            </a:r>
            <a:r>
              <a:rPr lang="en-MY" dirty="0"/>
              <a:t>for </a:t>
            </a:r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intermediates</a:t>
            </a:r>
          </a:p>
          <a:p>
            <a:pPr lvl="1"/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environmental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monitoring and control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smtClean="0"/>
              <a:t>The</a:t>
            </a:r>
            <a:r>
              <a:rPr lang="en-MY" dirty="0"/>
              <a:t> </a:t>
            </a:r>
            <a:r>
              <a:rPr lang="en-MY" dirty="0" smtClean="0"/>
              <a:t>MF </a:t>
            </a:r>
            <a:r>
              <a:rPr lang="en-MY" dirty="0"/>
              <a:t>is written with blank spaces at each point where data or information is to be </a:t>
            </a:r>
            <a:r>
              <a:rPr lang="en-MY" dirty="0" smtClean="0"/>
              <a:t>recorded to </a:t>
            </a:r>
            <a:r>
              <a:rPr lang="en-MY" dirty="0"/>
              <a:t>document that the production events occurred as directed. </a:t>
            </a:r>
            <a:endParaRPr lang="en-MY" dirty="0" smtClean="0"/>
          </a:p>
          <a:p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12829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30213" y="548680"/>
            <a:ext cx="8713787" cy="5040560"/>
          </a:xfrm>
        </p:spPr>
        <p:txBody>
          <a:bodyPr>
            <a:normAutofit/>
          </a:bodyPr>
          <a:lstStyle/>
          <a:p>
            <a:r>
              <a:rPr lang="en-MY" dirty="0"/>
              <a:t> Term differs. </a:t>
            </a:r>
          </a:p>
          <a:p>
            <a:pPr lvl="1"/>
            <a:r>
              <a:rPr lang="en-MY" dirty="0"/>
              <a:t>WHO and Canada use the term “Master Formulae”</a:t>
            </a:r>
          </a:p>
          <a:p>
            <a:pPr lvl="1"/>
            <a:r>
              <a:rPr lang="en-MY" dirty="0"/>
              <a:t>USA GMP Regulations the term is “Master Production and Control Record”</a:t>
            </a:r>
          </a:p>
          <a:p>
            <a:pPr lvl="1"/>
            <a:r>
              <a:rPr lang="en-MY" dirty="0"/>
              <a:t>in the EU GMP guidelines the term is “Manufacturing Formulae and Processing Instructions”</a:t>
            </a:r>
          </a:p>
          <a:p>
            <a:pPr lvl="1"/>
            <a:r>
              <a:rPr lang="en-MY" dirty="0"/>
              <a:t>Australian GMP Guidelines calls it “Master Formulae and Processing Instructions”.</a:t>
            </a:r>
          </a:p>
          <a:p>
            <a:r>
              <a:rPr lang="en-MY" dirty="0"/>
              <a:t>The information to be provided is essentially the same in each of these GMP documents.</a:t>
            </a:r>
          </a:p>
          <a:p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5621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74675" y="333375"/>
            <a:ext cx="8569325" cy="5975350"/>
          </a:xfrm>
        </p:spPr>
        <p:txBody>
          <a:bodyPr>
            <a:normAutofit fontScale="85000" lnSpcReduction="10000"/>
          </a:bodyPr>
          <a:lstStyle/>
          <a:p>
            <a:r>
              <a:rPr lang="en-MY" dirty="0" smtClean="0"/>
              <a:t>The </a:t>
            </a:r>
            <a:r>
              <a:rPr lang="en-MY" dirty="0"/>
              <a:t>MF can be prepared </a:t>
            </a:r>
            <a:r>
              <a:rPr lang="en-MY" dirty="0" smtClean="0"/>
              <a:t>either </a:t>
            </a:r>
          </a:p>
          <a:p>
            <a:pPr lvl="1"/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one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for each segment </a:t>
            </a:r>
            <a:r>
              <a:rPr lang="en-MY" dirty="0"/>
              <a:t>of the full production process (e.g. for the </a:t>
            </a:r>
            <a:r>
              <a:rPr lang="en-MY" dirty="0" smtClean="0"/>
              <a:t>production of </a:t>
            </a:r>
            <a:r>
              <a:rPr lang="en-MY" dirty="0"/>
              <a:t>an intermediate such as a batch of harvest or for the </a:t>
            </a:r>
            <a:r>
              <a:rPr lang="en-MY" dirty="0" smtClean="0"/>
              <a:t>formulation/filling process </a:t>
            </a:r>
            <a:r>
              <a:rPr lang="en-MY" dirty="0"/>
              <a:t>from final </a:t>
            </a:r>
            <a:r>
              <a:rPr lang="en-MY" dirty="0" smtClean="0"/>
              <a:t>bulk)</a:t>
            </a:r>
          </a:p>
          <a:p>
            <a:pPr lvl="1"/>
            <a:r>
              <a:rPr lang="en-MY" b="1" dirty="0" smtClean="0">
                <a:solidFill>
                  <a:schemeClr val="accent1">
                    <a:lumMod val="75000"/>
                  </a:schemeClr>
                </a:solidFill>
              </a:rPr>
              <a:t>single </a:t>
            </a:r>
            <a:r>
              <a:rPr lang="en-MY" b="1" dirty="0">
                <a:solidFill>
                  <a:schemeClr val="accent1">
                    <a:lumMod val="75000"/>
                  </a:schemeClr>
                </a:solidFill>
              </a:rPr>
              <a:t>overall document </a:t>
            </a:r>
            <a:r>
              <a:rPr lang="en-MY" dirty="0"/>
              <a:t>that contains parts which </a:t>
            </a:r>
            <a:r>
              <a:rPr lang="en-MY" dirty="0" smtClean="0"/>
              <a:t>describe the </a:t>
            </a:r>
            <a:r>
              <a:rPr lang="en-MY" dirty="0"/>
              <a:t>separate batch products that make up the full process from the </a:t>
            </a:r>
            <a:r>
              <a:rPr lang="en-MY" dirty="0" smtClean="0"/>
              <a:t>starting materials </a:t>
            </a:r>
            <a:r>
              <a:rPr lang="en-MY" dirty="0"/>
              <a:t>to the final vialed product. </a:t>
            </a:r>
            <a:endParaRPr lang="en-MY" dirty="0" smtClean="0"/>
          </a:p>
          <a:p>
            <a:r>
              <a:rPr lang="en-MY" dirty="0"/>
              <a:t>Verification signatures or initials of another operator may be required for critical processes and space should be provided accordingly for these steps. </a:t>
            </a:r>
          </a:p>
          <a:p>
            <a:r>
              <a:rPr lang="en-MY" dirty="0"/>
              <a:t>Space for review by a supervisor must be included. </a:t>
            </a:r>
          </a:p>
          <a:p>
            <a:r>
              <a:rPr lang="en-MY" dirty="0"/>
              <a:t>All products, equipment and facility areas listed in the MF should have reference numbers associated with them to permit traceability.</a:t>
            </a:r>
          </a:p>
          <a:p>
            <a:pPr lvl="1"/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47270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zie\Desktop\ScreenHunter_03 Dec. 13 14.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138"/>
          <a:stretch/>
        </p:blipFill>
        <p:spPr bwMode="auto">
          <a:xfrm rot="5400000">
            <a:off x="1379124" y="-645168"/>
            <a:ext cx="5023363" cy="726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zie\Desktop\ScreenHunter_04 Dec. 13 14.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752"/>
          <a:stretch/>
        </p:blipFill>
        <p:spPr bwMode="auto">
          <a:xfrm rot="5400000">
            <a:off x="5480" y="866729"/>
            <a:ext cx="5892679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6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zie\Desktop\ScreenHunter_04 Dec. 13 14.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0"/>
          <a:stretch/>
        </p:blipFill>
        <p:spPr bwMode="auto">
          <a:xfrm rot="5400000">
            <a:off x="875965" y="-3757"/>
            <a:ext cx="5598038" cy="641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44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28505</TotalTime>
  <Words>914</Words>
  <Application>Microsoft Macintosh PowerPoint</Application>
  <PresentationFormat>On-screen Show (4:3)</PresentationFormat>
  <Paragraphs>98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Helvetica</vt:lpstr>
      <vt:lpstr>Arial</vt:lpstr>
      <vt:lpstr>UMP OCW Theme</vt:lpstr>
      <vt:lpstr>BSB3503 - Biomanufacturing CHAPTER 4 GMP – Documentation Part II (Master Formulae &amp; Protocol)</vt:lpstr>
      <vt:lpstr>Learning Outcomes</vt:lpstr>
      <vt:lpstr>MASTER FORMULAE (MF)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Protocol (Policy / Studies)</vt:lpstr>
      <vt:lpstr>Protocol (Policy / Studies)</vt:lpstr>
      <vt:lpstr>Validation / Qualification</vt:lpstr>
      <vt:lpstr>Validation / Qualification</vt:lpstr>
      <vt:lpstr>Master validation plan</vt:lpstr>
      <vt:lpstr>Qualification/validation study</vt:lpstr>
      <vt:lpstr>Qualification/validation study</vt:lpstr>
      <vt:lpstr>PowerPoint Presentation</vt:lpstr>
      <vt:lpstr>PowerPoint Presentation</vt:lpstr>
      <vt:lpstr>PowerPoint Presentation</vt:lpstr>
      <vt:lpstr>Installation qualification (IQ)</vt:lpstr>
      <vt:lpstr>Operational qualification (OQ)</vt:lpstr>
      <vt:lpstr>Performance qualification (PQ)</vt:lpstr>
      <vt:lpstr>Process / Method Validation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 OPERATION  PROCEDURE  (SOP)</dc:title>
  <dc:creator>Azie</dc:creator>
  <cp:lastModifiedBy>Rama Yusvana</cp:lastModifiedBy>
  <cp:revision>119</cp:revision>
  <dcterms:created xsi:type="dcterms:W3CDTF">2011-12-05T07:50:15Z</dcterms:created>
  <dcterms:modified xsi:type="dcterms:W3CDTF">2017-10-02T07:52:57Z</dcterms:modified>
</cp:coreProperties>
</file>