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374" r:id="rId2"/>
    <p:sldId id="258" r:id="rId3"/>
    <p:sldId id="259" r:id="rId4"/>
    <p:sldId id="375" r:id="rId5"/>
    <p:sldId id="261" r:id="rId6"/>
    <p:sldId id="266" r:id="rId7"/>
    <p:sldId id="376" r:id="rId8"/>
    <p:sldId id="267" r:id="rId9"/>
    <p:sldId id="377" r:id="rId10"/>
    <p:sldId id="268" r:id="rId11"/>
    <p:sldId id="378" r:id="rId12"/>
    <p:sldId id="269" r:id="rId13"/>
    <p:sldId id="270" r:id="rId14"/>
    <p:sldId id="271" r:id="rId15"/>
    <p:sldId id="272" r:id="rId16"/>
    <p:sldId id="274" r:id="rId17"/>
    <p:sldId id="275" r:id="rId18"/>
    <p:sldId id="273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11"/>
    <p:restoredTop sz="94695"/>
  </p:normalViewPr>
  <p:slideViewPr>
    <p:cSldViewPr>
      <p:cViewPr varScale="1">
        <p:scale>
          <a:sx n="113" d="100"/>
          <a:sy n="113" d="100"/>
        </p:scale>
        <p:origin x="15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13672"/>
    </p:cViewPr>
  </p:sorterViewPr>
  <p:notesViewPr>
    <p:cSldViewPr>
      <p:cViewPr varScale="1">
        <p:scale>
          <a:sx n="90" d="100"/>
          <a:sy n="90" d="100"/>
        </p:scale>
        <p:origin x="384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9FEC7-F0FA-443E-B281-FB907EB6B183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B731A-565A-4B8C-A378-E57BE3BAD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90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B731A-565A-4B8C-A378-E57BE3BAD4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4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007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7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74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05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8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5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5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7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0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5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676400"/>
            <a:ext cx="8382000" cy="220216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10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GMP </a:t>
            </a: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Laboratory &amp; Production Area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21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>
          <a:xfrm>
            <a:off x="0" y="658813"/>
            <a:ext cx="8229600" cy="715962"/>
          </a:xfrm>
        </p:spPr>
        <p:txBody>
          <a:bodyPr/>
          <a:lstStyle/>
          <a:p>
            <a:r>
              <a:rPr lang="en-US" sz="4000" dirty="0"/>
              <a:t>Material Flow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84375"/>
            <a:ext cx="7162800" cy="35020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Sterilized materials/</a:t>
            </a:r>
            <a:r>
              <a:rPr lang="en-US" sz="2800" dirty="0" err="1">
                <a:solidFill>
                  <a:srgbClr val="FF0000"/>
                </a:solidFill>
              </a:rPr>
              <a:t>equipments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stored into </a:t>
            </a:r>
            <a:r>
              <a:rPr lang="en-US" sz="2800" dirty="0">
                <a:solidFill>
                  <a:srgbClr val="FF0000"/>
                </a:solidFill>
              </a:rPr>
              <a:t>sterile storage </a:t>
            </a:r>
            <a:r>
              <a:rPr lang="en-US" sz="2800">
                <a:solidFill>
                  <a:srgbClr val="FF0000"/>
                </a:solidFill>
              </a:rPr>
              <a:t>area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The soiled material/equipment </a:t>
            </a:r>
            <a:r>
              <a:rPr lang="en-US" sz="2800" dirty="0"/>
              <a:t>removed from the sterile core production area via air lock (</a:t>
            </a:r>
            <a:r>
              <a:rPr lang="en-US" sz="2800" dirty="0">
                <a:solidFill>
                  <a:srgbClr val="FF0000"/>
                </a:solidFill>
              </a:rPr>
              <a:t>Air Lock Out</a:t>
            </a:r>
            <a:r>
              <a:rPr lang="en-US" sz="2800" dirty="0"/>
              <a:t>) 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198F5B3-BE3B-4942-AB55-05836865D08C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10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5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>
          <a:xfrm>
            <a:off x="0" y="1039813"/>
            <a:ext cx="8229600" cy="715962"/>
          </a:xfrm>
        </p:spPr>
        <p:txBody>
          <a:bodyPr/>
          <a:lstStyle/>
          <a:p>
            <a:r>
              <a:rPr lang="en-US" sz="4000" dirty="0"/>
              <a:t>Material Flow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8175"/>
            <a:ext cx="7162800" cy="39592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Air lock is used to </a:t>
            </a:r>
            <a:r>
              <a:rPr lang="en-US" sz="2800" dirty="0">
                <a:solidFill>
                  <a:srgbClr val="FF0000"/>
                </a:solidFill>
              </a:rPr>
              <a:t>decontaminate the external surface of mobile </a:t>
            </a:r>
            <a:r>
              <a:rPr lang="en-US" sz="2800">
                <a:solidFill>
                  <a:srgbClr val="FF0000"/>
                </a:solidFill>
              </a:rPr>
              <a:t>vessels. 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After use, the mobile vessel should be </a:t>
            </a:r>
            <a:r>
              <a:rPr lang="en-US" sz="2800" dirty="0">
                <a:solidFill>
                  <a:srgbClr val="FF0000"/>
                </a:solidFill>
              </a:rPr>
              <a:t>decontaminated</a:t>
            </a:r>
            <a:r>
              <a:rPr lang="en-US" sz="2800" dirty="0"/>
              <a:t> in place (</a:t>
            </a:r>
            <a:r>
              <a:rPr lang="en-US" sz="2800" dirty="0" smtClean="0"/>
              <a:t>DIP) </a:t>
            </a:r>
            <a:r>
              <a:rPr lang="en-US" sz="2800" dirty="0"/>
              <a:t>using </a:t>
            </a:r>
            <a:r>
              <a:rPr lang="en-US" sz="2800" dirty="0">
                <a:solidFill>
                  <a:srgbClr val="FF0000"/>
                </a:solidFill>
              </a:rPr>
              <a:t>steam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F</a:t>
            </a:r>
            <a:r>
              <a:rPr lang="en-US" sz="2800" dirty="0">
                <a:solidFill>
                  <a:srgbClr val="FF0000"/>
                </a:solidFill>
              </a:rPr>
              <a:t>umigation</a:t>
            </a:r>
            <a:r>
              <a:rPr lang="en-US" sz="2800" dirty="0"/>
              <a:t> cycle is applied (using </a:t>
            </a:r>
            <a:r>
              <a:rPr lang="en-US" sz="2800" dirty="0" err="1"/>
              <a:t>peracetic</a:t>
            </a:r>
            <a:r>
              <a:rPr lang="en-US" sz="2800" dirty="0"/>
              <a:t> acid or hydrogen peroxide generator). 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198F5B3-BE3B-4942-AB55-05836865D08C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11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16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7467600" cy="1143000"/>
          </a:xfrm>
        </p:spPr>
        <p:txBody>
          <a:bodyPr/>
          <a:lstStyle/>
          <a:p>
            <a:r>
              <a:rPr lang="en-US"/>
              <a:t>Media and Buffer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8800"/>
            <a:ext cx="8153400" cy="3200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dirty="0"/>
              <a:t>A</a:t>
            </a:r>
            <a:r>
              <a:rPr lang="en-US" sz="3000">
                <a:solidFill>
                  <a:srgbClr val="FF0000"/>
                </a:solidFill>
              </a:rPr>
              <a:t>uthorized </a:t>
            </a:r>
            <a:r>
              <a:rPr lang="en-US" sz="3000" smtClean="0">
                <a:solidFill>
                  <a:srgbClr val="FF0000"/>
                </a:solidFill>
              </a:rPr>
              <a:t>personnel </a:t>
            </a:r>
            <a:r>
              <a:rPr lang="en-US" sz="3000" smtClean="0"/>
              <a:t>only</a:t>
            </a:r>
            <a:endParaRPr lang="en-US" sz="3000" dirty="0"/>
          </a:p>
          <a:p>
            <a:pPr>
              <a:lnSpc>
                <a:spcPct val="80000"/>
              </a:lnSpc>
            </a:pPr>
            <a:r>
              <a:rPr lang="en-US" sz="3000" dirty="0"/>
              <a:t>Two-stage media preparation suite: </a:t>
            </a:r>
            <a:r>
              <a:rPr lang="en-US" sz="3000" dirty="0">
                <a:solidFill>
                  <a:srgbClr val="FF0000"/>
                </a:solidFill>
              </a:rPr>
              <a:t>non-sterile media</a:t>
            </a:r>
            <a:r>
              <a:rPr lang="en-US" sz="3000" dirty="0"/>
              <a:t> and </a:t>
            </a:r>
            <a:r>
              <a:rPr lang="en-US" sz="3000" dirty="0">
                <a:solidFill>
                  <a:srgbClr val="FF0000"/>
                </a:solidFill>
              </a:rPr>
              <a:t>sterile media </a:t>
            </a:r>
            <a:r>
              <a:rPr lang="en-US" sz="3000" dirty="0"/>
              <a:t>preparation area</a:t>
            </a:r>
          </a:p>
          <a:p>
            <a:pPr>
              <a:lnSpc>
                <a:spcPct val="80000"/>
              </a:lnSpc>
            </a:pPr>
            <a:r>
              <a:rPr lang="en-US" sz="3000" dirty="0">
                <a:solidFill>
                  <a:srgbClr val="FF0000"/>
                </a:solidFill>
              </a:rPr>
              <a:t>Specific gowning </a:t>
            </a:r>
            <a:r>
              <a:rPr lang="en-US" sz="3000" dirty="0"/>
              <a:t>practices</a:t>
            </a:r>
          </a:p>
          <a:p>
            <a:pPr>
              <a:lnSpc>
                <a:spcPct val="80000"/>
              </a:lnSpc>
            </a:pPr>
            <a:r>
              <a:rPr lang="en-US" sz="3000" dirty="0"/>
              <a:t>Validated container system for sterile items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34F59A28-DF59-4425-955B-7F72FC2B2FAF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12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30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1143000"/>
          </a:xfrm>
        </p:spPr>
        <p:txBody>
          <a:bodyPr/>
          <a:lstStyle/>
          <a:p>
            <a:r>
              <a:rPr lang="en-US" dirty="0"/>
              <a:t>Product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991600" cy="4873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Walking Cell Bank (dedicated unit)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UNDIRECTIONAL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Segregation</a:t>
            </a:r>
            <a:r>
              <a:rPr lang="en-US" dirty="0"/>
              <a:t> : </a:t>
            </a:r>
            <a:r>
              <a:rPr lang="en-US" dirty="0">
                <a:solidFill>
                  <a:srgbClr val="FF0000"/>
                </a:solidFill>
              </a:rPr>
              <a:t>live organisms </a:t>
            </a:r>
            <a:r>
              <a:rPr lang="en-US" dirty="0"/>
              <a:t>v.s. </a:t>
            </a:r>
            <a:r>
              <a:rPr lang="en-US" smtClean="0">
                <a:solidFill>
                  <a:srgbClr val="FF0000"/>
                </a:solidFill>
              </a:rPr>
              <a:t>NO live </a:t>
            </a:r>
            <a:r>
              <a:rPr lang="en-US" dirty="0">
                <a:solidFill>
                  <a:srgbClr val="FF0000"/>
                </a:solidFill>
              </a:rPr>
              <a:t>organism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Dedicated </a:t>
            </a:r>
            <a:r>
              <a:rPr lang="en-US" dirty="0"/>
              <a:t>storage room and product exit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E2A2E1F7-D74A-42A5-B4B5-B32BF79B3F7F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13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5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/>
              <a:t>Primary Floor Plan</a:t>
            </a:r>
          </a:p>
        </p:txBody>
      </p:sp>
      <p:pic>
        <p:nvPicPr>
          <p:cNvPr id="14340" name="Picture 4" descr="primary floor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6934200" cy="5454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88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4953000" cy="585787"/>
          </a:xfrm>
        </p:spPr>
        <p:txBody>
          <a:bodyPr>
            <a:normAutofit fontScale="90000"/>
          </a:bodyPr>
          <a:lstStyle/>
          <a:p>
            <a:r>
              <a:rPr lang="en-US" sz="4000"/>
              <a:t>Process Flow</a:t>
            </a:r>
          </a:p>
        </p:txBody>
      </p:sp>
      <p:pic>
        <p:nvPicPr>
          <p:cNvPr id="13361" name="Picture 49" descr="primary floo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38201"/>
            <a:ext cx="72390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685800" y="54864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>
            <a:off x="2438400" y="54864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4" name="Line 52"/>
          <p:cNvSpPr>
            <a:spLocks noChangeShapeType="1"/>
          </p:cNvSpPr>
          <p:nvPr/>
        </p:nvSpPr>
        <p:spPr bwMode="auto">
          <a:xfrm flipV="1">
            <a:off x="3124200" y="3276600"/>
            <a:ext cx="0" cy="2209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5" name="Line 53"/>
          <p:cNvSpPr>
            <a:spLocks noChangeShapeType="1"/>
          </p:cNvSpPr>
          <p:nvPr/>
        </p:nvSpPr>
        <p:spPr bwMode="auto">
          <a:xfrm>
            <a:off x="3124200" y="3124200"/>
            <a:ext cx="91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6" name="Line 54"/>
          <p:cNvSpPr>
            <a:spLocks noChangeShapeType="1"/>
          </p:cNvSpPr>
          <p:nvPr/>
        </p:nvSpPr>
        <p:spPr bwMode="auto">
          <a:xfrm>
            <a:off x="3124200" y="2667000"/>
            <a:ext cx="91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7" name="Line 55"/>
          <p:cNvSpPr>
            <a:spLocks noChangeShapeType="1"/>
          </p:cNvSpPr>
          <p:nvPr/>
        </p:nvSpPr>
        <p:spPr bwMode="auto">
          <a:xfrm flipV="1">
            <a:off x="3124200" y="26670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8" name="Line 56"/>
          <p:cNvSpPr>
            <a:spLocks noChangeShapeType="1"/>
          </p:cNvSpPr>
          <p:nvPr/>
        </p:nvSpPr>
        <p:spPr bwMode="auto">
          <a:xfrm>
            <a:off x="4038600" y="2667000"/>
            <a:ext cx="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69" name="Line 57"/>
          <p:cNvSpPr>
            <a:spLocks noChangeShapeType="1"/>
          </p:cNvSpPr>
          <p:nvPr/>
        </p:nvSpPr>
        <p:spPr bwMode="auto">
          <a:xfrm>
            <a:off x="4038600" y="3810000"/>
            <a:ext cx="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0" name="Line 58"/>
          <p:cNvSpPr>
            <a:spLocks noChangeShapeType="1"/>
          </p:cNvSpPr>
          <p:nvPr/>
        </p:nvSpPr>
        <p:spPr bwMode="auto">
          <a:xfrm>
            <a:off x="4038600" y="4724400"/>
            <a:ext cx="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1" name="Line 59"/>
          <p:cNvSpPr>
            <a:spLocks noChangeShapeType="1"/>
          </p:cNvSpPr>
          <p:nvPr/>
        </p:nvSpPr>
        <p:spPr bwMode="auto">
          <a:xfrm>
            <a:off x="4038600" y="5715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2" name="Line 60"/>
          <p:cNvSpPr>
            <a:spLocks noChangeShapeType="1"/>
          </p:cNvSpPr>
          <p:nvPr/>
        </p:nvSpPr>
        <p:spPr bwMode="auto">
          <a:xfrm>
            <a:off x="4724400" y="5715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3" name="Line 61"/>
          <p:cNvSpPr>
            <a:spLocks noChangeShapeType="1"/>
          </p:cNvSpPr>
          <p:nvPr/>
        </p:nvSpPr>
        <p:spPr bwMode="auto">
          <a:xfrm>
            <a:off x="5334000" y="5715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4" name="Line 62"/>
          <p:cNvSpPr>
            <a:spLocks noChangeShapeType="1"/>
          </p:cNvSpPr>
          <p:nvPr/>
        </p:nvSpPr>
        <p:spPr bwMode="auto">
          <a:xfrm flipV="1">
            <a:off x="5791200" y="4876800"/>
            <a:ext cx="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5" name="Line 63"/>
          <p:cNvSpPr>
            <a:spLocks noChangeShapeType="1"/>
          </p:cNvSpPr>
          <p:nvPr/>
        </p:nvSpPr>
        <p:spPr bwMode="auto">
          <a:xfrm flipV="1">
            <a:off x="5791200" y="4267200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6" name="Line 64"/>
          <p:cNvSpPr>
            <a:spLocks noChangeShapeType="1"/>
          </p:cNvSpPr>
          <p:nvPr/>
        </p:nvSpPr>
        <p:spPr bwMode="auto">
          <a:xfrm flipV="1">
            <a:off x="5791200" y="3657600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7" name="Line 65"/>
          <p:cNvSpPr>
            <a:spLocks noChangeShapeType="1"/>
          </p:cNvSpPr>
          <p:nvPr/>
        </p:nvSpPr>
        <p:spPr bwMode="auto">
          <a:xfrm>
            <a:off x="5791200" y="36576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8" name="Line 66"/>
          <p:cNvSpPr>
            <a:spLocks noChangeShapeType="1"/>
          </p:cNvSpPr>
          <p:nvPr/>
        </p:nvSpPr>
        <p:spPr bwMode="auto">
          <a:xfrm flipV="1">
            <a:off x="6858000" y="29718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79" name="Line 67"/>
          <p:cNvSpPr>
            <a:spLocks noChangeShapeType="1"/>
          </p:cNvSpPr>
          <p:nvPr/>
        </p:nvSpPr>
        <p:spPr bwMode="auto">
          <a:xfrm flipV="1">
            <a:off x="6858000" y="2286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80" name="Line 68"/>
          <p:cNvSpPr>
            <a:spLocks noChangeShapeType="1"/>
          </p:cNvSpPr>
          <p:nvPr/>
        </p:nvSpPr>
        <p:spPr bwMode="auto">
          <a:xfrm flipV="1">
            <a:off x="6858000" y="838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81" name="Line 69"/>
          <p:cNvSpPr>
            <a:spLocks noChangeShapeType="1"/>
          </p:cNvSpPr>
          <p:nvPr/>
        </p:nvSpPr>
        <p:spPr bwMode="auto">
          <a:xfrm flipV="1">
            <a:off x="6858000" y="16002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3383" name="Line 71"/>
          <p:cNvSpPr>
            <a:spLocks noChangeShapeType="1"/>
          </p:cNvSpPr>
          <p:nvPr/>
        </p:nvSpPr>
        <p:spPr bwMode="auto">
          <a:xfrm>
            <a:off x="6477000" y="3048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903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3200400" cy="63023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Material Flow</a:t>
            </a:r>
          </a:p>
        </p:txBody>
      </p:sp>
      <p:pic>
        <p:nvPicPr>
          <p:cNvPr id="16388" name="Picture 4" descr="primary floo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04875"/>
            <a:ext cx="7772400" cy="569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609600" y="6324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3352800" y="6019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2667000" y="54102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3276600" y="3276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3276600" y="2438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 flipV="1">
            <a:off x="7772400" y="1905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 flipV="1">
            <a:off x="7848600" y="2971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6781800" y="3124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 flipV="1">
            <a:off x="7772400" y="3505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 flipV="1">
            <a:off x="7772400" y="4267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 flipV="1">
            <a:off x="7772400" y="4953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 flipV="1">
            <a:off x="7772400" y="5638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816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52400"/>
            <a:ext cx="3886200" cy="487363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Material Flow</a:t>
            </a:r>
          </a:p>
        </p:txBody>
      </p:sp>
      <p:pic>
        <p:nvPicPr>
          <p:cNvPr id="18435" name="Picture 3" descr="primary floo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04876"/>
            <a:ext cx="7543800" cy="5531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609600" y="6019800"/>
            <a:ext cx="7395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3276600" y="5715000"/>
            <a:ext cx="59167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2667000" y="5410200"/>
            <a:ext cx="59167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V="1">
            <a:off x="3276600" y="3276600"/>
            <a:ext cx="59167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3276600" y="2438400"/>
            <a:ext cx="59167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H="1" flipV="1">
            <a:off x="7772400" y="19050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 flipV="1">
            <a:off x="7848600" y="29718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6781800" y="3124200"/>
            <a:ext cx="133125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 flipV="1">
            <a:off x="7772400" y="35052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 flipV="1">
            <a:off x="7772400" y="42672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H="1" flipV="1">
            <a:off x="7772400" y="49530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 flipV="1">
            <a:off x="7772400" y="5638800"/>
            <a:ext cx="5177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3352800" y="2667000"/>
            <a:ext cx="2144806" cy="2645392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148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74638"/>
            <a:ext cx="58674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Personnel Flow</a:t>
            </a:r>
          </a:p>
        </p:txBody>
      </p:sp>
      <p:pic>
        <p:nvPicPr>
          <p:cNvPr id="15364" name="Picture 4" descr="primary floo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838201"/>
            <a:ext cx="7010400" cy="551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143000" y="45720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2590800" y="45720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3200400" y="4876800"/>
            <a:ext cx="0" cy="66020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276600" y="58674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3276600" y="3657600"/>
            <a:ext cx="0" cy="73355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3352800" y="31242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352800" y="26670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3200400" y="10668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419600" y="990600"/>
            <a:ext cx="0" cy="66020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3756330" y="61722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2667000" y="6096000"/>
            <a:ext cx="589574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724400" y="5867400"/>
            <a:ext cx="66327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5410200" y="1981200"/>
            <a:ext cx="0" cy="80691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5410200" y="50292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 flipV="1">
            <a:off x="7239000" y="58674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7239000" y="51054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H="1">
            <a:off x="7239000" y="43434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7162800" y="35814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>
            <a:off x="7162800" y="31242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>
            <a:off x="6096000" y="31242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H="1">
            <a:off x="7239000" y="18288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6553200" y="3048000"/>
            <a:ext cx="132654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H="1">
            <a:off x="7162800" y="2971800"/>
            <a:ext cx="73696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V="1">
            <a:off x="5486400" y="5257800"/>
            <a:ext cx="0" cy="366779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146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8" name="Rectangle 98"/>
          <p:cNvSpPr>
            <a:spLocks noChangeArrowheads="1"/>
          </p:cNvSpPr>
          <p:nvPr/>
        </p:nvSpPr>
        <p:spPr bwMode="auto">
          <a:xfrm>
            <a:off x="2286000" y="2133600"/>
            <a:ext cx="32766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Fermentation Room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286000" y="1066800"/>
            <a:ext cx="3276600" cy="1050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Media Preparation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457200" y="7620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457200" y="762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457200" y="6019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7391400" y="7620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1497013" y="762000"/>
            <a:ext cx="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6489700" y="762000"/>
            <a:ext cx="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1905000" y="11430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1524000" y="6211887"/>
            <a:ext cx="6858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2270125" y="6019800"/>
            <a:ext cx="168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Personnel flow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2667000" y="13716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grpSp>
        <p:nvGrpSpPr>
          <p:cNvPr id="20525" name="Group 45"/>
          <p:cNvGrpSpPr>
            <a:grpSpLocks/>
          </p:cNvGrpSpPr>
          <p:nvPr/>
        </p:nvGrpSpPr>
        <p:grpSpPr bwMode="auto">
          <a:xfrm>
            <a:off x="2286000" y="1066800"/>
            <a:ext cx="152400" cy="381000"/>
            <a:chOff x="1440" y="624"/>
            <a:chExt cx="144" cy="336"/>
          </a:xfrm>
        </p:grpSpPr>
        <p:sp>
          <p:nvSpPr>
            <p:cNvPr id="20526" name="Line 46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0527" name="Group 47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0528" name="Arc 48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0529" name="Line 49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530" name="Line 50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0543" name="Group 63"/>
          <p:cNvGrpSpPr>
            <a:grpSpLocks/>
          </p:cNvGrpSpPr>
          <p:nvPr/>
        </p:nvGrpSpPr>
        <p:grpSpPr bwMode="auto">
          <a:xfrm>
            <a:off x="2514600" y="1066800"/>
            <a:ext cx="228600" cy="381000"/>
            <a:chOff x="1920" y="2400"/>
            <a:chExt cx="192" cy="384"/>
          </a:xfrm>
        </p:grpSpPr>
        <p:sp>
          <p:nvSpPr>
            <p:cNvPr id="20538" name="Arc 58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0539" name="Line 59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41" name="Line 61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42" name="Line 62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0549" name="Rectangle 69"/>
          <p:cNvSpPr>
            <a:spLocks noChangeArrowheads="1"/>
          </p:cNvSpPr>
          <p:nvPr/>
        </p:nvSpPr>
        <p:spPr bwMode="auto">
          <a:xfrm>
            <a:off x="2286000" y="1447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20550" name="Group 70"/>
          <p:cNvGrpSpPr>
            <a:grpSpLocks/>
          </p:cNvGrpSpPr>
          <p:nvPr/>
        </p:nvGrpSpPr>
        <p:grpSpPr bwMode="auto">
          <a:xfrm>
            <a:off x="2286000" y="1752600"/>
            <a:ext cx="152400" cy="381000"/>
            <a:chOff x="1440" y="624"/>
            <a:chExt cx="144" cy="336"/>
          </a:xfrm>
        </p:grpSpPr>
        <p:sp>
          <p:nvSpPr>
            <p:cNvPr id="20551" name="Line 71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0552" name="Group 72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0553" name="Arc 73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0554" name="Line 74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555" name="Line 75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0556" name="Group 76"/>
          <p:cNvGrpSpPr>
            <a:grpSpLocks/>
          </p:cNvGrpSpPr>
          <p:nvPr/>
        </p:nvGrpSpPr>
        <p:grpSpPr bwMode="auto">
          <a:xfrm>
            <a:off x="2514600" y="1752600"/>
            <a:ext cx="228600" cy="381000"/>
            <a:chOff x="1920" y="2400"/>
            <a:chExt cx="192" cy="384"/>
          </a:xfrm>
        </p:grpSpPr>
        <p:sp>
          <p:nvSpPr>
            <p:cNvPr id="20557" name="Arc 77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0558" name="Line 78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59" name="Line 79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60" name="Line 80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0561" name="Rectangle 81"/>
          <p:cNvSpPr>
            <a:spLocks noChangeArrowheads="1"/>
          </p:cNvSpPr>
          <p:nvPr/>
        </p:nvSpPr>
        <p:spPr bwMode="auto">
          <a:xfrm>
            <a:off x="2286000" y="2133600"/>
            <a:ext cx="17526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/>
              <a:t>Inoculation </a:t>
            </a:r>
          </a:p>
          <a:p>
            <a:r>
              <a:rPr lang="en-US" sz="1200"/>
              <a:t>Preparation</a:t>
            </a:r>
          </a:p>
        </p:txBody>
      </p:sp>
      <p:sp>
        <p:nvSpPr>
          <p:cNvPr id="20562" name="Line 82"/>
          <p:cNvSpPr>
            <a:spLocks noChangeShapeType="1"/>
          </p:cNvSpPr>
          <p:nvPr/>
        </p:nvSpPr>
        <p:spPr bwMode="auto">
          <a:xfrm>
            <a:off x="2590800" y="1905000"/>
            <a:ext cx="0" cy="457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63" name="Line 83"/>
          <p:cNvSpPr>
            <a:spLocks noChangeShapeType="1"/>
          </p:cNvSpPr>
          <p:nvPr/>
        </p:nvSpPr>
        <p:spPr bwMode="auto">
          <a:xfrm>
            <a:off x="1905000" y="18288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grpSp>
        <p:nvGrpSpPr>
          <p:cNvPr id="20567" name="Group 87"/>
          <p:cNvGrpSpPr>
            <a:grpSpLocks/>
          </p:cNvGrpSpPr>
          <p:nvPr/>
        </p:nvGrpSpPr>
        <p:grpSpPr bwMode="auto">
          <a:xfrm>
            <a:off x="2286000" y="3200400"/>
            <a:ext cx="152400" cy="381000"/>
            <a:chOff x="1440" y="624"/>
            <a:chExt cx="144" cy="336"/>
          </a:xfrm>
        </p:grpSpPr>
        <p:sp>
          <p:nvSpPr>
            <p:cNvPr id="20568" name="Line 88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0569" name="Group 89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0570" name="Arc 90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0571" name="Line 91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572" name="Line 92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0573" name="Group 93"/>
          <p:cNvGrpSpPr>
            <a:grpSpLocks/>
          </p:cNvGrpSpPr>
          <p:nvPr/>
        </p:nvGrpSpPr>
        <p:grpSpPr bwMode="auto">
          <a:xfrm>
            <a:off x="2514600" y="3200400"/>
            <a:ext cx="228600" cy="381000"/>
            <a:chOff x="1920" y="2400"/>
            <a:chExt cx="192" cy="384"/>
          </a:xfrm>
        </p:grpSpPr>
        <p:sp>
          <p:nvSpPr>
            <p:cNvPr id="20574" name="Arc 94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0575" name="Line 95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76" name="Line 96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577" name="Line 97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0579" name="Line 99"/>
          <p:cNvSpPr>
            <a:spLocks noChangeShapeType="1"/>
          </p:cNvSpPr>
          <p:nvPr/>
        </p:nvSpPr>
        <p:spPr bwMode="auto">
          <a:xfrm>
            <a:off x="22860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81" name="Line 101"/>
          <p:cNvSpPr>
            <a:spLocks noChangeShapeType="1"/>
          </p:cNvSpPr>
          <p:nvPr/>
        </p:nvSpPr>
        <p:spPr bwMode="auto">
          <a:xfrm>
            <a:off x="2590800" y="35052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82" name="Line 102"/>
          <p:cNvSpPr>
            <a:spLocks noChangeShapeType="1"/>
          </p:cNvSpPr>
          <p:nvPr/>
        </p:nvSpPr>
        <p:spPr bwMode="auto">
          <a:xfrm>
            <a:off x="1905000" y="32766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347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cGMP</a:t>
            </a:r>
            <a:r>
              <a:rPr lang="en-US" dirty="0"/>
              <a:t> for Biotechnology Production Area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en-US" dirty="0"/>
              <a:t> Area Design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dirty="0"/>
              <a:t> Room Classification (over view)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dirty="0"/>
              <a:t> Flow (Personnel, Material, Waste, Product)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B4833821-3663-4CC5-B828-695CFD7C1631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2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4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286000" y="1981200"/>
            <a:ext cx="32766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Fermentation Room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286000" y="914400"/>
            <a:ext cx="3276600" cy="1050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Media Preparation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6096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457200" y="609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457200" y="58674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7391400" y="6096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1497013" y="609600"/>
            <a:ext cx="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6489700" y="609600"/>
            <a:ext cx="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1905000" y="9906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359025" y="6149975"/>
            <a:ext cx="6858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105150" y="5957888"/>
            <a:ext cx="168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Personnel flow</a:t>
            </a:r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667000" y="12192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grpSp>
        <p:nvGrpSpPr>
          <p:cNvPr id="23566" name="Group 14"/>
          <p:cNvGrpSpPr>
            <a:grpSpLocks/>
          </p:cNvGrpSpPr>
          <p:nvPr/>
        </p:nvGrpSpPr>
        <p:grpSpPr bwMode="auto">
          <a:xfrm>
            <a:off x="2286000" y="914400"/>
            <a:ext cx="152400" cy="381000"/>
            <a:chOff x="1440" y="624"/>
            <a:chExt cx="144" cy="336"/>
          </a:xfrm>
        </p:grpSpPr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3568" name="Group 16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3569" name="Arc 17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3570" name="Line 18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3571" name="Line 19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3572" name="Group 20"/>
          <p:cNvGrpSpPr>
            <a:grpSpLocks/>
          </p:cNvGrpSpPr>
          <p:nvPr/>
        </p:nvGrpSpPr>
        <p:grpSpPr bwMode="auto">
          <a:xfrm>
            <a:off x="2514600" y="914400"/>
            <a:ext cx="228600" cy="381000"/>
            <a:chOff x="1920" y="2400"/>
            <a:chExt cx="192" cy="384"/>
          </a:xfrm>
        </p:grpSpPr>
        <p:sp>
          <p:nvSpPr>
            <p:cNvPr id="23573" name="Arc 21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2286000" y="12954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23578" name="Group 26"/>
          <p:cNvGrpSpPr>
            <a:grpSpLocks/>
          </p:cNvGrpSpPr>
          <p:nvPr/>
        </p:nvGrpSpPr>
        <p:grpSpPr bwMode="auto">
          <a:xfrm>
            <a:off x="2286000" y="1600200"/>
            <a:ext cx="152400" cy="381000"/>
            <a:chOff x="1440" y="624"/>
            <a:chExt cx="144" cy="336"/>
          </a:xfrm>
        </p:grpSpPr>
        <p:sp>
          <p:nvSpPr>
            <p:cNvPr id="23579" name="Line 27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3580" name="Group 28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3581" name="Arc 29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3582" name="Line 30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3583" name="Line 31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3584" name="Group 32"/>
          <p:cNvGrpSpPr>
            <a:grpSpLocks/>
          </p:cNvGrpSpPr>
          <p:nvPr/>
        </p:nvGrpSpPr>
        <p:grpSpPr bwMode="auto">
          <a:xfrm>
            <a:off x="2514600" y="1600200"/>
            <a:ext cx="228600" cy="381000"/>
            <a:chOff x="1920" y="2400"/>
            <a:chExt cx="192" cy="384"/>
          </a:xfrm>
        </p:grpSpPr>
        <p:sp>
          <p:nvSpPr>
            <p:cNvPr id="23585" name="Arc 33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3586" name="Line 34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587" name="Line 35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588" name="Line 36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2286000" y="1981200"/>
            <a:ext cx="17526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/>
              <a:t>Inoculation </a:t>
            </a:r>
          </a:p>
          <a:p>
            <a:r>
              <a:rPr lang="en-US" sz="1200"/>
              <a:t>Preparation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2590800" y="1752600"/>
            <a:ext cx="0" cy="457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1905000" y="16764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grpSp>
        <p:nvGrpSpPr>
          <p:cNvPr id="23593" name="Group 41"/>
          <p:cNvGrpSpPr>
            <a:grpSpLocks/>
          </p:cNvGrpSpPr>
          <p:nvPr/>
        </p:nvGrpSpPr>
        <p:grpSpPr bwMode="auto">
          <a:xfrm>
            <a:off x="2286000" y="3048000"/>
            <a:ext cx="152400" cy="381000"/>
            <a:chOff x="1440" y="624"/>
            <a:chExt cx="144" cy="336"/>
          </a:xfrm>
        </p:grpSpPr>
        <p:sp>
          <p:nvSpPr>
            <p:cNvPr id="23594" name="Line 42"/>
            <p:cNvSpPr>
              <a:spLocks noChangeShapeType="1"/>
            </p:cNvSpPr>
            <p:nvPr/>
          </p:nvSpPr>
          <p:spPr bwMode="auto">
            <a:xfrm>
              <a:off x="1440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23595" name="Group 43"/>
            <p:cNvGrpSpPr>
              <a:grpSpLocks/>
            </p:cNvGrpSpPr>
            <p:nvPr/>
          </p:nvGrpSpPr>
          <p:grpSpPr bwMode="auto">
            <a:xfrm>
              <a:off x="1440" y="624"/>
              <a:ext cx="144" cy="333"/>
              <a:chOff x="1440" y="627"/>
              <a:chExt cx="144" cy="333"/>
            </a:xfrm>
          </p:grpSpPr>
          <p:sp>
            <p:nvSpPr>
              <p:cNvPr id="23596" name="Arc 44"/>
              <p:cNvSpPr>
                <a:spLocks/>
              </p:cNvSpPr>
              <p:nvPr/>
            </p:nvSpPr>
            <p:spPr bwMode="auto">
              <a:xfrm flipV="1">
                <a:off x="1440" y="627"/>
                <a:ext cx="142" cy="143"/>
              </a:xfrm>
              <a:custGeom>
                <a:avLst/>
                <a:gdLst>
                  <a:gd name="G0" fmla="+- 0 0 0"/>
                  <a:gd name="G1" fmla="+- 21484 0 0"/>
                  <a:gd name="G2" fmla="+- 21600 0 0"/>
                  <a:gd name="T0" fmla="*/ 2238 w 21270"/>
                  <a:gd name="T1" fmla="*/ 0 h 21484"/>
                  <a:gd name="T2" fmla="*/ 21270 w 21270"/>
                  <a:gd name="T3" fmla="*/ 17724 h 21484"/>
                  <a:gd name="T4" fmla="*/ 0 w 21270"/>
                  <a:gd name="T5" fmla="*/ 21484 h 21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270" h="21484" fill="none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</a:path>
                  <a:path w="21270" h="21484" stroke="0" extrusionOk="0">
                    <a:moveTo>
                      <a:pt x="2237" y="0"/>
                    </a:moveTo>
                    <a:cubicBezTo>
                      <a:pt x="11826" y="999"/>
                      <a:pt x="19592" y="8230"/>
                      <a:pt x="21270" y="17723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3597" name="Line 45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3598" name="Line 46"/>
              <p:cNvSpPr>
                <a:spLocks noChangeShapeType="1"/>
              </p:cNvSpPr>
              <p:nvPr/>
            </p:nvSpPr>
            <p:spPr bwMode="auto">
              <a:xfrm>
                <a:off x="1440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3599" name="Group 47"/>
          <p:cNvGrpSpPr>
            <a:grpSpLocks/>
          </p:cNvGrpSpPr>
          <p:nvPr/>
        </p:nvGrpSpPr>
        <p:grpSpPr bwMode="auto">
          <a:xfrm>
            <a:off x="2514600" y="3048000"/>
            <a:ext cx="228600" cy="381000"/>
            <a:chOff x="1920" y="2400"/>
            <a:chExt cx="192" cy="384"/>
          </a:xfrm>
        </p:grpSpPr>
        <p:sp>
          <p:nvSpPr>
            <p:cNvPr id="23600" name="Arc 48"/>
            <p:cNvSpPr>
              <a:spLocks/>
            </p:cNvSpPr>
            <p:nvPr/>
          </p:nvSpPr>
          <p:spPr bwMode="auto">
            <a:xfrm flipH="1">
              <a:off x="1920" y="2603"/>
              <a:ext cx="192" cy="181"/>
            </a:xfrm>
            <a:custGeom>
              <a:avLst/>
              <a:gdLst>
                <a:gd name="G0" fmla="+- 0 0 0"/>
                <a:gd name="G1" fmla="+- 20637 0 0"/>
                <a:gd name="G2" fmla="+- 21600 0 0"/>
                <a:gd name="T0" fmla="*/ 6376 w 21600"/>
                <a:gd name="T1" fmla="*/ 0 h 20637"/>
                <a:gd name="T2" fmla="*/ 21600 w 21600"/>
                <a:gd name="T3" fmla="*/ 20637 h 20637"/>
                <a:gd name="T4" fmla="*/ 0 w 21600"/>
                <a:gd name="T5" fmla="*/ 20637 h 20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637" fill="none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</a:path>
                <a:path w="21600" h="20637" stroke="0" extrusionOk="0">
                  <a:moveTo>
                    <a:pt x="6376" y="-1"/>
                  </a:moveTo>
                  <a:cubicBezTo>
                    <a:pt x="15427" y="2795"/>
                    <a:pt x="21600" y="11163"/>
                    <a:pt x="21600" y="20637"/>
                  </a:cubicBezTo>
                  <a:lnTo>
                    <a:pt x="0" y="206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3601" name="Line 49"/>
            <p:cNvSpPr>
              <a:spLocks noChangeShapeType="1"/>
            </p:cNvSpPr>
            <p:nvPr/>
          </p:nvSpPr>
          <p:spPr bwMode="auto">
            <a:xfrm flipV="1">
              <a:off x="1920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602" name="Line 50"/>
            <p:cNvSpPr>
              <a:spLocks noChangeShapeType="1"/>
            </p:cNvSpPr>
            <p:nvPr/>
          </p:nvSpPr>
          <p:spPr bwMode="auto">
            <a:xfrm flipV="1">
              <a:off x="2064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603" name="Line 51"/>
            <p:cNvSpPr>
              <a:spLocks noChangeShapeType="1"/>
            </p:cNvSpPr>
            <p:nvPr/>
          </p:nvSpPr>
          <p:spPr bwMode="auto">
            <a:xfrm>
              <a:off x="1920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3604" name="Line 52"/>
          <p:cNvSpPr>
            <a:spLocks noChangeShapeType="1"/>
          </p:cNvSpPr>
          <p:nvPr/>
        </p:nvSpPr>
        <p:spPr bwMode="auto">
          <a:xfrm>
            <a:off x="22860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05" name="Line 53"/>
          <p:cNvSpPr>
            <a:spLocks noChangeShapeType="1"/>
          </p:cNvSpPr>
          <p:nvPr/>
        </p:nvSpPr>
        <p:spPr bwMode="auto">
          <a:xfrm>
            <a:off x="2590800" y="33528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06" name="Line 54"/>
          <p:cNvSpPr>
            <a:spLocks noChangeShapeType="1"/>
          </p:cNvSpPr>
          <p:nvPr/>
        </p:nvSpPr>
        <p:spPr bwMode="auto">
          <a:xfrm>
            <a:off x="1905000" y="3124200"/>
            <a:ext cx="457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07" name="Line 55"/>
          <p:cNvSpPr>
            <a:spLocks noChangeShapeType="1"/>
          </p:cNvSpPr>
          <p:nvPr/>
        </p:nvSpPr>
        <p:spPr bwMode="auto">
          <a:xfrm>
            <a:off x="5026025" y="61499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5772150" y="5957888"/>
            <a:ext cx="1466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Material flow</a:t>
            </a:r>
          </a:p>
        </p:txBody>
      </p:sp>
      <p:sp>
        <p:nvSpPr>
          <p:cNvPr id="23609" name="Rectangle 57"/>
          <p:cNvSpPr>
            <a:spLocks noChangeArrowheads="1"/>
          </p:cNvSpPr>
          <p:nvPr/>
        </p:nvSpPr>
        <p:spPr bwMode="auto">
          <a:xfrm>
            <a:off x="3886200" y="2057400"/>
            <a:ext cx="1524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sp>
        <p:nvSpPr>
          <p:cNvPr id="23610" name="Rectangle 58"/>
          <p:cNvSpPr>
            <a:spLocks noChangeArrowheads="1"/>
          </p:cNvSpPr>
          <p:nvPr/>
        </p:nvSpPr>
        <p:spPr bwMode="auto">
          <a:xfrm>
            <a:off x="2286000" y="2667000"/>
            <a:ext cx="1524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sp>
        <p:nvSpPr>
          <p:cNvPr id="23611" name="Rectangle 59"/>
          <p:cNvSpPr>
            <a:spLocks noChangeArrowheads="1"/>
          </p:cNvSpPr>
          <p:nvPr/>
        </p:nvSpPr>
        <p:spPr bwMode="auto">
          <a:xfrm>
            <a:off x="2286000" y="1295400"/>
            <a:ext cx="3810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sp>
        <p:nvSpPr>
          <p:cNvPr id="23612" name="Rectangle 60"/>
          <p:cNvSpPr>
            <a:spLocks noChangeArrowheads="1"/>
          </p:cNvSpPr>
          <p:nvPr/>
        </p:nvSpPr>
        <p:spPr bwMode="auto">
          <a:xfrm>
            <a:off x="2286000" y="3429000"/>
            <a:ext cx="3810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sp>
        <p:nvSpPr>
          <p:cNvPr id="23613" name="Line 61"/>
          <p:cNvSpPr>
            <a:spLocks noChangeShapeType="1"/>
          </p:cNvSpPr>
          <p:nvPr/>
        </p:nvSpPr>
        <p:spPr bwMode="auto">
          <a:xfrm>
            <a:off x="1905000" y="1447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14" name="Line 62"/>
          <p:cNvSpPr>
            <a:spLocks noChangeShapeType="1"/>
          </p:cNvSpPr>
          <p:nvPr/>
        </p:nvSpPr>
        <p:spPr bwMode="auto">
          <a:xfrm>
            <a:off x="2514600" y="1447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15" name="Line 63"/>
          <p:cNvSpPr>
            <a:spLocks noChangeShapeType="1"/>
          </p:cNvSpPr>
          <p:nvPr/>
        </p:nvSpPr>
        <p:spPr bwMode="auto">
          <a:xfrm>
            <a:off x="3733800" y="2209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16" name="Line 64"/>
          <p:cNvSpPr>
            <a:spLocks noChangeShapeType="1"/>
          </p:cNvSpPr>
          <p:nvPr/>
        </p:nvSpPr>
        <p:spPr bwMode="auto">
          <a:xfrm>
            <a:off x="2133600" y="2819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17" name="Line 65"/>
          <p:cNvSpPr>
            <a:spLocks noChangeShapeType="1"/>
          </p:cNvSpPr>
          <p:nvPr/>
        </p:nvSpPr>
        <p:spPr bwMode="auto">
          <a:xfrm>
            <a:off x="1905000" y="3581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3618" name="Line 66"/>
          <p:cNvSpPr>
            <a:spLocks noChangeShapeType="1"/>
          </p:cNvSpPr>
          <p:nvPr/>
        </p:nvSpPr>
        <p:spPr bwMode="auto">
          <a:xfrm>
            <a:off x="2514600" y="3581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698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General Points Before Designing the Facility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28495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Consider the </a:t>
            </a:r>
            <a:r>
              <a:rPr lang="en-US" dirty="0">
                <a:solidFill>
                  <a:srgbClr val="FF0000"/>
                </a:solidFill>
              </a:rPr>
              <a:t>production</a:t>
            </a:r>
            <a:r>
              <a:rPr lang="en-US" dirty="0"/>
              <a:t> </a:t>
            </a:r>
            <a:r>
              <a:rPr lang="en-US">
                <a:solidFill>
                  <a:srgbClr val="FF0000"/>
                </a:solidFill>
              </a:rPr>
              <a:t>process</a:t>
            </a:r>
            <a:r>
              <a:rPr lang="en-US"/>
              <a:t> </a:t>
            </a:r>
            <a:endParaRPr lang="en-US" smtClean="0"/>
          </a:p>
          <a:p>
            <a:pPr>
              <a:lnSpc>
                <a:spcPct val="80000"/>
              </a:lnSpc>
            </a:pPr>
            <a:r>
              <a:rPr lang="en-US" smtClean="0">
                <a:solidFill>
                  <a:srgbClr val="FF0000"/>
                </a:solidFill>
              </a:rPr>
              <a:t>Separation</a:t>
            </a:r>
            <a:r>
              <a:rPr lang="en-US" smtClean="0"/>
              <a:t> </a:t>
            </a:r>
            <a:r>
              <a:rPr lang="en-US" dirty="0"/>
              <a:t>for personnel entrance </a:t>
            </a:r>
          </a:p>
          <a:p>
            <a:pPr>
              <a:lnSpc>
                <a:spcPct val="80000"/>
              </a:lnSpc>
            </a:pPr>
            <a:r>
              <a:rPr lang="en-US" dirty="0"/>
              <a:t>Separation for entrance of raw materials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HVAC facility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water systems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D8E26BD-45D2-4B9A-91C1-311BAAFCA456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3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09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76200" y="784225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General Points Before Designing the Facility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52587"/>
            <a:ext cx="8153400" cy="40624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Waste flow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waste management </a:t>
            </a:r>
            <a:r>
              <a:rPr lang="en-US" dirty="0"/>
              <a:t>system</a:t>
            </a:r>
          </a:p>
          <a:p>
            <a:pPr>
              <a:lnSpc>
                <a:spcPct val="80000"/>
              </a:lnSpc>
            </a:pPr>
            <a:r>
              <a:rPr lang="en-US" dirty="0"/>
              <a:t>Put main utilities </a:t>
            </a:r>
            <a:r>
              <a:rPr lang="en-US" dirty="0">
                <a:solidFill>
                  <a:srgbClr val="FF0000"/>
                </a:solidFill>
              </a:rPr>
              <a:t>outside</a:t>
            </a:r>
            <a:r>
              <a:rPr lang="en-US" dirty="0"/>
              <a:t> the production area (if possible)</a:t>
            </a:r>
          </a:p>
          <a:p>
            <a:pPr>
              <a:lnSpc>
                <a:spcPct val="80000"/>
              </a:lnSpc>
            </a:pPr>
            <a:r>
              <a:rPr lang="en-US" dirty="0"/>
              <a:t>The smaller the area, the better for </a:t>
            </a:r>
            <a:r>
              <a:rPr lang="en-US" dirty="0">
                <a:solidFill>
                  <a:srgbClr val="FF0000"/>
                </a:solidFill>
              </a:rPr>
              <a:t>contamination</a:t>
            </a:r>
            <a:r>
              <a:rPr lang="en-US" dirty="0"/>
              <a:t> control</a:t>
            </a:r>
          </a:p>
          <a:p>
            <a:pPr>
              <a:lnSpc>
                <a:spcPct val="80000"/>
              </a:lnSpc>
            </a:pPr>
            <a:r>
              <a:rPr lang="en-US" dirty="0"/>
              <a:t>Smart </a:t>
            </a:r>
            <a:r>
              <a:rPr lang="en-US">
                <a:solidFill>
                  <a:srgbClr val="FF0000"/>
                </a:solidFill>
              </a:rPr>
              <a:t>piping </a:t>
            </a:r>
            <a:r>
              <a:rPr lang="en-US" smtClean="0">
                <a:solidFill>
                  <a:srgbClr val="FF0000"/>
                </a:solidFill>
              </a:rPr>
              <a:t>network </a:t>
            </a:r>
            <a:r>
              <a:rPr lang="en-US" dirty="0"/>
              <a:t>(shorter line, valve </a:t>
            </a:r>
            <a:r>
              <a:rPr lang="en-US" dirty="0" smtClean="0"/>
              <a:t>system)</a:t>
            </a:r>
            <a:endParaRPr lang="en-US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D8E26BD-45D2-4B9A-91C1-311BAAFCA456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4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1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6553200" cy="639762"/>
          </a:xfrm>
        </p:spPr>
        <p:txBody>
          <a:bodyPr>
            <a:noAutofit/>
          </a:bodyPr>
          <a:lstStyle/>
          <a:p>
            <a:pPr algn="l"/>
            <a:r>
              <a:rPr lang="en-US" sz="2800"/>
              <a:t>Room Classification in Biopharmaceuticals production area</a:t>
            </a:r>
          </a:p>
        </p:txBody>
      </p:sp>
      <p:graphicFrame>
        <p:nvGraphicFramePr>
          <p:cNvPr id="31781" name="Group 3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41403667"/>
              </p:ext>
            </p:extLst>
          </p:nvPr>
        </p:nvGraphicFramePr>
        <p:xfrm>
          <a:off x="381000" y="1085652"/>
          <a:ext cx="8558150" cy="4705548"/>
        </p:xfrm>
        <a:graphic>
          <a:graphicData uri="http://schemas.openxmlformats.org/drawingml/2006/table">
            <a:tbl>
              <a:tblPr/>
              <a:tblGrid>
                <a:gridCol w="1584843"/>
                <a:gridCol w="1347116"/>
                <a:gridCol w="5626191"/>
              </a:tblGrid>
              <a:tr h="407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EU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US 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Activities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85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Aseptic operation during sterile product or microorganism is exposed to the environment (Laminar Air Flow Class II conditions)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85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Aseptic area surrounding class 100 (A). In case of handling pathogenic, Room pressure should be negative.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85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Fermentation/extraction, non-sterile media preparation, purification steps, storage of sterile materials.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0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100, 000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Material wrapping area, Rooms used for sterilization of equipment and materials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85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unclassified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100, 000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Materials Washing room, non-sterile corridor, office, quality assurance laboratory, storage of materials, finished packed product and equipment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64A58E3D-40AF-4639-8E69-D3EFD920F1F2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5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5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1143000"/>
          </a:xfrm>
        </p:spPr>
        <p:txBody>
          <a:bodyPr/>
          <a:lstStyle/>
          <a:p>
            <a:r>
              <a:rPr lang="en-US"/>
              <a:t>Personnel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One general entrance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</a:t>
            </a:r>
            <a:r>
              <a:rPr lang="en-US" sz="2800" dirty="0">
                <a:solidFill>
                  <a:srgbClr val="FF0000"/>
                </a:solidFill>
              </a:rPr>
              <a:t>eparate male/female </a:t>
            </a:r>
            <a:r>
              <a:rPr lang="en-US" sz="2800" dirty="0"/>
              <a:t>changing room and </a:t>
            </a:r>
            <a:r>
              <a:rPr lang="en-US" sz="2800" dirty="0" smtClean="0"/>
              <a:t>restroom (Three </a:t>
            </a:r>
            <a:r>
              <a:rPr lang="en-US" sz="2800" dirty="0"/>
              <a:t>changing room is usually considered, </a:t>
            </a:r>
            <a:r>
              <a:rPr lang="en-US" sz="2800" dirty="0" err="1" smtClean="0"/>
              <a:t>male,female</a:t>
            </a:r>
            <a:r>
              <a:rPr lang="en-US" sz="2800" dirty="0" smtClean="0"/>
              <a:t> </a:t>
            </a:r>
            <a:r>
              <a:rPr lang="en-US" sz="2800" dirty="0"/>
              <a:t>and visitors)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i="1" dirty="0"/>
              <a:t>    “Personnel should move between areas of </a:t>
            </a:r>
            <a:r>
              <a:rPr lang="en-US" sz="2800" i="1"/>
              <a:t>a </a:t>
            </a:r>
            <a:r>
              <a:rPr lang="en-US" sz="2800" i="1" smtClean="0"/>
              <a:t>bioactivity according </a:t>
            </a:r>
            <a:r>
              <a:rPr lang="en-US" sz="2800" i="1" dirty="0"/>
              <a:t>to detailed </a:t>
            </a:r>
            <a:r>
              <a:rPr lang="en-US" sz="2800" i="1"/>
              <a:t>revised </a:t>
            </a:r>
            <a:r>
              <a:rPr lang="en-US" sz="2800" i="1" smtClean="0"/>
              <a:t>regulation. </a:t>
            </a:r>
            <a:r>
              <a:rPr lang="en-US" sz="2800" i="1" dirty="0"/>
              <a:t>Procedure established according to biological regulatory requirements”.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B27A6619-EB9D-4316-97AA-E1C774F8D147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6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3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1143000"/>
          </a:xfrm>
        </p:spPr>
        <p:txBody>
          <a:bodyPr/>
          <a:lstStyle/>
          <a:p>
            <a:r>
              <a:rPr lang="en-US"/>
              <a:t>Personnel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S</a:t>
            </a:r>
            <a:r>
              <a:rPr lang="en-US" sz="2800" dirty="0">
                <a:solidFill>
                  <a:srgbClr val="FF0000"/>
                </a:solidFill>
              </a:rPr>
              <a:t>ecured</a:t>
            </a:r>
            <a:r>
              <a:rPr lang="en-US" sz="2800" dirty="0"/>
              <a:t> and limited to </a:t>
            </a:r>
            <a:r>
              <a:rPr lang="en-US" sz="2800" dirty="0">
                <a:solidFill>
                  <a:srgbClr val="FF0000"/>
                </a:solidFill>
              </a:rPr>
              <a:t>authorized personnel </a:t>
            </a:r>
            <a:r>
              <a:rPr lang="en-US" sz="2800" dirty="0"/>
              <a:t>only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Change from city garment to production garment, (1</a:t>
            </a:r>
            <a:r>
              <a:rPr lang="en-US" sz="2800" baseline="30000" dirty="0"/>
              <a:t>st</a:t>
            </a:r>
            <a:r>
              <a:rPr lang="en-US" sz="2800" dirty="0"/>
              <a:t> change)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Before entering </a:t>
            </a:r>
            <a:r>
              <a:rPr lang="en-US" sz="2800" dirty="0">
                <a:solidFill>
                  <a:srgbClr val="FF0000"/>
                </a:solidFill>
              </a:rPr>
              <a:t>aseptic room</a:t>
            </a:r>
            <a:r>
              <a:rPr lang="en-US" sz="2800" dirty="0"/>
              <a:t>, another change to put </a:t>
            </a:r>
            <a:r>
              <a:rPr lang="en-US" sz="2800" dirty="0">
                <a:solidFill>
                  <a:srgbClr val="FF0000"/>
                </a:solidFill>
              </a:rPr>
              <a:t>sterile gown &amp; sterile boots</a:t>
            </a:r>
            <a:r>
              <a:rPr lang="en-US" sz="28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B27A6619-EB9D-4316-97AA-E1C774F8D147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7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3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>
          <a:xfrm>
            <a:off x="0" y="685800"/>
            <a:ext cx="8229600" cy="792163"/>
          </a:xfrm>
        </p:spPr>
        <p:txBody>
          <a:bodyPr/>
          <a:lstStyle/>
          <a:p>
            <a:r>
              <a:rPr lang="en-US" dirty="0"/>
              <a:t>Material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546225"/>
            <a:ext cx="8534400" cy="48101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S</a:t>
            </a:r>
            <a:r>
              <a:rPr lang="en-US" sz="2800" dirty="0">
                <a:solidFill>
                  <a:srgbClr val="FF0000"/>
                </a:solidFill>
              </a:rPr>
              <a:t>ampled</a:t>
            </a:r>
            <a:r>
              <a:rPr lang="en-US" sz="2800" dirty="0"/>
              <a:t> &amp; </a:t>
            </a:r>
            <a:r>
              <a:rPr lang="en-US" sz="2800" dirty="0">
                <a:solidFill>
                  <a:srgbClr val="FF0000"/>
                </a:solidFill>
              </a:rPr>
              <a:t>tested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Approved</a:t>
            </a:r>
            <a:r>
              <a:rPr lang="en-US" sz="2800" dirty="0"/>
              <a:t> from </a:t>
            </a:r>
            <a:r>
              <a:rPr lang="en-US" sz="2800" dirty="0">
                <a:solidFill>
                  <a:srgbClr val="FF0000"/>
                </a:solidFill>
              </a:rPr>
              <a:t>QA/QC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Using of </a:t>
            </a:r>
            <a:r>
              <a:rPr lang="en-US" sz="2800" dirty="0">
                <a:solidFill>
                  <a:srgbClr val="FF0000"/>
                </a:solidFill>
              </a:rPr>
              <a:t>dedicated Material Cardboard Lock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 indent="-25400">
              <a:lnSpc>
                <a:spcPct val="80000"/>
              </a:lnSpc>
              <a:buFontTx/>
              <a:buNone/>
            </a:pPr>
            <a:r>
              <a:rPr lang="en-US" sz="2800" i="1" dirty="0"/>
              <a:t>“The effectiveness of the sterilization procedure shall be no less than </a:t>
            </a:r>
            <a:r>
              <a:rPr lang="en-US" sz="2800" i="1"/>
              <a:t>that </a:t>
            </a:r>
            <a:r>
              <a:rPr lang="en-US" sz="2800" i="1" smtClean="0"/>
              <a:t>achieved by </a:t>
            </a:r>
            <a:r>
              <a:rPr lang="en-US" sz="2800" i="1" dirty="0"/>
              <a:t>an attained temperature of 121.5</a:t>
            </a:r>
            <a:r>
              <a:rPr lang="en-US" sz="2800" i="1" baseline="30000" dirty="0"/>
              <a:t>0</a:t>
            </a:r>
            <a:r>
              <a:rPr lang="en-US" sz="2800" i="1" dirty="0"/>
              <a:t>C maintained for 20 min. by saturated steam. </a:t>
            </a:r>
          </a:p>
          <a:p>
            <a:pPr indent="20638">
              <a:lnSpc>
                <a:spcPct val="80000"/>
              </a:lnSpc>
              <a:buFontTx/>
              <a:buNone/>
            </a:pPr>
            <a:r>
              <a:rPr lang="en-US" sz="2800" i="1" dirty="0"/>
              <a:t>That is higher than general role of sterile drug products (121.5</a:t>
            </a:r>
            <a:r>
              <a:rPr lang="en-US" sz="2800" i="1" baseline="30000" dirty="0"/>
              <a:t>0</a:t>
            </a:r>
            <a:r>
              <a:rPr lang="en-US" sz="2800" i="1" dirty="0"/>
              <a:t>C for 15 min)”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82A3E420-D924-4821-991D-9C8C43E607AA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8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69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>
          <a:xfrm>
            <a:off x="0" y="838200"/>
            <a:ext cx="8229600" cy="792163"/>
          </a:xfrm>
        </p:spPr>
        <p:txBody>
          <a:bodyPr/>
          <a:lstStyle/>
          <a:p>
            <a:r>
              <a:rPr lang="en-US" dirty="0"/>
              <a:t>Material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2003425"/>
            <a:ext cx="8153400" cy="41687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External packaging </a:t>
            </a:r>
            <a:r>
              <a:rPr lang="en-US" sz="2800" smtClean="0">
                <a:solidFill>
                  <a:srgbClr val="FF0000"/>
                </a:solidFill>
              </a:rPr>
              <a:t>removed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/>
              <a:t>No Cardboard and wood </a:t>
            </a:r>
            <a:r>
              <a:rPr lang="en-US" sz="2800"/>
              <a:t>should </a:t>
            </a:r>
            <a:r>
              <a:rPr lang="en-US" sz="2800" smtClean="0">
                <a:solidFill>
                  <a:srgbClr val="FF0000"/>
                </a:solidFill>
              </a:rPr>
              <a:t>enter</a:t>
            </a:r>
            <a:r>
              <a:rPr lang="en-US" sz="2800" dirty="0"/>
              <a:t> the </a:t>
            </a:r>
            <a:r>
              <a:rPr lang="en-US" sz="2800"/>
              <a:t>production </a:t>
            </a:r>
            <a:r>
              <a:rPr lang="en-US" sz="2800" smtClean="0"/>
              <a:t>area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The production core should have storage facility for raw materials </a:t>
            </a:r>
            <a:r>
              <a:rPr lang="en-US" sz="2800"/>
              <a:t>of </a:t>
            </a:r>
            <a:r>
              <a:rPr lang="en-US" sz="2800" smtClean="0">
                <a:solidFill>
                  <a:srgbClr val="FF0000"/>
                </a:solidFill>
              </a:rPr>
              <a:t>different temperatures </a:t>
            </a:r>
            <a:r>
              <a:rPr lang="en-US" sz="2800" smtClean="0"/>
              <a:t>if </a:t>
            </a:r>
            <a:r>
              <a:rPr lang="en-US" sz="2800" dirty="0"/>
              <a:t>required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Sterile materials </a:t>
            </a:r>
            <a:r>
              <a:rPr lang="en-US" sz="2800" dirty="0">
                <a:solidFill>
                  <a:srgbClr val="FF0000"/>
                </a:solidFill>
              </a:rPr>
              <a:t>validated</a:t>
            </a: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82A3E420-D924-4821-991D-9C8C43E607AA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/>
              <a:t>9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67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8623</TotalTime>
  <Words>568</Words>
  <Application>Microsoft Macintosh PowerPoint</Application>
  <PresentationFormat>On-screen Show (4:3)</PresentationFormat>
  <Paragraphs>110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Helvetica</vt:lpstr>
      <vt:lpstr>Wingdings</vt:lpstr>
      <vt:lpstr>Arial</vt:lpstr>
      <vt:lpstr>UMP OCW Theme</vt:lpstr>
      <vt:lpstr>BSB3503 - Biomanufacturing CHAPTER 10 GMP – Laboratory &amp; Production Area</vt:lpstr>
      <vt:lpstr>cGMP for Biotechnology Production Area</vt:lpstr>
      <vt:lpstr>General Points Before Designing the Facility</vt:lpstr>
      <vt:lpstr>General Points Before Designing the Facility</vt:lpstr>
      <vt:lpstr>Room Classification in Biopharmaceuticals production area</vt:lpstr>
      <vt:lpstr>Personnel Flow</vt:lpstr>
      <vt:lpstr>Personnel Flow</vt:lpstr>
      <vt:lpstr>Material Flow</vt:lpstr>
      <vt:lpstr>Material Flow</vt:lpstr>
      <vt:lpstr>Material Flow (cont.)</vt:lpstr>
      <vt:lpstr>Material Flow (cont.)</vt:lpstr>
      <vt:lpstr>Media and Buffer Flow</vt:lpstr>
      <vt:lpstr>Product Flow</vt:lpstr>
      <vt:lpstr>Primary Floor Plan</vt:lpstr>
      <vt:lpstr>Process Flow</vt:lpstr>
      <vt:lpstr>Material Flow</vt:lpstr>
      <vt:lpstr>Material Flow</vt:lpstr>
      <vt:lpstr>Personnel Flow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GMP (part 2)  CLEAN ROOM AND WATER FOR INJECTION</dc:title>
  <dc:creator>Azie</dc:creator>
  <cp:lastModifiedBy>Rama Yusvana</cp:lastModifiedBy>
  <cp:revision>63</cp:revision>
  <dcterms:created xsi:type="dcterms:W3CDTF">2012-10-09T21:35:39Z</dcterms:created>
  <dcterms:modified xsi:type="dcterms:W3CDTF">2017-10-02T08:24:36Z</dcterms:modified>
</cp:coreProperties>
</file>