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59" r:id="rId3"/>
    <p:sldId id="360" r:id="rId4"/>
    <p:sldId id="361" r:id="rId5"/>
    <p:sldId id="364" r:id="rId6"/>
    <p:sldId id="372" r:id="rId7"/>
    <p:sldId id="366" r:id="rId8"/>
    <p:sldId id="374" r:id="rId9"/>
    <p:sldId id="368" r:id="rId10"/>
    <p:sldId id="370" r:id="rId11"/>
    <p:sldId id="376" r:id="rId12"/>
    <p:sldId id="377" r:id="rId13"/>
    <p:sldId id="380" r:id="rId14"/>
    <p:sldId id="389" r:id="rId15"/>
    <p:sldId id="390" r:id="rId16"/>
    <p:sldId id="392" r:id="rId17"/>
    <p:sldId id="394" r:id="rId18"/>
    <p:sldId id="424" r:id="rId19"/>
    <p:sldId id="401" r:id="rId20"/>
    <p:sldId id="406" r:id="rId21"/>
    <p:sldId id="409" r:id="rId22"/>
    <p:sldId id="410" r:id="rId23"/>
    <p:sldId id="413" r:id="rId24"/>
    <p:sldId id="427" r:id="rId25"/>
    <p:sldId id="425" r:id="rId26"/>
    <p:sldId id="426" r:id="rId27"/>
    <p:sldId id="416" r:id="rId28"/>
    <p:sldId id="402" r:id="rId29"/>
    <p:sldId id="404" r:id="rId30"/>
    <p:sldId id="418" r:id="rId31"/>
    <p:sldId id="420" r:id="rId32"/>
    <p:sldId id="423" r:id="rId33"/>
    <p:sldId id="362" r:id="rId34"/>
    <p:sldId id="345" r:id="rId35"/>
  </p:sldIdLst>
  <p:sldSz cx="9144000" cy="6858000" type="screen4x3"/>
  <p:notesSz cx="6797675" cy="9926638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1" autoAdjust="0"/>
    <p:restoredTop sz="93978" autoAdjust="0"/>
  </p:normalViewPr>
  <p:slideViewPr>
    <p:cSldViewPr snapToObjects="1">
      <p:cViewPr>
        <p:scale>
          <a:sx n="60" d="100"/>
          <a:sy n="60" d="100"/>
        </p:scale>
        <p:origin x="-2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http://www.geotechdata.info/geotest/vane-shear-test.html</a:t>
            </a:r>
          </a:p>
          <a:p>
            <a:r>
              <a:rPr lang="en-US" dirty="0" smtClean="0"/>
              <a:t>https://youtu.be/5AXm6NdoXfw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A1761-9BDC-1847-AEC4-8F8E20EE70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3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93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0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4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947C-3EE4-4F91-AA98-755B017E9B60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D9DA-AC94-427B-B6EB-9D4DFD2BA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GEOTECHNICAL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Investigation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>
              <a:lnSpc>
                <a:spcPct val="170000"/>
              </a:lnSpc>
            </a:pP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Abdullah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Civil Engineering ad </a:t>
            </a: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Resources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amizatulhani@ump.edu.my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Sounding methods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algn="just">
              <a:buClr>
                <a:schemeClr val="accent1"/>
              </a:buClr>
              <a:buSzPct val="140000"/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Normally used in preliminary subsurface investigation and also to supplement more elaborate soil </a:t>
            </a:r>
            <a:r>
              <a:rPr lang="en-US" sz="2000" dirty="0" smtClean="0">
                <a:latin typeface="Comic Sans MS" pitchFamily="66" charset="0"/>
              </a:rPr>
              <a:t>investigation.</a:t>
            </a:r>
            <a:endParaRPr lang="en-US" sz="2000" dirty="0">
              <a:latin typeface="Comic Sans MS" pitchFamily="66" charset="0"/>
            </a:endParaRPr>
          </a:p>
          <a:p>
            <a:pPr algn="just">
              <a:buClr>
                <a:schemeClr val="accent1"/>
              </a:buClr>
              <a:buSzPct val="140000"/>
              <a:buFont typeface="Wingdings" pitchFamily="2" charset="2"/>
              <a:buNone/>
            </a:pPr>
            <a:endParaRPr lang="en-US" sz="2000" dirty="0">
              <a:latin typeface="Comic Sans MS" pitchFamily="66" charset="0"/>
            </a:endParaRPr>
          </a:p>
          <a:p>
            <a:pPr algn="just">
              <a:buClr>
                <a:schemeClr val="accent1"/>
              </a:buClr>
              <a:buSzPct val="140000"/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2 types commonly used are the JKR probe and Mackintosh probe.</a:t>
            </a:r>
          </a:p>
          <a:p>
            <a:pPr lvl="1" algn="just">
              <a:buClr>
                <a:schemeClr val="accent1"/>
              </a:buClr>
              <a:buSzPct val="140000"/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A simple and cheap dynamic penetration test used to check the consistency of subsoil.</a:t>
            </a:r>
          </a:p>
          <a:p>
            <a:pPr lvl="1" algn="just">
              <a:buClr>
                <a:schemeClr val="accent1"/>
              </a:buClr>
              <a:buSzPct val="140000"/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A light dynamic test where 60</a:t>
            </a:r>
            <a:r>
              <a:rPr lang="en-US" sz="2000" baseline="30000" dirty="0">
                <a:latin typeface="Comic Sans MS" pitchFamily="66" charset="0"/>
              </a:rPr>
              <a:t>0 </a:t>
            </a:r>
            <a:r>
              <a:rPr lang="en-US" sz="2000" dirty="0">
                <a:latin typeface="Comic Sans MS" pitchFamily="66" charset="0"/>
              </a:rPr>
              <a:t>cone is driven directly into the soil by driving a 5kg hammer through a free drop of </a:t>
            </a:r>
            <a:r>
              <a:rPr lang="en-US" sz="2000" dirty="0" smtClean="0">
                <a:latin typeface="Comic Sans MS" pitchFamily="66" charset="0"/>
              </a:rPr>
              <a:t>280mm.</a:t>
            </a:r>
            <a:endParaRPr lang="en-US" sz="2000" dirty="0">
              <a:latin typeface="Comic Sans MS" pitchFamily="66" charset="0"/>
            </a:endParaRPr>
          </a:p>
          <a:p>
            <a:pPr lvl="1" algn="just">
              <a:buClr>
                <a:schemeClr val="accent1"/>
              </a:buClr>
              <a:buSzPct val="140000"/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Max penetrations 12m or 400blow/30cm which ever come first. </a:t>
            </a:r>
          </a:p>
          <a:p>
            <a:pPr lvl="1" algn="just">
              <a:buClr>
                <a:schemeClr val="accent1"/>
              </a:buClr>
              <a:buSzPct val="140000"/>
              <a:buFont typeface="Wingdings" pitchFamily="2" charset="2"/>
              <a:buChar char="§"/>
            </a:pPr>
            <a:r>
              <a:rPr lang="en-US" sz="2000" dirty="0">
                <a:latin typeface="Comic Sans MS" pitchFamily="66" charset="0"/>
              </a:rPr>
              <a:t>Unable to penetration into medium strength &amp; also gravelly </a:t>
            </a:r>
            <a:r>
              <a:rPr lang="en-US" sz="2000" dirty="0" smtClean="0">
                <a:latin typeface="Comic Sans MS" pitchFamily="66" charset="0"/>
              </a:rPr>
              <a:t>soil.</a:t>
            </a:r>
            <a:endParaRPr lang="en-US" sz="2000" baseline="30000" dirty="0"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46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Wash boring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8478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Consists of tripod with driven winch.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casing of 2-3m long is driven into the ground, soil inside casing is then removed by means of a chopping bit attached to drilling rod.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Water is forced through the drilling rod &amp; goes out at a high velocity through the holes at the bottom of the chopping bit.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water &amp; the chopped soil particles rise upward in the drill hole and overflow at the top of the casing.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5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Test pit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6856" y="1484784"/>
            <a:ext cx="8229600" cy="4419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trial/Test pits can give an immediate impression of the sub-soil strata. In general, this method;  </a:t>
            </a:r>
          </a:p>
          <a:p>
            <a:pPr marL="438912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</a:p>
          <a:p>
            <a:pPr marL="73152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Can be carried out manually or by mechanical excavator – depth limited to 5m &amp; sides of cut need to be provided by lateral support.</a:t>
            </a:r>
          </a:p>
          <a:p>
            <a:pPr marL="73152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Provides easy visual examination of soil strata in their natural conditions, disturbed sample can be collected for lab testing &amp; </a:t>
            </a: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insitu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test can also be carried out.</a:t>
            </a:r>
          </a:p>
          <a:p>
            <a:pPr marL="73152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Usually carried out at site where shallow foundation is feasible &amp; design pressure is high.</a:t>
            </a:r>
          </a:p>
          <a:p>
            <a:pPr marL="731520" marR="0" lvl="1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 preferable in cohesive soil above water table.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0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Sampling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391284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omic Sans MS" pitchFamily="66" charset="0"/>
              </a:rPr>
              <a:t>After boring process reached desire depth, a soil sampler is advanced by driving it with a drop hammer or by pushing it with a hydraulic piston or jack.</a:t>
            </a:r>
          </a:p>
          <a:p>
            <a:pPr algn="just"/>
            <a:r>
              <a:rPr lang="en-US" sz="2400" dirty="0" smtClean="0">
                <a:latin typeface="Comic Sans MS" pitchFamily="66" charset="0"/>
              </a:rPr>
              <a:t>Then, the sampler is brought to the surface.</a:t>
            </a:r>
          </a:p>
          <a:p>
            <a:pPr algn="just"/>
            <a:r>
              <a:rPr lang="en-US" sz="2400" dirty="0" smtClean="0">
                <a:latin typeface="Comic Sans MS" pitchFamily="66" charset="0"/>
              </a:rPr>
              <a:t>Some soil is removed from each end of the sampler, wax is applied and the tubes covered by protective caps.</a:t>
            </a:r>
          </a:p>
          <a:p>
            <a:pPr algn="just"/>
            <a:r>
              <a:rPr lang="en-US" sz="2400" dirty="0" smtClean="0">
                <a:latin typeface="Comic Sans MS" pitchFamily="66" charset="0"/>
              </a:rPr>
              <a:t>Samples are clearly labeled (project name, date, borehole number, depth, method of sampling </a:t>
            </a:r>
            <a:r>
              <a:rPr lang="en-US" sz="2400" dirty="0" err="1" smtClean="0">
                <a:latin typeface="Comic Sans MS" pitchFamily="66" charset="0"/>
              </a:rPr>
              <a:t>etc</a:t>
            </a:r>
            <a:r>
              <a:rPr lang="en-US" sz="2400" dirty="0" smtClean="0">
                <a:latin typeface="Comic Sans MS" pitchFamily="66" charset="0"/>
              </a:rPr>
              <a:t>).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2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43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Thin-Walled Sampler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800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Split-Spoon Sampler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2895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Piston Sampler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Quad Arrow 7"/>
          <p:cNvSpPr/>
          <p:nvPr/>
        </p:nvSpPr>
        <p:spPr>
          <a:xfrm>
            <a:off x="3152504" y="2057400"/>
            <a:ext cx="2895600" cy="21336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00400" y="457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Open-Drive Sampler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895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SAMPLERS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89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2" name="AutoShape 2" descr="https://d79af1ojfg34d.cloudfront.net/store/media/catalog/product/cache/1/image/9df78eab33525d08d6e5fb8d27136e95/s/p/spooooon_1_1_1_1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d79af1ojfg34d.cloudfront.net/store/media/catalog/product/cache/1/image/9df78eab33525d08d6e5fb8d27136e95/s/p/spooooon_1_1_1_1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94" y="1268760"/>
            <a:ext cx="32265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9" y="332656"/>
            <a:ext cx="3354647" cy="53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3297" y="5661248"/>
            <a:ext cx="33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Diagram of standard split spoon sampler (Das, 2010)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794" y="5668107"/>
            <a:ext cx="33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Unassembled split spoon sampler (Das,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coring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36512" y="1557912"/>
            <a:ext cx="8723312" cy="2735184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Comic Sans MS" panose="030F0702030302020204" pitchFamily="66" charset="0"/>
              </a:rPr>
              <a:t>Diamond or tungsten-carbide tooth bit.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Comic Sans MS" panose="030F0702030302020204" pitchFamily="66" charset="0"/>
              </a:rPr>
              <a:t>Rock Quality Designation (RQD)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Comic Sans MS" panose="030F0702030302020204" pitchFamily="66" charset="0"/>
              </a:rPr>
              <a:t>Defines the fraction of solid core recovered greater than 4 inches in </a:t>
            </a:r>
            <a:r>
              <a:rPr lang="en-US" sz="2000" dirty="0" smtClean="0">
                <a:latin typeface="Comic Sans MS" panose="030F0702030302020204" pitchFamily="66" charset="0"/>
              </a:rPr>
              <a:t>length.</a:t>
            </a:r>
            <a:endParaRPr lang="en-US" sz="2000" dirty="0">
              <a:latin typeface="Comic Sans MS" panose="030F0702030302020204" pitchFamily="66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Comic Sans MS" panose="030F0702030302020204" pitchFamily="66" charset="0"/>
              </a:rPr>
              <a:t>Calculated as the ratio of the sum of length of core fragments greater than 4 inches to the total drilled footage per run, expressed as a </a:t>
            </a:r>
            <a:r>
              <a:rPr lang="en-US" sz="2000" dirty="0" smtClean="0">
                <a:latin typeface="Comic Sans MS" panose="030F0702030302020204" pitchFamily="66" charset="0"/>
              </a:rPr>
              <a:t>percentage.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n-US" sz="2600" dirty="0" smtClean="0">
                <a:latin typeface="Arial" pitchFamily="34" charset="0"/>
              </a:rPr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30" y="3886192"/>
            <a:ext cx="5458982" cy="19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2568" y="5805446"/>
            <a:ext cx="39424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Source : Wan </a:t>
            </a:r>
            <a:r>
              <a:rPr lang="en-US" sz="1000" dirty="0" err="1" smtClean="0"/>
              <a:t>Zuhairi</a:t>
            </a:r>
            <a:r>
              <a:rPr lang="en-US" sz="1000" dirty="0" smtClean="0"/>
              <a:t>, W. Y (2014)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63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8574"/>
              </p:ext>
            </p:extLst>
          </p:nvPr>
        </p:nvGraphicFramePr>
        <p:xfrm>
          <a:off x="1524000" y="139700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/>
                <a:gridCol w="4128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RQD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Rock Quality Classification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ym typeface="Symbol"/>
                        </a:rPr>
                        <a:t> 25%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Very poor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25 - 49%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Poor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50 - 74%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Fair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75 - 89%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Symbol"/>
                        </a:rPr>
                        <a:t>90 - 100%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Excellent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1888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tests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100" dirty="0" smtClean="0">
                <a:latin typeface="Sylfaen" pitchFamily="18" charset="0"/>
              </a:rPr>
              <a:t>Standard Penetration test – SPT</a:t>
            </a:r>
          </a:p>
          <a:p>
            <a:pPr lvl="1">
              <a:buClr>
                <a:schemeClr val="accent1"/>
              </a:buClr>
              <a:buSzPct val="80000"/>
              <a:buNone/>
            </a:pPr>
            <a:endParaRPr lang="en-US" sz="2100" dirty="0" smtClean="0">
              <a:latin typeface="Sylfaen" pitchFamily="18" charset="0"/>
            </a:endParaRP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100" dirty="0" smtClean="0">
                <a:latin typeface="Sylfaen" pitchFamily="18" charset="0"/>
              </a:rPr>
              <a:t>Cone Penetration Test – CPT</a:t>
            </a:r>
          </a:p>
          <a:p>
            <a:pPr lvl="1">
              <a:buClr>
                <a:schemeClr val="accent1"/>
              </a:buClr>
              <a:buSzPct val="80000"/>
              <a:buNone/>
            </a:pPr>
            <a:endParaRPr lang="en-US" sz="2100" dirty="0" smtClean="0">
              <a:latin typeface="Sylfaen" pitchFamily="18" charset="0"/>
            </a:endParaRP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100" dirty="0" smtClean="0">
                <a:latin typeface="Sylfaen" pitchFamily="18" charset="0"/>
              </a:rPr>
              <a:t>Vane Shear Test</a:t>
            </a:r>
          </a:p>
          <a:p>
            <a:pPr lvl="1">
              <a:buClr>
                <a:schemeClr val="accent1"/>
              </a:buClr>
              <a:buSzPct val="80000"/>
              <a:buNone/>
            </a:pPr>
            <a:endParaRPr lang="en-US" sz="2100" dirty="0" smtClean="0">
              <a:latin typeface="Sylfaen" pitchFamily="18" charset="0"/>
            </a:endParaRP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100" dirty="0" smtClean="0">
                <a:latin typeface="Sylfaen" pitchFamily="18" charset="0"/>
              </a:rPr>
              <a:t>Groundwater Observations</a:t>
            </a:r>
          </a:p>
          <a:p>
            <a:pPr lvl="1">
              <a:buClr>
                <a:schemeClr val="accent1"/>
              </a:buClr>
              <a:buSzPct val="80000"/>
              <a:buNone/>
            </a:pPr>
            <a:endParaRPr lang="en-US" sz="2100" dirty="0" smtClean="0">
              <a:latin typeface="Sylfaen" pitchFamily="18" charset="0"/>
            </a:endParaRP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100" dirty="0" smtClean="0">
                <a:latin typeface="Sylfaen" pitchFamily="18" charset="0"/>
              </a:rPr>
              <a:t>Mackintosh Probe Test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6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62446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</a:t>
            </a:r>
            <a:r>
              <a:rPr lang="en-US" sz="2800" dirty="0" smtClean="0">
                <a:latin typeface="Comic Sans MS" panose="030F0702030302020204" pitchFamily="66" charset="0"/>
              </a:rPr>
              <a:t>tandard penetration test (SPT)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456" y="1556792"/>
            <a:ext cx="8001000" cy="4129088"/>
          </a:xfrm>
        </p:spPr>
        <p:txBody>
          <a:bodyPr>
            <a:normAutofit/>
          </a:bodyPr>
          <a:lstStyle/>
          <a:p>
            <a:pPr algn="just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400" dirty="0" smtClean="0">
                <a:latin typeface="Comic Sans MS" pitchFamily="66" charset="0"/>
              </a:rPr>
              <a:t>65 kg Hammer.</a:t>
            </a:r>
          </a:p>
          <a:p>
            <a:pPr algn="just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400" dirty="0" smtClean="0">
                <a:latin typeface="Comic Sans MS" pitchFamily="66" charset="0"/>
              </a:rPr>
              <a:t>(76 cm) free fall.</a:t>
            </a:r>
          </a:p>
          <a:p>
            <a:pPr algn="just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400" dirty="0" smtClean="0">
                <a:latin typeface="Comic Sans MS" pitchFamily="66" charset="0"/>
              </a:rPr>
              <a:t>Drive sampler over 150 mm.</a:t>
            </a:r>
          </a:p>
          <a:p>
            <a:pPr algn="just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400" dirty="0" smtClean="0">
                <a:latin typeface="Comic Sans MS" pitchFamily="66" charset="0"/>
              </a:rPr>
              <a:t>Record no. of blows per each 75 mm penetration.</a:t>
            </a:r>
          </a:p>
          <a:p>
            <a:pPr algn="just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400" dirty="0" smtClean="0">
                <a:latin typeface="Comic Sans MS" pitchFamily="66" charset="0"/>
              </a:rPr>
              <a:t>SPT N value = summed the last four successive of 75 mm increment.</a:t>
            </a:r>
          </a:p>
          <a:p>
            <a:pPr algn="just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400" dirty="0" smtClean="0">
                <a:latin typeface="Comic Sans MS" pitchFamily="66" charset="0"/>
              </a:rPr>
              <a:t>If the resistance is very high, the 2</a:t>
            </a:r>
            <a:r>
              <a:rPr kumimoji="1" lang="en-US" sz="2400" baseline="30000" dirty="0" smtClean="0">
                <a:latin typeface="Comic Sans MS" pitchFamily="66" charset="0"/>
              </a:rPr>
              <a:t>nd</a:t>
            </a:r>
            <a:r>
              <a:rPr kumimoji="1" lang="en-US" sz="2400" dirty="0" smtClean="0">
                <a:latin typeface="Comic Sans MS" pitchFamily="66" charset="0"/>
              </a:rPr>
              <a:t> stage is discontinued at 50 blows even if the total penetration is less than 450 mm.</a:t>
            </a:r>
          </a:p>
          <a:p>
            <a:pPr algn="just"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kumimoji="1" lang="en-US" sz="2400" dirty="0" smtClean="0">
              <a:latin typeface="Comic Sans MS" pitchFamily="66" charset="0"/>
            </a:endParaRPr>
          </a:p>
          <a:p>
            <a:pPr algn="just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85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016224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Aims</a:t>
            </a:r>
          </a:p>
          <a:p>
            <a:pPr lvl="1"/>
            <a:r>
              <a:rPr lang="en-AU" sz="2100" dirty="0" smtClean="0">
                <a:latin typeface="Helvetica LT Std Light"/>
              </a:rPr>
              <a:t>This chapter </a:t>
            </a:r>
            <a:r>
              <a:rPr lang="en-AU" sz="2100" dirty="0">
                <a:latin typeface="Helvetica LT Std Light"/>
              </a:rPr>
              <a:t>provides further discussion and explanation related to </a:t>
            </a:r>
            <a:r>
              <a:rPr lang="en-AU" sz="2100" dirty="0" smtClean="0">
                <a:latin typeface="Helvetica LT Std Light"/>
              </a:rPr>
              <a:t>site investigation.</a:t>
            </a: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Expected Outcomes</a:t>
            </a:r>
          </a:p>
          <a:p>
            <a:pPr lvl="1"/>
            <a:r>
              <a:rPr lang="en-US" sz="2100" dirty="0" smtClean="0">
                <a:latin typeface="Helvetica LT Std Light"/>
              </a:rPr>
              <a:t>Aware the importance to conduct site investigation and the important things related to site investigation phases.</a:t>
            </a:r>
            <a:endParaRPr lang="en-US" sz="21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649" y="3645024"/>
            <a:ext cx="6303591" cy="3032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References</a:t>
            </a:r>
          </a:p>
          <a:p>
            <a:pPr lvl="1"/>
            <a:r>
              <a:rPr lang="en-US" sz="1800" dirty="0" smtClean="0">
                <a:latin typeface="Helvetica LT Std Light"/>
              </a:rPr>
              <a:t>Das, B.M., “Principles of Geotechnical Engineering, 5</a:t>
            </a:r>
            <a:r>
              <a:rPr lang="en-US" sz="1800" baseline="30000" dirty="0" smtClean="0">
                <a:latin typeface="Helvetica LT Std Light"/>
              </a:rPr>
              <a:t>th</a:t>
            </a:r>
            <a:r>
              <a:rPr lang="en-US" sz="1800" dirty="0" smtClean="0">
                <a:latin typeface="Helvetica LT Std Light"/>
              </a:rPr>
              <a:t> edition”, Thomson Learning (2002).</a:t>
            </a:r>
          </a:p>
          <a:p>
            <a:pPr lvl="1"/>
            <a:r>
              <a:rPr lang="en-US" sz="1800" dirty="0" err="1">
                <a:latin typeface="Helvetica LT Std Light"/>
              </a:rPr>
              <a:t>Budhu</a:t>
            </a:r>
            <a:r>
              <a:rPr lang="en-US" sz="1800" dirty="0">
                <a:latin typeface="Helvetica LT Std Light"/>
              </a:rPr>
              <a:t>, M., “Soil Mechanics and Foundations, 3</a:t>
            </a:r>
            <a:r>
              <a:rPr lang="en-US" sz="1800" baseline="30000" dirty="0">
                <a:latin typeface="Helvetica LT Std Light"/>
              </a:rPr>
              <a:t>rd</a:t>
            </a:r>
            <a:r>
              <a:rPr lang="en-US" sz="1800" dirty="0">
                <a:latin typeface="Helvetica LT Std Light"/>
              </a:rPr>
              <a:t> edition”, John Wiley and Sons (2010</a:t>
            </a:r>
            <a:r>
              <a:rPr lang="en-US" sz="1800" dirty="0" smtClean="0">
                <a:latin typeface="Helvetica LT Std Light"/>
              </a:rPr>
              <a:t>).</a:t>
            </a:r>
          </a:p>
          <a:p>
            <a:pPr lvl="1"/>
            <a:r>
              <a:rPr lang="en-US" sz="1800" dirty="0" smtClean="0">
                <a:latin typeface="Helvetica LT Std Light"/>
              </a:rPr>
              <a:t>Raj, P.P., “Soil Mechanics &amp; Foundation Engineering”, Pearson Education (2008).</a:t>
            </a:r>
          </a:p>
          <a:p>
            <a:pPr lvl="1"/>
            <a:r>
              <a:rPr lang="en-US" sz="1800" dirty="0" smtClean="0">
                <a:latin typeface="Helvetica LT Std Light"/>
              </a:rPr>
              <a:t>Wan </a:t>
            </a:r>
            <a:r>
              <a:rPr lang="en-US" sz="1800" dirty="0" err="1" smtClean="0">
                <a:latin typeface="Helvetica LT Std Light"/>
              </a:rPr>
              <a:t>Zuhari</a:t>
            </a:r>
            <a:r>
              <a:rPr lang="en-US" sz="1800" dirty="0" smtClean="0">
                <a:latin typeface="Helvetica LT Std Light"/>
              </a:rPr>
              <a:t>, W. Y, “Engineering geology (A glimpse of engineering geology and rock mechanics)”, UKM (2014).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Site Investigation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SPT result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85002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CLAYEY SOIL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85002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GRANULAR SOIL</a:t>
            </a:r>
            <a:endParaRPr lang="en-US" dirty="0"/>
          </a:p>
        </p:txBody>
      </p:sp>
      <p:graphicFrame>
        <p:nvGraphicFramePr>
          <p:cNvPr id="9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74896"/>
              </p:ext>
            </p:extLst>
          </p:nvPr>
        </p:nvGraphicFramePr>
        <p:xfrm>
          <a:off x="838200" y="1727905"/>
          <a:ext cx="3251200" cy="4064002"/>
        </p:xfrm>
        <a:graphic>
          <a:graphicData uri="http://schemas.openxmlformats.org/drawingml/2006/table">
            <a:tbl>
              <a:tblPr/>
              <a:tblGrid>
                <a:gridCol w="2032000"/>
                <a:gridCol w="1219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Behavior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‘N’ SPT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Very Soft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&lt;2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Soft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2-4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Firm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Stiff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8-15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Very stiff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&gt;15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884606"/>
              </p:ext>
            </p:extLst>
          </p:nvPr>
        </p:nvGraphicFramePr>
        <p:xfrm>
          <a:off x="5054600" y="1727905"/>
          <a:ext cx="3251200" cy="4064002"/>
        </p:xfrm>
        <a:graphic>
          <a:graphicData uri="http://schemas.openxmlformats.org/drawingml/2006/table">
            <a:tbl>
              <a:tblPr/>
              <a:tblGrid>
                <a:gridCol w="2032000"/>
                <a:gridCol w="1219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Behavior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SPT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Very Loose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&lt;4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Loose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4-10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Quite Dense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10-30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Dense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30-50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Very Dense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lfaen" pitchFamily="18" charset="0"/>
                        </a:rPr>
                        <a:t>&gt;50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25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5780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</a:t>
            </a:r>
            <a:r>
              <a:rPr lang="en-US" sz="2800" dirty="0" smtClean="0">
                <a:latin typeface="Comic Sans MS" panose="030F0702030302020204" pitchFamily="66" charset="0"/>
              </a:rPr>
              <a:t>one penetration test (CPT)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229600" cy="4525963"/>
          </a:xfrm>
        </p:spPr>
        <p:txBody>
          <a:bodyPr>
            <a:norm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Originally Developed in Netherlands 1930s.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Further developments in 1950s.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Also known as “Dutch Cone”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ASTM D3441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Types of CPT devices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mechanical cone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electric cone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 smtClean="0">
                <a:latin typeface="Comic Sans MS" pitchFamily="66" charset="0"/>
              </a:rPr>
              <a:t>piezocone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4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V</a:t>
            </a:r>
            <a:r>
              <a:rPr lang="en-US" sz="2800" dirty="0" smtClean="0">
                <a:latin typeface="Comic Sans MS" panose="030F0702030302020204" pitchFamily="66" charset="0"/>
              </a:rPr>
              <a:t>ane shear test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56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Originally developed by Swedish Engineer, John Olsson in 1920s.</a:t>
            </a: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Now Standardized as ASTM D2573.</a:t>
            </a: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Specially suited for soft, sensitive clays.</a:t>
            </a: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Quick test, used to determine undrained shear strength.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</a:t>
              </a:r>
              <a:r>
                <a:rPr lang="en-US" sz="1000" dirty="0" smtClean="0"/>
                <a:t>Investigation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77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TEST PROCEDURE</a:t>
            </a:r>
            <a:endParaRPr lang="en-US" sz="32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46856" y="1340768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itchFamily="18" charset="0"/>
              </a:rPr>
              <a:t>This test is used to determine shear strength of cohesive soils.</a:t>
            </a:r>
          </a:p>
          <a:p>
            <a:r>
              <a:rPr lang="en-US" sz="2400" dirty="0" smtClean="0">
                <a:latin typeface="Times New Roman" pitchFamily="18" charset="0"/>
              </a:rPr>
              <a:t>Normally done in-situ on  a soft clayey soil (cohesive soil).</a:t>
            </a:r>
          </a:p>
          <a:p>
            <a:r>
              <a:rPr lang="en-US" sz="2400" dirty="0" smtClean="0">
                <a:latin typeface="Times New Roman" pitchFamily="18" charset="0"/>
              </a:rPr>
              <a:t>The vane is pushed into the soil.</a:t>
            </a:r>
          </a:p>
          <a:p>
            <a:r>
              <a:rPr lang="en-US" sz="2400" dirty="0" err="1" smtClean="0">
                <a:latin typeface="Times New Roman" pitchFamily="18" charset="0"/>
              </a:rPr>
              <a:t>Torque,T</a:t>
            </a:r>
            <a:r>
              <a:rPr lang="en-US" sz="2400" dirty="0" smtClean="0">
                <a:latin typeface="Times New Roman" pitchFamily="18" charset="0"/>
              </a:rPr>
              <a:t> is applied at the top of the torque rod to rotate the vane at a uniform speed.</a:t>
            </a:r>
          </a:p>
          <a:p>
            <a:r>
              <a:rPr lang="en-US" sz="2400" dirty="0" smtClean="0">
                <a:latin typeface="Times New Roman" pitchFamily="18" charset="0"/>
              </a:rPr>
              <a:t>A cylinder of soil (height h &amp; diameter d) will resist the torque until the soil fails.</a:t>
            </a:r>
          </a:p>
          <a:p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212924" y="4702100"/>
            <a:ext cx="46795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latin typeface="Times New Roman" pitchFamily="18" charset="0"/>
                <a:sym typeface="Symbol" pitchFamily="18" charset="2"/>
              </a:rPr>
              <a:t>where  = coefficient of shear strength   	   </a:t>
            </a:r>
            <a:r>
              <a:rPr lang="en-US" sz="2000" b="0" dirty="0" smtClean="0">
                <a:latin typeface="Times New Roman" pitchFamily="18" charset="0"/>
                <a:sym typeface="Symbol" pitchFamily="18" charset="2"/>
              </a:rPr>
              <a:t>	mobilization </a:t>
            </a:r>
            <a:r>
              <a:rPr lang="en-US" sz="2000" b="0" dirty="0">
                <a:latin typeface="Times New Roman" pitchFamily="18" charset="0"/>
                <a:sym typeface="Symbol" pitchFamily="18" charset="2"/>
              </a:rPr>
              <a:t>at the end of </a:t>
            </a:r>
            <a:r>
              <a:rPr lang="en-US" sz="2000" b="0" dirty="0" smtClean="0">
                <a:latin typeface="Times New Roman" pitchFamily="18" charset="0"/>
                <a:sym typeface="Symbol" pitchFamily="18" charset="2"/>
              </a:rPr>
              <a:t>soil  	 		cylinder.</a:t>
            </a:r>
          </a:p>
          <a:p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              = 1/2 @ 2/3 @ 3/5 </a:t>
            </a:r>
            <a:endParaRPr lang="en-US" sz="2000" b="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99592" y="4509120"/>
            <a:ext cx="3096344" cy="1800225"/>
          </a:xfrm>
          <a:prstGeom prst="rect">
            <a:avLst/>
          </a:prstGeom>
          <a:solidFill>
            <a:srgbClr val="0099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831398"/>
              </p:ext>
            </p:extLst>
          </p:nvPr>
        </p:nvGraphicFramePr>
        <p:xfrm>
          <a:off x="1073316" y="4678808"/>
          <a:ext cx="2778604" cy="14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1333500" imgH="673100" progId="Equation.3">
                  <p:embed/>
                </p:oleObj>
              </mc:Choice>
              <mc:Fallback>
                <p:oleObj name="Equation" r:id="rId3" imgW="13335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316" y="4678808"/>
                        <a:ext cx="2778604" cy="141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</a:t>
              </a:r>
              <a:r>
                <a:rPr lang="en-US" sz="1000" dirty="0" smtClean="0"/>
                <a:t>Investigation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6818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http://www.geoengineer.org/photos/va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7250"/>
            <a:ext cx="3417100" cy="44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4"/>
          <p:cNvSpPr txBox="1">
            <a:spLocks/>
          </p:cNvSpPr>
          <p:nvPr/>
        </p:nvSpPr>
        <p:spPr>
          <a:xfrm>
            <a:off x="4499992" y="1988840"/>
            <a:ext cx="403860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SzPct val="80000"/>
              <a:buNone/>
            </a:pPr>
            <a:r>
              <a:rPr lang="en-US" sz="2400" dirty="0" smtClean="0">
                <a:latin typeface="Comic Sans MS" pitchFamily="66" charset="0"/>
              </a:rPr>
              <a:t>Procedures: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Drill test hole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Insert vane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Rotate head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Measure torque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Relate resistance to soil shear strength</a:t>
            </a: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</a:t>
              </a:r>
              <a:r>
                <a:rPr lang="en-US" sz="1000" dirty="0" smtClean="0"/>
                <a:t>Investigation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901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4" y="836712"/>
            <a:ext cx="7934346" cy="537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531" y="6190412"/>
            <a:ext cx="783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Vane shear tester (</a:t>
            </a:r>
            <a:r>
              <a:rPr lang="en-US" sz="1200" dirty="0" err="1" smtClean="0"/>
              <a:t>Budhu</a:t>
            </a:r>
            <a:r>
              <a:rPr lang="en-US" sz="1200" dirty="0" smtClean="0"/>
              <a:t>, 2010)</a:t>
            </a:r>
            <a:endParaRPr lang="en-US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</a:t>
              </a:r>
              <a:r>
                <a:rPr lang="en-US" sz="1000" dirty="0" smtClean="0"/>
                <a:t>Investigation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16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858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G</a:t>
            </a:r>
            <a:r>
              <a:rPr lang="en-US" sz="2800" dirty="0" smtClean="0">
                <a:latin typeface="Comic Sans MS" panose="030F0702030302020204" pitchFamily="66" charset="0"/>
              </a:rPr>
              <a:t>roundwater observations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600200"/>
            <a:ext cx="8458200" cy="47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</a:pPr>
            <a:r>
              <a:rPr lang="en-US" sz="2300" dirty="0" smtClean="0">
                <a:latin typeface="Comic Sans MS" pitchFamily="66" charset="0"/>
              </a:rPr>
              <a:t>GW </a:t>
            </a:r>
            <a:r>
              <a:rPr lang="en-US" sz="2300" dirty="0">
                <a:latin typeface="Comic Sans MS" pitchFamily="66" charset="0"/>
              </a:rPr>
              <a:t>condition </a:t>
            </a:r>
            <a:r>
              <a:rPr lang="en-US" sz="2300" dirty="0" smtClean="0">
                <a:latin typeface="Comic Sans MS" pitchFamily="66" charset="0"/>
              </a:rPr>
              <a:t>is an </a:t>
            </a:r>
            <a:r>
              <a:rPr lang="en-US" sz="2300" dirty="0">
                <a:latin typeface="Comic Sans MS" pitchFamily="66" charset="0"/>
              </a:rPr>
              <a:t>important factor to </a:t>
            </a:r>
            <a:r>
              <a:rPr lang="en-US" sz="2300" dirty="0" smtClean="0">
                <a:latin typeface="Comic Sans MS" pitchFamily="66" charset="0"/>
              </a:rPr>
              <a:t>observe </a:t>
            </a:r>
            <a:r>
              <a:rPr lang="en-US" sz="2300" dirty="0">
                <a:latin typeface="Comic Sans MS" pitchFamily="66" charset="0"/>
              </a:rPr>
              <a:t>for </a:t>
            </a:r>
            <a:r>
              <a:rPr lang="en-US" sz="2300" dirty="0" smtClean="0">
                <a:latin typeface="Comic Sans MS" pitchFamily="66" charset="0"/>
              </a:rPr>
              <a:t>design and </a:t>
            </a:r>
            <a:r>
              <a:rPr lang="en-US" sz="2300" dirty="0">
                <a:latin typeface="Comic Sans MS" pitchFamily="66" charset="0"/>
              </a:rPr>
              <a:t>construction </a:t>
            </a:r>
            <a:r>
              <a:rPr lang="en-US" sz="2300" dirty="0" smtClean="0">
                <a:latin typeface="Comic Sans MS" pitchFamily="66" charset="0"/>
              </a:rPr>
              <a:t>e.g. </a:t>
            </a:r>
            <a:r>
              <a:rPr lang="en-US" sz="2300" dirty="0">
                <a:latin typeface="Comic Sans MS" pitchFamily="66" charset="0"/>
              </a:rPr>
              <a:t>deep excavation, deep foundation, slope stability </a:t>
            </a:r>
            <a:r>
              <a:rPr lang="en-US" sz="2300" dirty="0" smtClean="0">
                <a:latin typeface="Comic Sans MS" pitchFamily="66" charset="0"/>
              </a:rPr>
              <a:t>analysis </a:t>
            </a:r>
            <a:r>
              <a:rPr lang="en-US" sz="2300" dirty="0">
                <a:latin typeface="Comic Sans MS" pitchFamily="66" charset="0"/>
              </a:rPr>
              <a:t>&amp; etc:</a:t>
            </a: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300" dirty="0">
                <a:latin typeface="Comic Sans MS" pitchFamily="66" charset="0"/>
              </a:rPr>
              <a:t>Groundwater level must be </a:t>
            </a:r>
            <a:r>
              <a:rPr kumimoji="1" lang="en-US" sz="2300" dirty="0" smtClean="0">
                <a:latin typeface="Comic Sans MS" pitchFamily="66" charset="0"/>
              </a:rPr>
              <a:t>determined during </a:t>
            </a:r>
            <a:r>
              <a:rPr kumimoji="1" lang="en-US" sz="2300" dirty="0">
                <a:latin typeface="Comic Sans MS" pitchFamily="66" charset="0"/>
              </a:rPr>
              <a:t>site investigation </a:t>
            </a:r>
            <a:r>
              <a:rPr kumimoji="1" lang="en-US" sz="2300" dirty="0" smtClean="0">
                <a:latin typeface="Comic Sans MS" pitchFamily="66" charset="0"/>
              </a:rPr>
              <a:t>works.</a:t>
            </a:r>
            <a:endParaRPr kumimoji="1" lang="en-US" sz="2300" dirty="0">
              <a:latin typeface="Comic Sans MS" pitchFamily="66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300" dirty="0">
                <a:latin typeface="Comic Sans MS" pitchFamily="66" charset="0"/>
              </a:rPr>
              <a:t>Measure at time of drilling and later </a:t>
            </a:r>
            <a:r>
              <a:rPr kumimoji="1" lang="en-US" sz="2300" dirty="0" smtClean="0">
                <a:latin typeface="Comic Sans MS" pitchFamily="66" charset="0"/>
              </a:rPr>
              <a:t>(</a:t>
            </a:r>
            <a:r>
              <a:rPr kumimoji="1" lang="en-US" sz="2300" dirty="0">
                <a:latin typeface="Comic Sans MS" pitchFamily="66" charset="0"/>
              </a:rPr>
              <a:t>24 hrs, 1 week, etc</a:t>
            </a:r>
            <a:r>
              <a:rPr kumimoji="1" lang="en-US" sz="2300" dirty="0" smtClean="0">
                <a:latin typeface="Comic Sans MS" pitchFamily="66" charset="0"/>
              </a:rPr>
              <a:t>.).</a:t>
            </a:r>
            <a:endParaRPr kumimoji="1" lang="en-US" sz="2300" dirty="0">
              <a:latin typeface="Comic Sans MS" pitchFamily="66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300" dirty="0">
                <a:latin typeface="Comic Sans MS" pitchFamily="66" charset="0"/>
              </a:rPr>
              <a:t>Can be accomplished by make </a:t>
            </a:r>
            <a:r>
              <a:rPr kumimoji="1" lang="en-US" sz="2300" dirty="0" smtClean="0">
                <a:latin typeface="Comic Sans MS" pitchFamily="66" charset="0"/>
              </a:rPr>
              <a:t>observations in </a:t>
            </a:r>
            <a:r>
              <a:rPr kumimoji="1" lang="en-US" sz="2300" dirty="0">
                <a:latin typeface="Comic Sans MS" pitchFamily="66" charset="0"/>
              </a:rPr>
              <a:t>borehole </a:t>
            </a:r>
            <a:r>
              <a:rPr kumimoji="1" lang="en-US" sz="2300" dirty="0" smtClean="0">
                <a:latin typeface="Comic Sans MS" pitchFamily="66" charset="0"/>
              </a:rPr>
              <a:t>&amp; existing.</a:t>
            </a:r>
            <a:endParaRPr kumimoji="1" lang="en-US" sz="2300" dirty="0">
              <a:latin typeface="Comic Sans MS" pitchFamily="66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kumimoji="1" lang="en-US" sz="2300" dirty="0">
                <a:latin typeface="Comic Sans MS" pitchFamily="66" charset="0"/>
              </a:rPr>
              <a:t>Or, install a </a:t>
            </a:r>
            <a:r>
              <a:rPr kumimoji="1" lang="en-US" sz="2300" dirty="0" smtClean="0">
                <a:latin typeface="Comic Sans MS" pitchFamily="66" charset="0"/>
              </a:rPr>
              <a:t>piezometer</a:t>
            </a:r>
            <a:r>
              <a:rPr kumimoji="1" lang="en-US" sz="2300" dirty="0">
                <a:latin typeface="Comic Sans MS" pitchFamily="66" charset="0"/>
              </a:rPr>
              <a:t>.</a:t>
            </a:r>
            <a:endParaRPr lang="en-US" sz="2300" dirty="0">
              <a:latin typeface="Comic Sans MS" pitchFamily="66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300" dirty="0">
                <a:latin typeface="Comic Sans MS" pitchFamily="66" charset="0"/>
              </a:rPr>
              <a:t>Monitor Wells &amp; </a:t>
            </a:r>
            <a:r>
              <a:rPr lang="en-US" sz="2300" dirty="0" smtClean="0">
                <a:latin typeface="Comic Sans MS" pitchFamily="66" charset="0"/>
              </a:rPr>
              <a:t>Sampling.</a:t>
            </a:r>
            <a:endParaRPr lang="en-US" sz="2300" dirty="0">
              <a:latin typeface="Comic Sans MS" pitchFamily="66" charset="0"/>
            </a:endParaRPr>
          </a:p>
          <a:p>
            <a:pPr lvl="1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300" dirty="0">
                <a:latin typeface="Comic Sans MS" pitchFamily="66" charset="0"/>
              </a:rPr>
              <a:t>Permeability </a:t>
            </a:r>
            <a:r>
              <a:rPr lang="en-US" sz="2300" dirty="0" smtClean="0">
                <a:latin typeface="Comic Sans MS" pitchFamily="66" charset="0"/>
              </a:rPr>
              <a:t>Tests.</a:t>
            </a:r>
            <a:endParaRPr lang="en-US" sz="2300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30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053581"/>
              </p:ext>
            </p:extLst>
          </p:nvPr>
        </p:nvGraphicFramePr>
        <p:xfrm>
          <a:off x="541445" y="836712"/>
          <a:ext cx="7990995" cy="550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Image" r:id="rId3" imgW="7109756" imgH="4902439" progId="">
                  <p:embed/>
                </p:oleObj>
              </mc:Choice>
              <mc:Fallback>
                <p:oleObj name="Image" r:id="rId3" imgW="7109756" imgH="490243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8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45" y="836712"/>
                        <a:ext cx="7990995" cy="5509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30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tests</a:t>
            </a:r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57200" y="1412776"/>
            <a:ext cx="3008313" cy="71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COMMON LAB TESTS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39687" y="2060848"/>
            <a:ext cx="8647113" cy="4648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Moisture content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Unit weight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Sieve analysis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Atterberg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limits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Compaction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Permeability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Hydraulic conductivity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Consolidation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Direct shear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Triaxial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shear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Unconfined compression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1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presentation and report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interpretation and analysis were done based on the method used for analysis.</a:t>
            </a:r>
          </a:p>
          <a:p>
            <a:r>
              <a:rPr lang="en-US" sz="2400" dirty="0" smtClean="0">
                <a:latin typeface="Comic Sans MS" pitchFamily="66" charset="0"/>
              </a:rPr>
              <a:t>Bore log information (drilling </a:t>
            </a:r>
            <a:r>
              <a:rPr lang="en-US" sz="2400" dirty="0">
                <a:latin typeface="Comic Sans MS" pitchFamily="66" charset="0"/>
              </a:rPr>
              <a:t>&amp; </a:t>
            </a:r>
            <a:r>
              <a:rPr lang="en-US" sz="2400" dirty="0" smtClean="0">
                <a:latin typeface="Comic Sans MS" pitchFamily="66" charset="0"/>
              </a:rPr>
              <a:t>sampling depths </a:t>
            </a:r>
            <a:r>
              <a:rPr lang="en-US" sz="2400" dirty="0">
                <a:latin typeface="Comic Sans MS" pitchFamily="66" charset="0"/>
              </a:rPr>
              <a:t>&amp; m</a:t>
            </a:r>
            <a:r>
              <a:rPr lang="en-US" sz="2400" dirty="0" smtClean="0">
                <a:latin typeface="Comic Sans MS" pitchFamily="66" charset="0"/>
              </a:rPr>
              <a:t>ethods, field test </a:t>
            </a:r>
            <a:r>
              <a:rPr lang="en-US" sz="2400" dirty="0">
                <a:latin typeface="Comic Sans MS" pitchFamily="66" charset="0"/>
              </a:rPr>
              <a:t>d</a:t>
            </a:r>
            <a:r>
              <a:rPr lang="en-US" sz="2400" dirty="0" smtClean="0">
                <a:latin typeface="Comic Sans MS" pitchFamily="66" charset="0"/>
              </a:rPr>
              <a:t>ata, drilling </a:t>
            </a:r>
            <a:r>
              <a:rPr lang="en-US" sz="2400" dirty="0"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>otes, soil </a:t>
            </a:r>
            <a:r>
              <a:rPr lang="en-US" sz="2400" dirty="0">
                <a:latin typeface="Comic Sans MS" pitchFamily="66" charset="0"/>
              </a:rPr>
              <a:t>appearance, </a:t>
            </a:r>
            <a:r>
              <a:rPr lang="en-US" sz="2400" dirty="0" smtClean="0">
                <a:latin typeface="Comic Sans MS" pitchFamily="66" charset="0"/>
              </a:rPr>
              <a:t>stratification and etc.)</a:t>
            </a:r>
          </a:p>
          <a:p>
            <a:r>
              <a:rPr lang="en-US" sz="2400" dirty="0" smtClean="0">
                <a:latin typeface="Comic Sans MS" pitchFamily="66" charset="0"/>
              </a:rPr>
              <a:t>Content of report (introduction, site description, site geology, soil conditions, </a:t>
            </a:r>
            <a:r>
              <a:rPr lang="en-US" sz="2400" dirty="0">
                <a:latin typeface="Comic Sans MS" pitchFamily="66" charset="0"/>
              </a:rPr>
              <a:t>d</a:t>
            </a:r>
            <a:r>
              <a:rPr lang="en-US" sz="2400" dirty="0" smtClean="0">
                <a:latin typeface="Comic Sans MS" pitchFamily="66" charset="0"/>
              </a:rPr>
              <a:t>iscussion, appendices and etc.)</a:t>
            </a:r>
            <a:endParaRPr lang="en-US" sz="2400" dirty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  <a:p>
            <a:pPr lvl="0" defTabSz="914400"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</a:t>
              </a:r>
              <a:r>
                <a:rPr lang="en-US" sz="1000" dirty="0" smtClean="0"/>
                <a:t>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97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3629000"/>
          </a:xfrm>
        </p:spPr>
        <p:txBody>
          <a:bodyPr>
            <a:noAutofit/>
          </a:bodyPr>
          <a:lstStyle/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Introduction of the chapter</a:t>
            </a: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Objectives</a:t>
            </a: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Desk study</a:t>
            </a: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>
                <a:latin typeface="Comic Sans MS" panose="030F0702030302020204" pitchFamily="66" charset="0"/>
              </a:rPr>
              <a:t>S</a:t>
            </a:r>
            <a:r>
              <a:rPr lang="en-US" sz="2400" dirty="0" smtClean="0">
                <a:latin typeface="Comic Sans MS" panose="030F0702030302020204" pitchFamily="66" charset="0"/>
              </a:rPr>
              <a:t>ite </a:t>
            </a:r>
            <a:r>
              <a:rPr lang="en-US" sz="2400" dirty="0">
                <a:latin typeface="Comic Sans MS" panose="030F0702030302020204" pitchFamily="66" charset="0"/>
              </a:rPr>
              <a:t>reconnaissance </a:t>
            </a:r>
            <a:r>
              <a:rPr lang="en-US" sz="2400" dirty="0" smtClean="0">
                <a:latin typeface="Comic Sans MS" panose="030F0702030302020204" pitchFamily="66" charset="0"/>
              </a:rPr>
              <a:t>(walk over survey)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Detail site exploration (sub surface exploration)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>
                <a:latin typeface="Comic Sans MS" panose="030F0702030302020204" pitchFamily="66" charset="0"/>
              </a:rPr>
              <a:t>Rock coring</a:t>
            </a: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>
                <a:latin typeface="Comic Sans MS" panose="030F0702030302020204" pitchFamily="66" charset="0"/>
              </a:rPr>
              <a:t>In </a:t>
            </a:r>
            <a:r>
              <a:rPr lang="en-US" sz="2400" dirty="0" smtClean="0">
                <a:latin typeface="Comic Sans MS" panose="030F0702030302020204" pitchFamily="66" charset="0"/>
              </a:rPr>
              <a:t>situ tests</a:t>
            </a: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>
                <a:latin typeface="Comic Sans MS" panose="030F0702030302020204" pitchFamily="66" charset="0"/>
              </a:rPr>
              <a:t>L</a:t>
            </a:r>
            <a:r>
              <a:rPr lang="en-US" sz="2400" dirty="0" smtClean="0">
                <a:latin typeface="Comic Sans MS" panose="030F0702030302020204" pitchFamily="66" charset="0"/>
              </a:rPr>
              <a:t>aboratory </a:t>
            </a:r>
            <a:r>
              <a:rPr lang="en-US" sz="2400" dirty="0">
                <a:latin typeface="Comic Sans MS" panose="030F0702030302020204" pitchFamily="66" charset="0"/>
              </a:rPr>
              <a:t>tests</a:t>
            </a: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>
                <a:latin typeface="Comic Sans MS" panose="030F0702030302020204" pitchFamily="66" charset="0"/>
              </a:rPr>
              <a:t>Data presentation </a:t>
            </a:r>
            <a:r>
              <a:rPr lang="en-US" sz="2400" dirty="0" smtClean="0">
                <a:latin typeface="Comic Sans MS" panose="030F0702030302020204" pitchFamily="66" charset="0"/>
              </a:rPr>
              <a:t>and report</a:t>
            </a:r>
          </a:p>
          <a:p>
            <a:pPr marL="438912" lvl="0" indent="-320040" defTabSz="91440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Conclusion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Site Investigation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7" y="4019279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216024" y="153987"/>
            <a:ext cx="8676456" cy="620718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06437"/>
            <a:ext cx="838200" cy="512763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2000" y="212725"/>
            <a:ext cx="777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Sylfaen" pitchFamily="18" charset="0"/>
              </a:rPr>
              <a:t>FAKULTI KEJURUTERAAN AWAM &amp;  SUMBER ALAM , UNIVERSITI MALAYSIA PAHANG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60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idx="4294967295"/>
          </p:nvPr>
        </p:nvSpPr>
        <p:spPr bwMode="auto">
          <a:xfrm>
            <a:off x="251520" y="1005691"/>
            <a:ext cx="858768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CC0066"/>
                </a:solidFill>
                <a:latin typeface="Comic Sans MS" panose="030F0702030302020204" pitchFamily="66" charset="0"/>
                <a:cs typeface="Arial" pitchFamily="34" charset="0"/>
              </a:rPr>
              <a:t>Introduction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1800" dirty="0">
                <a:latin typeface="Comic Sans MS" panose="030F0702030302020204" pitchFamily="66" charset="0"/>
                <a:cs typeface="Arial" pitchFamily="34" charset="0"/>
              </a:rPr>
              <a:t>– brief summary of proposed works, 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investigation conducted</a:t>
            </a:r>
            <a:r>
              <a:rPr lang="en-US" sz="1800" dirty="0">
                <a:latin typeface="Comic Sans MS" panose="030F0702030302020204" pitchFamily="66" charset="0"/>
                <a:cs typeface="Arial" pitchFamily="34" charset="0"/>
              </a:rPr>
              <a:t>, site 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location</a:t>
            </a:r>
            <a:r>
              <a:rPr lang="en-US" sz="1800" dirty="0">
                <a:latin typeface="Comic Sans MS" panose="030F0702030302020204" pitchFamily="66" charset="0"/>
                <a:cs typeface="Arial" pitchFamily="34" charset="0"/>
              </a:rPr>
              <a:t>, timescale of the work, 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key personnel.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None/>
            </a:pPr>
            <a:endParaRPr lang="en-US" sz="800" dirty="0">
              <a:latin typeface="Comic Sans MS" panose="030F0702030302020204" pitchFamily="66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CC0066"/>
                </a:solidFill>
                <a:latin typeface="Comic Sans MS" panose="030F0702030302020204" pitchFamily="66" charset="0"/>
                <a:cs typeface="Arial" pitchFamily="34" charset="0"/>
              </a:rPr>
              <a:t>Site </a:t>
            </a:r>
            <a:r>
              <a:rPr lang="en-US" sz="1800" dirty="0">
                <a:solidFill>
                  <a:srgbClr val="CC0066"/>
                </a:solidFill>
                <a:latin typeface="Comic Sans MS" panose="030F0702030302020204" pitchFamily="66" charset="0"/>
                <a:cs typeface="Arial" pitchFamily="34" charset="0"/>
              </a:rPr>
              <a:t>Description</a:t>
            </a:r>
            <a:r>
              <a:rPr lang="en-US" sz="1800" dirty="0">
                <a:latin typeface="Comic Sans MS" panose="030F0702030302020204" pitchFamily="66" charset="0"/>
                <a:cs typeface="Arial" pitchFamily="34" charset="0"/>
              </a:rPr>
              <a:t> – Topography, main surface features, detail 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access</a:t>
            </a:r>
            <a:r>
              <a:rPr lang="en-US" sz="1800" dirty="0">
                <a:latin typeface="Comic Sans MS" panose="030F0702030302020204" pitchFamily="66" charset="0"/>
                <a:cs typeface="Arial" pitchFamily="34" charset="0"/>
              </a:rPr>
              <a:t>, site history, site 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maps</a:t>
            </a:r>
            <a:r>
              <a:rPr lang="en-US" sz="1800" dirty="0">
                <a:latin typeface="Comic Sans MS" panose="030F0702030302020204" pitchFamily="66" charset="0"/>
                <a:cs typeface="Arial" pitchFamily="34" charset="0"/>
              </a:rPr>
              <a:t>, pre-existing 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works / underground openings.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sz="800" dirty="0">
              <a:latin typeface="Comic Sans MS" panose="030F0702030302020204" pitchFamily="66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800" dirty="0">
                <a:solidFill>
                  <a:srgbClr val="CC0066"/>
                </a:solidFill>
                <a:latin typeface="Comic Sans MS" panose="030F0702030302020204" pitchFamily="66" charset="0"/>
                <a:cs typeface="Arial" pitchFamily="34" charset="0"/>
              </a:rPr>
              <a:t>Site Geology</a:t>
            </a:r>
            <a:r>
              <a:rPr lang="en-US" sz="1800" dirty="0">
                <a:latin typeface="Comic Sans MS" panose="030F0702030302020204" pitchFamily="66" charset="0"/>
                <a:cs typeface="Arial" pitchFamily="34" charset="0"/>
              </a:rPr>
              <a:t> – Overall geology, specific area geology, main 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soil &amp; rock 	 formation/structures.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0000"/>
              <a:buNone/>
            </a:pPr>
            <a:endParaRPr lang="en-US" sz="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CC0066"/>
                </a:solidFill>
                <a:latin typeface="Comic Sans MS" panose="030F0702030302020204" pitchFamily="66" charset="0"/>
                <a:cs typeface="Arial" pitchFamily="34" charset="0"/>
              </a:rPr>
              <a:t>Soil Conditions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 – detailed account of the conditions encountered (in relation to the proposed works), description of all strata, results of laboratory and in situ tests, detail of groundwater conditions.</a:t>
            </a: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sz="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CC0066"/>
                </a:solidFill>
                <a:latin typeface="Comic Sans MS" panose="030F0702030302020204" pitchFamily="66" charset="0"/>
                <a:cs typeface="Arial" pitchFamily="34" charset="0"/>
              </a:rPr>
              <a:t>Discussion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 – Comments on validity and reliability of the information presented, further work (if required). Definition of appropriate design parameters and methods of both design and construction (interpretative report)</a:t>
            </a: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sz="800" dirty="0" smtClean="0">
              <a:latin typeface="Comic Sans MS" panose="030F0702030302020204" pitchFamily="66" charset="0"/>
              <a:cs typeface="Arial" pitchFamily="34" charset="0"/>
            </a:endParaRP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CC0066"/>
                </a:solidFill>
                <a:latin typeface="Comic Sans MS" panose="030F0702030302020204" pitchFamily="66" charset="0"/>
                <a:cs typeface="Arial" pitchFamily="34" charset="0"/>
              </a:rPr>
              <a:t>Appendices</a:t>
            </a:r>
            <a:r>
              <a:rPr lang="en-US" sz="1800" dirty="0" smtClean="0">
                <a:latin typeface="Comic Sans MS" panose="030F0702030302020204" pitchFamily="66" charset="0"/>
                <a:cs typeface="Arial" pitchFamily="34" charset="0"/>
              </a:rPr>
              <a:t> – borehole logs, laboratory test results, in situ tests, geophysical survey records, references, literature extracts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omic Sans MS" panose="030F0702030302020204" pitchFamily="66" charset="0"/>
              </a:rPr>
              <a:t>Content of SI report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963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#1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Site investigation is crucial to be conducted prior to any construction. It gives a rough idea on what the engineers are dealing with. Proper countermeasures to problems can be drawn if the problems are able to be detected earlier.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#2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 good site investigation plan and execution is able to balance the total cost of a project.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Conclusion #3</a:t>
            </a:r>
          </a:p>
          <a:p>
            <a:pPr lvl="1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Site investigation phases are consists of desk study, walk over survey, sub surface exploration, in situ and laboratory testing as well as report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prepartion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.</a:t>
            </a:r>
          </a:p>
          <a:p>
            <a:pPr lvl="1"/>
            <a:endParaRPr lang="en-GB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Author Information</a:t>
            </a:r>
            <a:br>
              <a:rPr lang="en-GB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Amizatulhani</a:t>
            </a:r>
            <a:r>
              <a:rPr lang="en-GB" sz="2700" dirty="0" smtClean="0"/>
              <a:t> Abdullah</a:t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Yuhyi</a:t>
            </a:r>
            <a:r>
              <a:rPr lang="en-GB" sz="2700" dirty="0" smtClean="0"/>
              <a:t> </a:t>
            </a:r>
            <a:r>
              <a:rPr lang="en-GB" sz="2700" dirty="0" err="1" smtClean="0"/>
              <a:t>Mohd</a:t>
            </a:r>
            <a:r>
              <a:rPr lang="en-GB" sz="2700" dirty="0" smtClean="0"/>
              <a:t> </a:t>
            </a:r>
            <a:r>
              <a:rPr lang="en-GB" sz="2700" dirty="0" err="1" smtClean="0"/>
              <a:t>Tadza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Youventharan</a:t>
            </a:r>
            <a:r>
              <a:rPr lang="en-GB" sz="2700" dirty="0" smtClean="0"/>
              <a:t> </a:t>
            </a:r>
            <a:r>
              <a:rPr lang="en-GB" sz="2700" dirty="0" err="1" smtClean="0"/>
              <a:t>Duraisamy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Dr.</a:t>
            </a:r>
            <a:r>
              <a:rPr lang="en-GB" sz="2700" dirty="0" smtClean="0"/>
              <a:t> </a:t>
            </a:r>
            <a:r>
              <a:rPr lang="en-GB" sz="2700" dirty="0" err="1" smtClean="0"/>
              <a:t>Muzamir</a:t>
            </a:r>
            <a:r>
              <a:rPr lang="en-GB" sz="2700" dirty="0" smtClean="0"/>
              <a:t> Hasan</a:t>
            </a:r>
            <a:br>
              <a:rPr lang="en-GB" sz="2700" dirty="0" smtClean="0"/>
            </a:br>
            <a:r>
              <a:rPr lang="en-GB" sz="2700" dirty="0" smtClean="0"/>
              <a:t>Ir. </a:t>
            </a:r>
            <a:r>
              <a:rPr lang="en-GB" sz="2700" dirty="0" err="1" smtClean="0"/>
              <a:t>Azhani</a:t>
            </a:r>
            <a:r>
              <a:rPr lang="en-GB" sz="2700" dirty="0" smtClean="0"/>
              <a:t> </a:t>
            </a:r>
            <a:r>
              <a:rPr lang="en-GB" sz="2700" dirty="0" err="1" smtClean="0"/>
              <a:t>Zukri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This section details some of the more common soil exploration methods used to determine these various soil </a:t>
            </a:r>
            <a:r>
              <a:rPr lang="en-US" sz="2800" dirty="0" smtClean="0">
                <a:latin typeface="Comic Sans MS" pitchFamily="66" charset="0"/>
              </a:rPr>
              <a:t>parameters.</a:t>
            </a:r>
            <a:endParaRPr lang="en-US" sz="28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8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The extent to which a soil exploration program should reach depends on the magnitude of the </a:t>
            </a:r>
            <a:r>
              <a:rPr lang="en-US" sz="2800" dirty="0" smtClean="0">
                <a:latin typeface="Comic Sans MS" pitchFamily="66" charset="0"/>
              </a:rPr>
              <a:t>project.</a:t>
            </a:r>
            <a:endParaRPr lang="en-US" sz="28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800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Comic Sans MS" pitchFamily="66" charset="0"/>
              </a:rPr>
              <a:t> If the proposed construction program involves only a small expenditure, lack of information about subsoil conditions must be compensated for by using a liberal factor of </a:t>
            </a:r>
            <a:r>
              <a:rPr lang="en-US" sz="2800" dirty="0" smtClean="0">
                <a:latin typeface="Comic Sans MS" pitchFamily="66" charset="0"/>
              </a:rPr>
              <a:t>safety.</a:t>
            </a:r>
            <a:endParaRPr lang="en-US" sz="2800" dirty="0">
              <a:latin typeface="Comic Sans MS" pitchFamily="66" charset="0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 smtClean="0"/>
                <a:t>Site Investigation 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Introduction of the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457200" y="1600200"/>
            <a:ext cx="822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The first step in any subsoil exploration should be an investigation of the general geological character of the site. 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The more clearly the geology is understood, the more efficiently can the soil exploration be carried out.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The second step is to make exploratory drill holes or test pits that furnish more specific information regarding the general character and thickness of the individual soil strata.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92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0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775191"/>
            <a:ext cx="8229600" cy="462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Comic Sans MS" pitchFamily="66" charset="0"/>
              </a:rPr>
              <a:t>Identify </a:t>
            </a:r>
            <a:r>
              <a:rPr lang="en-US" sz="2400" dirty="0" smtClean="0">
                <a:latin typeface="Comic Sans MS" pitchFamily="66" charset="0"/>
              </a:rPr>
              <a:t>and </a:t>
            </a:r>
            <a:r>
              <a:rPr lang="en-US" sz="2400" dirty="0">
                <a:latin typeface="Comic Sans MS" pitchFamily="66" charset="0"/>
              </a:rPr>
              <a:t>describe pertinent surface </a:t>
            </a:r>
            <a:r>
              <a:rPr lang="en-US" sz="2400" dirty="0" smtClean="0">
                <a:latin typeface="Comic Sans MS" pitchFamily="66" charset="0"/>
              </a:rPr>
              <a:t>conditions.</a:t>
            </a:r>
            <a:endParaRPr lang="en-US" sz="2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Comic Sans MS" pitchFamily="66" charset="0"/>
              </a:rPr>
              <a:t>Determine location and thickness of soil and rock strata (subsurface soil profile</a:t>
            </a:r>
            <a:r>
              <a:rPr lang="en-US" sz="2400" dirty="0" smtClean="0">
                <a:latin typeface="Comic Sans MS" pitchFamily="66" charset="0"/>
              </a:rPr>
              <a:t>).</a:t>
            </a:r>
            <a:endParaRPr lang="en-US" sz="2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Comic Sans MS" pitchFamily="66" charset="0"/>
              </a:rPr>
              <a:t>Determine location of groundwater </a:t>
            </a:r>
            <a:r>
              <a:rPr lang="en-US" sz="2400" dirty="0" smtClean="0">
                <a:latin typeface="Comic Sans MS" pitchFamily="66" charset="0"/>
              </a:rPr>
              <a:t>table.</a:t>
            </a:r>
            <a:endParaRPr lang="en-US" sz="2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Comic Sans MS" pitchFamily="66" charset="0"/>
              </a:rPr>
              <a:t>Recover samples for laboratory </a:t>
            </a:r>
            <a:r>
              <a:rPr lang="en-US" sz="2400" dirty="0" smtClean="0">
                <a:latin typeface="Comic Sans MS" pitchFamily="66" charset="0"/>
              </a:rPr>
              <a:t>testing.</a:t>
            </a:r>
            <a:endParaRPr lang="en-US" sz="2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Comic Sans MS" pitchFamily="66" charset="0"/>
              </a:rPr>
              <a:t>Conduct </a:t>
            </a:r>
            <a:r>
              <a:rPr lang="en-US" sz="2400" dirty="0" smtClean="0">
                <a:latin typeface="Comic Sans MS" pitchFamily="66" charset="0"/>
              </a:rPr>
              <a:t>laboratory </a:t>
            </a:r>
            <a:r>
              <a:rPr lang="en-US" sz="2400" dirty="0">
                <a:latin typeface="Comic Sans MS" pitchFamily="66" charset="0"/>
              </a:rPr>
              <a:t>and/or field </a:t>
            </a:r>
            <a:r>
              <a:rPr lang="en-US" sz="2400" dirty="0" smtClean="0">
                <a:latin typeface="Comic Sans MS" pitchFamily="66" charset="0"/>
              </a:rPr>
              <a:t>testing.</a:t>
            </a:r>
            <a:endParaRPr lang="en-US" sz="2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>
                <a:latin typeface="Comic Sans MS" pitchFamily="66" charset="0"/>
              </a:rPr>
              <a:t>Identify special problems and </a:t>
            </a:r>
            <a:r>
              <a:rPr lang="en-US" sz="2400" dirty="0" smtClean="0">
                <a:latin typeface="Comic Sans MS" pitchFamily="66" charset="0"/>
              </a:rPr>
              <a:t>concerns.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 study</a:t>
            </a:r>
            <a:endParaRPr lang="en-US" dirty="0"/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520337" y="1524000"/>
            <a:ext cx="8166463" cy="495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Comic Sans MS" pitchFamily="66" charset="0"/>
              </a:rPr>
              <a:t>Conduct preliminary study of site.</a:t>
            </a:r>
          </a:p>
          <a:p>
            <a:pPr algn="just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Compiling of existing information regarding the structure.</a:t>
            </a:r>
          </a:p>
          <a:p>
            <a:pPr algn="just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Collection of all relevant &amp; existing information/data for subsoil condition;</a:t>
            </a:r>
          </a:p>
          <a:p>
            <a:pPr algn="just">
              <a:buNone/>
            </a:pPr>
            <a:r>
              <a:rPr lang="en-US" sz="2400" dirty="0" smtClean="0">
                <a:latin typeface="Comic Sans MS" pitchFamily="66" charset="0"/>
              </a:rPr>
              <a:t>	</a:t>
            </a:r>
            <a:r>
              <a:rPr lang="en-US" sz="2400" dirty="0" err="1" smtClean="0">
                <a:latin typeface="Comic Sans MS" pitchFamily="66" charset="0"/>
              </a:rPr>
              <a:t>eg</a:t>
            </a:r>
            <a:r>
              <a:rPr lang="en-US" sz="2400" dirty="0" smtClean="0">
                <a:latin typeface="Comic Sans MS" pitchFamily="66" charset="0"/>
              </a:rPr>
              <a:t>: Development plans, construction plans, site location maps, topographic maps, aerial photograph, geologic maps, soil survey maps, existing </a:t>
            </a:r>
            <a:r>
              <a:rPr lang="en-US" sz="2400" dirty="0">
                <a:latin typeface="Comic Sans MS" pitchFamily="66" charset="0"/>
              </a:rPr>
              <a:t>soil exploration reports at nearby </a:t>
            </a:r>
            <a:r>
              <a:rPr lang="en-US" sz="2400" dirty="0" smtClean="0">
                <a:latin typeface="Comic Sans MS" pitchFamily="66" charset="0"/>
              </a:rPr>
              <a:t>site.</a:t>
            </a:r>
            <a:endParaRPr lang="en-US" sz="2400" dirty="0">
              <a:latin typeface="Comic Sans MS" pitchFamily="66" charset="0"/>
            </a:endParaRPr>
          </a:p>
          <a:p>
            <a:pPr lvl="0" algn="just">
              <a:buNone/>
              <a:defRPr/>
            </a:pP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9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Site reconnaissance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</a:t>
              </a:r>
              <a:r>
                <a:rPr lang="en-US" sz="1000" dirty="0" smtClean="0"/>
                <a:t>by 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The process of visually inspect the site &amp; the surrounding area, to verify the info obtain from the desk study, as well to get additional info at site. </a:t>
            </a:r>
          </a:p>
          <a:p>
            <a:pPr algn="just">
              <a:buClr>
                <a:schemeClr val="accent1"/>
              </a:buClr>
              <a:buSzPct val="80000"/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just"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n-US" sz="2400" dirty="0" smtClean="0">
                <a:latin typeface="Comic Sans MS" pitchFamily="66" charset="0"/>
              </a:rPr>
              <a:t>Observation of Surface Conditions</a:t>
            </a:r>
          </a:p>
          <a:p>
            <a:pPr lvl="1" algn="just"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Accessibility to the site</a:t>
            </a:r>
          </a:p>
          <a:p>
            <a:pPr lvl="1" algn="just"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Traffic Control</a:t>
            </a:r>
          </a:p>
          <a:p>
            <a:pPr lvl="1" algn="just"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Surface Drainage &amp; erosion</a:t>
            </a:r>
          </a:p>
          <a:p>
            <a:pPr lvl="1" algn="just"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Geologic Features</a:t>
            </a:r>
          </a:p>
          <a:p>
            <a:pPr lvl="1" algn="just"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Vegetation</a:t>
            </a:r>
          </a:p>
          <a:p>
            <a:pPr lvl="1" algn="just"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Soil stability / slopes</a:t>
            </a:r>
          </a:p>
          <a:p>
            <a:pPr lvl="1" algn="just"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Ground water</a:t>
            </a:r>
            <a:endParaRPr lang="en-US" sz="2100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Detailed site </a:t>
            </a:r>
            <a:r>
              <a:rPr lang="en-US" dirty="0"/>
              <a:t>e</a:t>
            </a:r>
            <a:r>
              <a:rPr lang="en-US" dirty="0" smtClean="0"/>
              <a:t>xploration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6669360"/>
            <a:ext cx="4211961" cy="188640"/>
            <a:chOff x="-1" y="6669360"/>
            <a:chExt cx="4211961" cy="188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6669360"/>
              <a:ext cx="538969" cy="1886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0498" y="6685645"/>
              <a:ext cx="3671462" cy="172355"/>
            </a:xfrm>
            <a:prstGeom prst="rect">
              <a:avLst/>
            </a:prstGeom>
            <a:noFill/>
          </p:spPr>
          <p:txBody>
            <a:bodyPr wrap="square" lIns="9144" tIns="9144" rIns="9144" bIns="9144" rtlCol="0">
              <a:spAutoFit/>
            </a:bodyPr>
            <a:lstStyle/>
            <a:p>
              <a:r>
                <a:rPr lang="en-US" sz="1000" dirty="0"/>
                <a:t>Site Investigation by </a:t>
              </a:r>
              <a:r>
                <a:rPr lang="en-US" sz="1000" dirty="0" smtClean="0"/>
                <a:t>Dr. </a:t>
              </a:r>
              <a:r>
                <a:rPr lang="en-US" sz="1000" dirty="0" err="1" smtClean="0"/>
                <a:t>Amizatulhani</a:t>
              </a:r>
              <a:r>
                <a:rPr lang="en-US" sz="1000" dirty="0" smtClean="0"/>
                <a:t> Abdullah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504" y="1556792"/>
            <a:ext cx="3498309" cy="2511457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b="1" dirty="0" smtClean="0"/>
              <a:t>Indirect methods of subsurface exploration</a:t>
            </a:r>
          </a:p>
          <a:p>
            <a:r>
              <a:rPr lang="en-US" dirty="0" smtClean="0"/>
              <a:t>(Geophysical methods e.g. electrical resistivity  method, seismic refraction method and </a:t>
            </a:r>
            <a:r>
              <a:rPr lang="en-US" b="1" dirty="0" smtClean="0">
                <a:solidFill>
                  <a:srgbClr val="FF0000"/>
                </a:solidFill>
              </a:rPr>
              <a:t>sounding methods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* Establish the soil   </a:t>
            </a:r>
          </a:p>
          <a:p>
            <a:r>
              <a:rPr lang="en-US" dirty="0"/>
              <a:t> </a:t>
            </a:r>
            <a:r>
              <a:rPr lang="en-US" dirty="0" smtClean="0"/>
              <a:t>  principal strata.</a:t>
            </a:r>
          </a:p>
          <a:p>
            <a:r>
              <a:rPr lang="en-US" dirty="0" smtClean="0"/>
              <a:t>* The results obtained are generally satisfactory.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1504640"/>
            <a:ext cx="3491880" cy="2788456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b="1" dirty="0" smtClean="0"/>
              <a:t>Semi-direct methods of subsurface exploration</a:t>
            </a:r>
          </a:p>
          <a:p>
            <a:pPr algn="ctr"/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Wash boring</a:t>
            </a:r>
            <a:r>
              <a:rPr lang="en-US" dirty="0" smtClean="0"/>
              <a:t>, rotary drilling, auger).</a:t>
            </a:r>
          </a:p>
          <a:p>
            <a:r>
              <a:rPr lang="en-US" dirty="0" smtClean="0"/>
              <a:t>* The depth of certain </a:t>
            </a:r>
          </a:p>
          <a:p>
            <a:r>
              <a:rPr lang="en-US" dirty="0"/>
              <a:t> </a:t>
            </a:r>
            <a:r>
              <a:rPr lang="en-US" dirty="0" smtClean="0"/>
              <a:t>  layers are ascertained  </a:t>
            </a:r>
          </a:p>
          <a:p>
            <a:r>
              <a:rPr lang="en-US" dirty="0"/>
              <a:t> </a:t>
            </a:r>
            <a:r>
              <a:rPr lang="en-US" dirty="0" smtClean="0"/>
              <a:t>  (depend on the boring  </a:t>
            </a:r>
          </a:p>
          <a:p>
            <a:r>
              <a:rPr lang="en-US" dirty="0"/>
              <a:t> </a:t>
            </a:r>
            <a:r>
              <a:rPr lang="en-US" dirty="0" smtClean="0"/>
              <a:t>  tools used).</a:t>
            </a:r>
          </a:p>
          <a:p>
            <a:r>
              <a:rPr lang="en-US" dirty="0" smtClean="0"/>
              <a:t>* Soil sampling can be  </a:t>
            </a:r>
          </a:p>
          <a:p>
            <a:r>
              <a:rPr lang="en-US" dirty="0"/>
              <a:t> </a:t>
            </a:r>
            <a:r>
              <a:rPr lang="en-US" dirty="0" smtClean="0"/>
              <a:t>  made for a particular   </a:t>
            </a:r>
          </a:p>
          <a:p>
            <a:r>
              <a:rPr lang="en-US" dirty="0"/>
              <a:t> </a:t>
            </a:r>
            <a:r>
              <a:rPr lang="en-US" dirty="0" smtClean="0"/>
              <a:t>  layer.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2125" y="4509120"/>
            <a:ext cx="5417368" cy="849463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irect methods of subsurface exploration </a:t>
            </a:r>
          </a:p>
          <a:p>
            <a:pPr algn="ctr"/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Test pits</a:t>
            </a:r>
            <a:r>
              <a:rPr lang="en-US" dirty="0" smtClean="0"/>
              <a:t>, trenches, large diameter boring, shafts, drifts).</a:t>
            </a:r>
          </a:p>
          <a:p>
            <a:r>
              <a:rPr lang="en-US" dirty="0" smtClean="0"/>
              <a:t>* Provide relatively undisturbed samples.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 rot="10800000">
            <a:off x="3650710" y="3068960"/>
            <a:ext cx="1800200" cy="122413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33186" y="6081430"/>
            <a:ext cx="244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Source : Raj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1917</Words>
  <Application>Microsoft Office PowerPoint</Application>
  <PresentationFormat>On-screen Show (4:3)</PresentationFormat>
  <Paragraphs>289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Custom Design</vt:lpstr>
      <vt:lpstr>Equation</vt:lpstr>
      <vt:lpstr>Image</vt:lpstr>
      <vt:lpstr>GEOTECHNICAL ENGINEERING  Site Investigation</vt:lpstr>
      <vt:lpstr>Chapter description</vt:lpstr>
      <vt:lpstr>Content</vt:lpstr>
      <vt:lpstr>Introduction of the chapter</vt:lpstr>
      <vt:lpstr>PowerPoint Presentation</vt:lpstr>
      <vt:lpstr>Objectives</vt:lpstr>
      <vt:lpstr>Desk study</vt:lpstr>
      <vt:lpstr>Site reconnaissance</vt:lpstr>
      <vt:lpstr>Detailed site exploration</vt:lpstr>
      <vt:lpstr>Sounding methods</vt:lpstr>
      <vt:lpstr>Wash boring</vt:lpstr>
      <vt:lpstr>Test pit</vt:lpstr>
      <vt:lpstr>Sampling</vt:lpstr>
      <vt:lpstr>PowerPoint Presentation</vt:lpstr>
      <vt:lpstr>PowerPoint Presentation</vt:lpstr>
      <vt:lpstr>Rock coring</vt:lpstr>
      <vt:lpstr>PowerPoint Presentation</vt:lpstr>
      <vt:lpstr>In-situ tests</vt:lpstr>
      <vt:lpstr>Standard penetration test (SPT)</vt:lpstr>
      <vt:lpstr>SPT result</vt:lpstr>
      <vt:lpstr>Cone penetration test (CPT)</vt:lpstr>
      <vt:lpstr>Vane shear test</vt:lpstr>
      <vt:lpstr>PowerPoint Presentation</vt:lpstr>
      <vt:lpstr>PowerPoint Presentation</vt:lpstr>
      <vt:lpstr>PowerPoint Presentation</vt:lpstr>
      <vt:lpstr>Groundwater observations</vt:lpstr>
      <vt:lpstr>PowerPoint Presentation</vt:lpstr>
      <vt:lpstr>Laboratory tests</vt:lpstr>
      <vt:lpstr>Data presentation and report</vt:lpstr>
      <vt:lpstr>PowerPoint Presentation</vt:lpstr>
      <vt:lpstr>PowerPoint Presentation</vt:lpstr>
      <vt:lpstr>Conclusion</vt:lpstr>
      <vt:lpstr>Author Information Dr. Amizatulhani Abdullah Dr. Mohd Yuhyi Mohd Tadza Dr. Youventharan Duraisamy Dr. Muzamir Hasan Ir. Azhani Zukri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AAA</cp:lastModifiedBy>
  <cp:revision>291</cp:revision>
  <cp:lastPrinted>2017-07-24T03:54:17Z</cp:lastPrinted>
  <dcterms:created xsi:type="dcterms:W3CDTF">2016-03-03T08:04:10Z</dcterms:created>
  <dcterms:modified xsi:type="dcterms:W3CDTF">2017-08-30T04:19:22Z</dcterms:modified>
</cp:coreProperties>
</file>