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59" r:id="rId2"/>
    <p:sldId id="415" r:id="rId3"/>
    <p:sldId id="416" r:id="rId4"/>
    <p:sldId id="422" r:id="rId5"/>
    <p:sldId id="423" r:id="rId6"/>
    <p:sldId id="424" r:id="rId7"/>
    <p:sldId id="425" r:id="rId8"/>
    <p:sldId id="426" r:id="rId9"/>
    <p:sldId id="430" r:id="rId10"/>
    <p:sldId id="431" r:id="rId11"/>
    <p:sldId id="432" r:id="rId12"/>
    <p:sldId id="433" r:id="rId13"/>
    <p:sldId id="434" r:id="rId14"/>
    <p:sldId id="435" r:id="rId15"/>
    <p:sldId id="436" r:id="rId16"/>
    <p:sldId id="437" r:id="rId17"/>
    <p:sldId id="438" r:id="rId18"/>
    <p:sldId id="442" r:id="rId19"/>
    <p:sldId id="445" r:id="rId20"/>
    <p:sldId id="446" r:id="rId21"/>
    <p:sldId id="448" r:id="rId22"/>
    <p:sldId id="449" r:id="rId23"/>
    <p:sldId id="450" r:id="rId24"/>
    <p:sldId id="453" r:id="rId25"/>
    <p:sldId id="419" r:id="rId26"/>
    <p:sldId id="420" r:id="rId27"/>
  </p:sldIdLst>
  <p:sldSz cx="9144000" cy="6858000" type="screen4x3"/>
  <p:notesSz cx="6797675" cy="9926638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AFA7"/>
    <a:srgbClr val="CCFFFF"/>
    <a:srgbClr val="00FFCC"/>
    <a:srgbClr val="99FFCC"/>
    <a:srgbClr val="33CCCC"/>
    <a:srgbClr val="006699"/>
    <a:srgbClr val="336699"/>
    <a:srgbClr val="33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7431"/>
  </p:normalViewPr>
  <p:slideViewPr>
    <p:cSldViewPr snapToObjects="1">
      <p:cViewPr varScale="1">
        <p:scale>
          <a:sx n="58" d="100"/>
          <a:sy n="58" d="100"/>
        </p:scale>
        <p:origin x="78" y="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9/25/2017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5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5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9/25/2017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202524" y="5891546"/>
            <a:ext cx="1249796" cy="43742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452320" y="5891546"/>
            <a:ext cx="1323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/>
              <a:t>Logic Gate &amp; Boolean Algebra </a:t>
            </a:r>
            <a:r>
              <a:rPr lang="en-US" sz="1000" baseline="0" dirty="0" smtClean="0"/>
              <a:t>by </a:t>
            </a:r>
            <a:r>
              <a:rPr lang="en-US" sz="1000" baseline="0" dirty="0" err="1" smtClean="0"/>
              <a:t>Azian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fkee.ump.edu.my/index.php/en/staff-menu/articles-staff/1622-norazian-subari-main-profile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Electronics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Logic Gates and Boolean Algebra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2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Norazian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Subari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Fakulti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Kejuruteraan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Elektrik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Elektronik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aziansubari@ump.edu.my</a:t>
            </a: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75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FKEE Universiti Malaysia Pahang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66DC444-959C-476E-A438-7A645D212C23}" type="slidenum">
              <a:rPr lang="en-US" altLang="en-US">
                <a:latin typeface="Garamond" panose="02020404030301010803" pitchFamily="18" charset="0"/>
              </a:rPr>
              <a:pPr eaLnBrk="1" hangingPunct="1"/>
              <a:t>10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2000"/>
            <a:ext cx="2971800" cy="524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980728"/>
            <a:ext cx="40767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984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FKEE Universiti Malaysia Pahang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78D39D8-D981-4DAA-AF7B-66F58B5E6955}" type="slidenum">
              <a:rPr lang="en-US" altLang="en-US">
                <a:latin typeface="Garamond" panose="02020404030301010803" pitchFamily="18" charset="0"/>
              </a:rPr>
              <a:pPr eaLnBrk="1" hangingPunct="1"/>
              <a:t>11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"/>
            <a:ext cx="2876550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0"/>
            <a:ext cx="368617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427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ALTERNATE LOGIC GATE REPRESENTATIONS</a:t>
            </a:r>
            <a:endParaRPr lang="en-MY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FKEE Universiti Malaysia Pahang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00F480-6134-4ED1-B074-71BAFD2EB4A6}" type="slidenum">
              <a:rPr lang="en-US" altLang="en-US">
                <a:latin typeface="Garamond" panose="02020404030301010803" pitchFamily="18" charset="0"/>
              </a:rPr>
              <a:pPr eaLnBrk="1" hangingPunct="1"/>
              <a:t>12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48133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7" t="22881" r="14243" b="10432"/>
          <a:stretch>
            <a:fillRect/>
          </a:stretch>
        </p:blipFill>
        <p:spPr>
          <a:xfrm>
            <a:off x="228600" y="1589404"/>
            <a:ext cx="5791200" cy="4549775"/>
          </a:xfrm>
          <a:noFill/>
        </p:spPr>
      </p:pic>
    </p:spTree>
    <p:extLst>
      <p:ext uri="{BB962C8B-B14F-4D97-AF65-F5344CB8AC3E}">
        <p14:creationId xmlns:p14="http://schemas.microsoft.com/office/powerpoint/2010/main" val="1864512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Logic symbol Interpretation</a:t>
            </a:r>
            <a:endParaRPr lang="en-MY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FKEE Universiti Malaysia Pahang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C030CE8-A803-4A9B-8FDA-BD6D44127357}" type="slidenum">
              <a:rPr lang="en-US" altLang="en-US">
                <a:latin typeface="Garamond" panose="02020404030301010803" pitchFamily="18" charset="0"/>
              </a:rPr>
              <a:pPr eaLnBrk="1" hangingPunct="1"/>
              <a:t>13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4915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" t="25227" r="2342" b="19270"/>
          <a:stretch>
            <a:fillRect/>
          </a:stretch>
        </p:blipFill>
        <p:spPr>
          <a:xfrm>
            <a:off x="272256" y="1676400"/>
            <a:ext cx="8599487" cy="3733800"/>
          </a:xfrm>
          <a:noFill/>
        </p:spPr>
      </p:pic>
    </p:spTree>
    <p:extLst>
      <p:ext uri="{BB962C8B-B14F-4D97-AF65-F5344CB8AC3E}">
        <p14:creationId xmlns:p14="http://schemas.microsoft.com/office/powerpoint/2010/main" val="4092515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Basic Concept Logic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lvl="2" eaLnBrk="1" hangingPunct="1"/>
            <a:r>
              <a:rPr lang="en-US" altLang="en-US" sz="2800" smtClean="0"/>
              <a:t>Fan in, fan out </a:t>
            </a:r>
          </a:p>
          <a:p>
            <a:pPr lvl="2" eaLnBrk="1" hangingPunct="1"/>
            <a:r>
              <a:rPr lang="en-US" altLang="en-US" sz="2800" smtClean="0"/>
              <a:t>Delay </a:t>
            </a:r>
          </a:p>
          <a:p>
            <a:pPr lvl="2" eaLnBrk="1" hangingPunct="1"/>
            <a:r>
              <a:rPr lang="en-US" altLang="en-US" sz="2800" smtClean="0"/>
              <a:t>Skew</a:t>
            </a:r>
          </a:p>
          <a:p>
            <a:pPr lvl="2" eaLnBrk="1" hangingPunct="1"/>
            <a:r>
              <a:rPr lang="en-US" altLang="en-US" sz="2800" smtClean="0"/>
              <a:t>Noise margin </a:t>
            </a:r>
          </a:p>
          <a:p>
            <a:pPr lvl="2" eaLnBrk="1" hangingPunct="1"/>
            <a:r>
              <a:rPr lang="en-US" altLang="en-US" sz="2800" smtClean="0"/>
              <a:t>Rising, falling time 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69342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Digital IC Terminology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52461" y="5956724"/>
            <a:ext cx="3694113" cy="365125"/>
          </a:xfrm>
        </p:spPr>
        <p:txBody>
          <a:bodyPr/>
          <a:lstStyle/>
          <a:p>
            <a:pPr>
              <a:defRPr/>
            </a:pPr>
            <a:r>
              <a:rPr lang="en-US" b="1" dirty="0"/>
              <a:t>Digital Systems: Principles and Applications, 11/e</a:t>
            </a:r>
          </a:p>
          <a:p>
            <a:pPr>
              <a:defRPr/>
            </a:pPr>
            <a:r>
              <a:rPr lang="en-US" i="1" dirty="0"/>
              <a:t>Ronald J. </a:t>
            </a:r>
            <a:r>
              <a:rPr lang="en-US" i="1" dirty="0" err="1"/>
              <a:t>Tocci</a:t>
            </a:r>
            <a:r>
              <a:rPr lang="en-US" i="1" dirty="0"/>
              <a:t>, Neal S. </a:t>
            </a:r>
            <a:r>
              <a:rPr lang="en-US" i="1" dirty="0" err="1"/>
              <a:t>Widmer</a:t>
            </a:r>
            <a:r>
              <a:rPr lang="en-US" i="1" dirty="0"/>
              <a:t>, Gregory L. Moss</a:t>
            </a:r>
            <a:endParaRPr lang="en-US" i="1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grpSp>
        <p:nvGrpSpPr>
          <p:cNvPr id="50181" name="Group 15"/>
          <p:cNvGrpSpPr>
            <a:grpSpLocks/>
          </p:cNvGrpSpPr>
          <p:nvPr/>
        </p:nvGrpSpPr>
        <p:grpSpPr bwMode="auto">
          <a:xfrm>
            <a:off x="795338" y="3867943"/>
            <a:ext cx="7891462" cy="1954213"/>
            <a:chOff x="527" y="2532"/>
            <a:chExt cx="4971" cy="1231"/>
          </a:xfrm>
        </p:grpSpPr>
        <p:grpSp>
          <p:nvGrpSpPr>
            <p:cNvPr id="50185" name="Group 9"/>
            <p:cNvGrpSpPr>
              <a:grpSpLocks/>
            </p:cNvGrpSpPr>
            <p:nvPr/>
          </p:nvGrpSpPr>
          <p:grpSpPr bwMode="auto">
            <a:xfrm>
              <a:off x="527" y="2532"/>
              <a:ext cx="4971" cy="1231"/>
              <a:chOff x="527" y="2532"/>
              <a:chExt cx="4971" cy="1231"/>
            </a:xfrm>
          </p:grpSpPr>
          <p:pic>
            <p:nvPicPr>
              <p:cNvPr id="50191" name="Picture 7" descr="ua08_0010b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" y="2532"/>
                <a:ext cx="2274" cy="1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192" name="Picture 8" descr="ua08_0010a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24" y="2544"/>
                <a:ext cx="2274" cy="12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0186" name="Rectangle 10"/>
            <p:cNvSpPr>
              <a:spLocks noChangeArrowheads="1"/>
            </p:cNvSpPr>
            <p:nvPr/>
          </p:nvSpPr>
          <p:spPr bwMode="auto">
            <a:xfrm>
              <a:off x="1326" y="2970"/>
              <a:ext cx="357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187" name="Rectangle 11"/>
            <p:cNvSpPr>
              <a:spLocks noChangeArrowheads="1"/>
            </p:cNvSpPr>
            <p:nvPr/>
          </p:nvSpPr>
          <p:spPr bwMode="auto">
            <a:xfrm>
              <a:off x="1818" y="2982"/>
              <a:ext cx="357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188" name="Rectangle 12"/>
            <p:cNvSpPr>
              <a:spLocks noChangeArrowheads="1"/>
            </p:cNvSpPr>
            <p:nvPr/>
          </p:nvSpPr>
          <p:spPr bwMode="auto">
            <a:xfrm>
              <a:off x="3966" y="2982"/>
              <a:ext cx="357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189" name="Rectangle 13"/>
            <p:cNvSpPr>
              <a:spLocks noChangeArrowheads="1"/>
            </p:cNvSpPr>
            <p:nvPr/>
          </p:nvSpPr>
          <p:spPr bwMode="auto">
            <a:xfrm>
              <a:off x="4482" y="2982"/>
              <a:ext cx="357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50190" name="Rectangle 14"/>
            <p:cNvSpPr>
              <a:spLocks noChangeArrowheads="1"/>
            </p:cNvSpPr>
            <p:nvPr/>
          </p:nvSpPr>
          <p:spPr bwMode="auto">
            <a:xfrm>
              <a:off x="1422" y="3270"/>
              <a:ext cx="357" cy="2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50182" name="Group 17"/>
          <p:cNvGrpSpPr>
            <a:grpSpLocks/>
          </p:cNvGrpSpPr>
          <p:nvPr/>
        </p:nvGrpSpPr>
        <p:grpSpPr bwMode="auto">
          <a:xfrm>
            <a:off x="1247775" y="1685925"/>
            <a:ext cx="6799263" cy="1990725"/>
            <a:chOff x="786" y="1062"/>
            <a:chExt cx="4283" cy="1254"/>
          </a:xfrm>
        </p:grpSpPr>
        <p:pic>
          <p:nvPicPr>
            <p:cNvPr id="50183" name="Picture 6" descr="ua08_0000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" y="1135"/>
              <a:ext cx="4240" cy="1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4" name="Rectangle 16"/>
            <p:cNvSpPr>
              <a:spLocks noChangeArrowheads="1"/>
            </p:cNvSpPr>
            <p:nvPr/>
          </p:nvSpPr>
          <p:spPr bwMode="auto">
            <a:xfrm>
              <a:off x="786" y="1062"/>
              <a:ext cx="174" cy="11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735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Digital IC Terminology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098550" y="6016624"/>
            <a:ext cx="3466728" cy="365125"/>
          </a:xfrm>
        </p:spPr>
        <p:txBody>
          <a:bodyPr/>
          <a:lstStyle/>
          <a:p>
            <a:pPr>
              <a:defRPr/>
            </a:pPr>
            <a:r>
              <a:rPr lang="en-US" b="1" dirty="0"/>
              <a:t>Digital Systems: Principles and Applications, 11/e</a:t>
            </a:r>
          </a:p>
          <a:p>
            <a:pPr>
              <a:defRPr/>
            </a:pPr>
            <a:r>
              <a:rPr lang="en-US" i="1" dirty="0"/>
              <a:t>Ronald J. </a:t>
            </a:r>
            <a:r>
              <a:rPr lang="en-US" i="1" dirty="0" err="1"/>
              <a:t>Tocci</a:t>
            </a:r>
            <a:r>
              <a:rPr lang="en-US" i="1" dirty="0"/>
              <a:t>, Neal S. </a:t>
            </a:r>
            <a:r>
              <a:rPr lang="en-US" i="1" dirty="0" err="1"/>
              <a:t>Widmer</a:t>
            </a:r>
            <a:r>
              <a:rPr lang="en-US" i="1" dirty="0"/>
              <a:t>, Gregory L. Moss</a:t>
            </a:r>
            <a:endParaRPr lang="en-US" i="1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grpSp>
        <p:nvGrpSpPr>
          <p:cNvPr id="51205" name="Group 7"/>
          <p:cNvGrpSpPr>
            <a:grpSpLocks/>
          </p:cNvGrpSpPr>
          <p:nvPr/>
        </p:nvGrpSpPr>
        <p:grpSpPr bwMode="auto">
          <a:xfrm>
            <a:off x="784733" y="3886994"/>
            <a:ext cx="7891462" cy="1954213"/>
            <a:chOff x="527" y="2532"/>
            <a:chExt cx="4971" cy="1231"/>
          </a:xfrm>
        </p:grpSpPr>
        <p:pic>
          <p:nvPicPr>
            <p:cNvPr id="51209" name="Picture 8" descr="ua08_0010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" y="2532"/>
              <a:ext cx="2274" cy="1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10" name="Picture 9" descr="ua08_0010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4" y="2544"/>
              <a:ext cx="2274" cy="1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06" name="Group 12"/>
          <p:cNvGrpSpPr>
            <a:grpSpLocks/>
          </p:cNvGrpSpPr>
          <p:nvPr/>
        </p:nvGrpSpPr>
        <p:grpSpPr bwMode="auto">
          <a:xfrm>
            <a:off x="1098550" y="1275556"/>
            <a:ext cx="6946900" cy="2611438"/>
            <a:chOff x="762" y="2312"/>
            <a:chExt cx="4376" cy="1645"/>
          </a:xfrm>
        </p:grpSpPr>
        <p:pic>
          <p:nvPicPr>
            <p:cNvPr id="51207" name="Picture 5" descr="ua08_0000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" y="2349"/>
              <a:ext cx="4337" cy="1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08" name="Rectangle 11"/>
            <p:cNvSpPr>
              <a:spLocks noChangeArrowheads="1"/>
            </p:cNvSpPr>
            <p:nvPr/>
          </p:nvSpPr>
          <p:spPr bwMode="auto">
            <a:xfrm>
              <a:off x="762" y="2312"/>
              <a:ext cx="240" cy="15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7104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Fan-Out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4294967295"/>
          </p:nvPr>
        </p:nvSpPr>
        <p:spPr>
          <a:xfrm>
            <a:off x="0" y="1214438"/>
            <a:ext cx="8229600" cy="5214937"/>
          </a:xfrm>
        </p:spPr>
        <p:txBody>
          <a:bodyPr/>
          <a:lstStyle/>
          <a:p>
            <a:pPr eaLnBrk="1" hangingPunct="1"/>
            <a:r>
              <a:rPr lang="en-US" altLang="en-US" smtClean="0"/>
              <a:t>A logic-circuit output is generally required to drive several logic inputs.</a:t>
            </a:r>
          </a:p>
          <a:p>
            <a:pPr lvl="1" eaLnBrk="1" hangingPunct="1"/>
            <a:r>
              <a:rPr lang="en-US" altLang="en-US" smtClean="0"/>
              <a:t>Sometimes all ICs are from the same logic family.</a:t>
            </a:r>
          </a:p>
          <a:p>
            <a:pPr lvl="2" eaLnBrk="1" hangingPunct="1"/>
            <a:r>
              <a:rPr lang="en-US" altLang="en-US" smtClean="0"/>
              <a:t>But many systems have a mix of various logic families. </a:t>
            </a:r>
          </a:p>
          <a:p>
            <a:pPr lvl="1" eaLnBrk="1" hangingPunct="1"/>
            <a:r>
              <a:rPr lang="en-US" altLang="en-US" smtClean="0"/>
              <a:t>The </a:t>
            </a:r>
            <a:r>
              <a:rPr lang="en-US" altLang="en-US" b="1" smtClean="0"/>
              <a:t>fan-out</a:t>
            </a:r>
            <a:r>
              <a:rPr lang="en-US" altLang="en-US" i="1" smtClean="0"/>
              <a:t>—loading factor</a:t>
            </a:r>
            <a:r>
              <a:rPr lang="en-US" altLang="en-US" smtClean="0"/>
              <a:t>—is the </a:t>
            </a:r>
            <a:r>
              <a:rPr lang="en-US" altLang="en-US" i="1" smtClean="0"/>
              <a:t>maximum </a:t>
            </a:r>
            <a:r>
              <a:rPr lang="en-US" altLang="en-US" smtClean="0"/>
              <a:t>number of logic inputs an output can drive reliably.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4055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Delay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4294967295"/>
          </p:nvPr>
        </p:nvSpPr>
        <p:spPr>
          <a:xfrm>
            <a:off x="0" y="12144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mtClean="0"/>
              <a:t>A logic signal always experiences a delay going through a circuit.</a:t>
            </a:r>
          </a:p>
          <a:p>
            <a:pPr lvl="1" eaLnBrk="1" hangingPunct="1"/>
            <a:r>
              <a:rPr lang="en-US" altLang="en-US" smtClean="0"/>
              <a:t>The two propagation delay times are defined as:</a:t>
            </a:r>
          </a:p>
          <a:p>
            <a:pPr eaLnBrk="1" hangingPunct="1"/>
            <a:endParaRPr lang="en-US" altLang="en-US" smtClean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14375" y="2786063"/>
            <a:ext cx="7715250" cy="3714750"/>
            <a:chOff x="785" y="1443"/>
            <a:chExt cx="4555" cy="2237"/>
          </a:xfrm>
        </p:grpSpPr>
        <p:grpSp>
          <p:nvGrpSpPr>
            <p:cNvPr id="55301" name="Group 7"/>
            <p:cNvGrpSpPr>
              <a:grpSpLocks/>
            </p:cNvGrpSpPr>
            <p:nvPr/>
          </p:nvGrpSpPr>
          <p:grpSpPr bwMode="auto">
            <a:xfrm>
              <a:off x="1055" y="1938"/>
              <a:ext cx="4285" cy="1742"/>
              <a:chOff x="953" y="1938"/>
              <a:chExt cx="4285" cy="1742"/>
            </a:xfrm>
          </p:grpSpPr>
          <p:pic>
            <p:nvPicPr>
              <p:cNvPr id="55305" name="Picture 5" descr="fg08_00200_AAGTNYI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48" y="1938"/>
                <a:ext cx="2890" cy="17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306" name="Rectangle 6"/>
              <p:cNvSpPr>
                <a:spLocks noChangeArrowheads="1"/>
              </p:cNvSpPr>
              <p:nvPr/>
            </p:nvSpPr>
            <p:spPr bwMode="auto">
              <a:xfrm>
                <a:off x="953" y="2343"/>
                <a:ext cx="1272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2000" b="1"/>
                  <a:t>Propagation</a:t>
                </a:r>
              </a:p>
              <a:p>
                <a:pPr algn="ctr" eaLnBrk="1" hangingPunct="1"/>
                <a:r>
                  <a:rPr lang="en-US" altLang="en-US" sz="2000" b="1"/>
                  <a:t>delays.</a:t>
                </a:r>
              </a:p>
            </p:txBody>
          </p:sp>
        </p:grpSp>
        <p:grpSp>
          <p:nvGrpSpPr>
            <p:cNvPr id="55302" name="Group 9"/>
            <p:cNvGrpSpPr>
              <a:grpSpLocks/>
            </p:cNvGrpSpPr>
            <p:nvPr/>
          </p:nvGrpSpPr>
          <p:grpSpPr bwMode="auto">
            <a:xfrm>
              <a:off x="785" y="1443"/>
              <a:ext cx="4545" cy="409"/>
              <a:chOff x="785" y="1443"/>
              <a:chExt cx="4545" cy="409"/>
            </a:xfrm>
          </p:grpSpPr>
          <p:pic>
            <p:nvPicPr>
              <p:cNvPr id="55303" name="Picture 4" descr="ua08_0010c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5" y="1443"/>
                <a:ext cx="4545" cy="4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5304" name="Rectangle 8"/>
              <p:cNvSpPr>
                <a:spLocks noChangeArrowheads="1"/>
              </p:cNvSpPr>
              <p:nvPr/>
            </p:nvSpPr>
            <p:spPr bwMode="auto">
              <a:xfrm>
                <a:off x="810" y="1470"/>
                <a:ext cx="150" cy="3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2456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Clock Skew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mtClean="0"/>
              <a:t>Timing problem in sequential circuit</a:t>
            </a:r>
          </a:p>
          <a:p>
            <a:pPr eaLnBrk="1" hangingPunct="1"/>
            <a:r>
              <a:rPr lang="en-US" altLang="en-US" smtClean="0"/>
              <a:t>When a clock signal, because of propagation delays, arrives at the CLK inputs of different FFs at different times. </a:t>
            </a:r>
          </a:p>
          <a:p>
            <a:pPr eaLnBrk="1" hangingPunct="1"/>
            <a:r>
              <a:rPr lang="en-US" altLang="en-US" smtClean="0"/>
              <a:t>In many situations, the skew can cause a FF to go to wrong state.</a:t>
            </a:r>
          </a:p>
        </p:txBody>
      </p:sp>
    </p:spTree>
    <p:extLst>
      <p:ext uri="{BB962C8B-B14F-4D97-AF65-F5344CB8AC3E}">
        <p14:creationId xmlns:p14="http://schemas.microsoft.com/office/powerpoint/2010/main" val="3184166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Chapter 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35280" cy="474766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GB" sz="2000" dirty="0" smtClean="0">
              <a:latin typeface="Helvetica LT Std Light"/>
            </a:endParaRPr>
          </a:p>
          <a:p>
            <a:r>
              <a:rPr lang="en-GB" dirty="0" smtClean="0">
                <a:latin typeface="Helvetica LT Std Light"/>
              </a:rPr>
              <a:t>Expected Outcomes</a:t>
            </a:r>
            <a:endParaRPr lang="en-GB" dirty="0">
              <a:latin typeface="Helvetica LT Std Light"/>
            </a:endParaRPr>
          </a:p>
          <a:p>
            <a:pPr marL="0" indent="0">
              <a:buNone/>
            </a:pPr>
            <a:r>
              <a:rPr lang="en-GB" sz="2800" dirty="0" smtClean="0">
                <a:latin typeface="Helvetica LT Std Light"/>
              </a:rPr>
              <a:t>    </a:t>
            </a:r>
            <a:r>
              <a:rPr lang="en-GB" sz="2600" dirty="0" smtClean="0">
                <a:latin typeface="Helvetica LT Std Light"/>
              </a:rPr>
              <a:t>At the end of this topic, students should be able to: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MY" sz="2600" dirty="0">
                <a:latin typeface="Helvetica LT Std Light"/>
              </a:rPr>
              <a:t> </a:t>
            </a:r>
            <a:r>
              <a:rPr lang="en-MY" sz="2600" dirty="0" smtClean="0">
                <a:latin typeface="Helvetica LT Std Light"/>
              </a:rPr>
              <a:t>Apply </a:t>
            </a:r>
            <a:r>
              <a:rPr lang="en-MY" sz="2600" dirty="0" err="1">
                <a:latin typeface="Helvetica LT Std Light"/>
              </a:rPr>
              <a:t>DeMorgan’s</a:t>
            </a:r>
            <a:r>
              <a:rPr lang="en-MY" sz="2600" dirty="0">
                <a:latin typeface="Helvetica LT Std Light"/>
              </a:rPr>
              <a:t> theorems to simplify logic </a:t>
            </a:r>
            <a:r>
              <a:rPr lang="en-MY" sz="2600" dirty="0" smtClean="0">
                <a:latin typeface="Helvetica LT Std Light"/>
              </a:rPr>
              <a:t>expressions.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MY" sz="2600" dirty="0" smtClean="0">
                <a:latin typeface="Helvetica LT Std Light"/>
              </a:rPr>
              <a:t>Use </a:t>
            </a:r>
            <a:r>
              <a:rPr lang="en-MY" sz="2600" dirty="0">
                <a:latin typeface="Helvetica LT Std Light"/>
              </a:rPr>
              <a:t>NAND or NOR gates to perform OR, AND </a:t>
            </a:r>
            <a:r>
              <a:rPr lang="en-MY" sz="2600" dirty="0" err="1">
                <a:latin typeface="Helvetica LT Std Light"/>
              </a:rPr>
              <a:t>and</a:t>
            </a:r>
            <a:r>
              <a:rPr lang="en-MY" sz="2600" dirty="0">
                <a:latin typeface="Helvetica LT Std Light"/>
              </a:rPr>
              <a:t> NOT </a:t>
            </a:r>
            <a:r>
              <a:rPr lang="en-MY" sz="2600" dirty="0" smtClean="0">
                <a:latin typeface="Helvetica LT Std Light"/>
              </a:rPr>
              <a:t>operations.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MY" sz="2600" dirty="0" smtClean="0">
                <a:latin typeface="Helvetica LT Std Light"/>
              </a:rPr>
              <a:t>Utilize </a:t>
            </a:r>
            <a:r>
              <a:rPr lang="en-MY" sz="2600" dirty="0">
                <a:latin typeface="Helvetica LT Std Light"/>
              </a:rPr>
              <a:t>alternate logic symbols in addition to the standard </a:t>
            </a:r>
            <a:r>
              <a:rPr lang="en-MY" sz="2600" dirty="0" smtClean="0">
                <a:latin typeface="Helvetica LT Std Light"/>
              </a:rPr>
              <a:t>symbols.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MY" sz="2600" dirty="0" smtClean="0">
                <a:latin typeface="Helvetica LT Std Light"/>
              </a:rPr>
              <a:t>Understand </a:t>
            </a:r>
            <a:r>
              <a:rPr lang="en-MY" sz="2600" dirty="0">
                <a:latin typeface="Helvetica LT Std Light"/>
              </a:rPr>
              <a:t>the basic concepts of IC Logic.</a:t>
            </a:r>
            <a:endParaRPr lang="en-GB" sz="2600" dirty="0" smtClean="0">
              <a:latin typeface="Helvetica L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172364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59396" name="Picture 2" descr="D:\Dropbox\Camera Uploads\2013-03-15 18.17.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" r="12631" b="58333"/>
          <a:stretch>
            <a:fillRect/>
          </a:stretch>
        </p:blipFill>
        <p:spPr bwMode="auto">
          <a:xfrm>
            <a:off x="642938" y="0"/>
            <a:ext cx="7858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2" descr="D:\Dropbox\Camera Uploads\2013-03-15 18.17.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52" r="6456"/>
          <a:stretch>
            <a:fillRect/>
          </a:stretch>
        </p:blipFill>
        <p:spPr bwMode="auto">
          <a:xfrm>
            <a:off x="642938" y="3000375"/>
            <a:ext cx="7929562" cy="379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568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Noise Margin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85875"/>
            <a:ext cx="8610600" cy="158432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Stray electric/magnetic fields can induce voltages on the connecting wires between logic circuits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Called </a:t>
            </a:r>
            <a:r>
              <a:rPr lang="en-US" i="1" dirty="0"/>
              <a:t>noise, </a:t>
            </a:r>
            <a:r>
              <a:rPr lang="en-US" dirty="0"/>
              <a:t>these unwanted, spurious signals can sometimes cause unpredictable operation. </a:t>
            </a:r>
          </a:p>
        </p:txBody>
      </p:sp>
    </p:spTree>
    <p:extLst>
      <p:ext uri="{BB962C8B-B14F-4D97-AF65-F5344CB8AC3E}">
        <p14:creationId xmlns:p14="http://schemas.microsoft.com/office/powerpoint/2010/main" val="75436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5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Noise Margin (cont.)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Digital Systems: Principles and Applications, 11/e</a:t>
            </a:r>
          </a:p>
          <a:p>
            <a:pPr>
              <a:defRPr/>
            </a:pPr>
            <a:r>
              <a:rPr lang="en-US" i="1" dirty="0"/>
              <a:t>Ronald J. </a:t>
            </a:r>
            <a:r>
              <a:rPr lang="en-US" i="1" dirty="0" err="1"/>
              <a:t>Tocci</a:t>
            </a:r>
            <a:r>
              <a:rPr lang="en-US" i="1" dirty="0"/>
              <a:t>, Neal S. </a:t>
            </a:r>
            <a:r>
              <a:rPr lang="en-US" i="1" dirty="0" err="1"/>
              <a:t>Widmer</a:t>
            </a:r>
            <a:r>
              <a:rPr lang="en-US" i="1" dirty="0"/>
              <a:t>, Gregory L. Moss</a:t>
            </a:r>
            <a:endParaRPr lang="en-US" i="1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7425"/>
            <a:ext cx="8610600" cy="1584325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dirty="0"/>
              <a:t>Noise immunity </a:t>
            </a:r>
            <a:r>
              <a:rPr lang="en-US" dirty="0"/>
              <a:t>refers to the circuit’s ability to tolerate noise without changes in output voltage.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A quantitative measure is called </a:t>
            </a:r>
            <a:r>
              <a:rPr lang="en-US" b="1" dirty="0"/>
              <a:t>noise margin</a:t>
            </a:r>
            <a:r>
              <a:rPr lang="en-US" dirty="0"/>
              <a:t>.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642938" y="2289175"/>
            <a:ext cx="7793037" cy="4354513"/>
            <a:chOff x="652" y="1253"/>
            <a:chExt cx="4909" cy="2743"/>
          </a:xfrm>
        </p:grpSpPr>
        <p:grpSp>
          <p:nvGrpSpPr>
            <p:cNvPr id="62470" name="Group 18"/>
            <p:cNvGrpSpPr>
              <a:grpSpLocks/>
            </p:cNvGrpSpPr>
            <p:nvPr/>
          </p:nvGrpSpPr>
          <p:grpSpPr bwMode="auto">
            <a:xfrm>
              <a:off x="652" y="1253"/>
              <a:ext cx="4909" cy="781"/>
              <a:chOff x="316" y="1553"/>
              <a:chExt cx="4909" cy="781"/>
            </a:xfrm>
          </p:grpSpPr>
          <p:grpSp>
            <p:nvGrpSpPr>
              <p:cNvPr id="62472" name="Group 15"/>
              <p:cNvGrpSpPr>
                <a:grpSpLocks/>
              </p:cNvGrpSpPr>
              <p:nvPr/>
            </p:nvGrpSpPr>
            <p:grpSpPr bwMode="auto">
              <a:xfrm>
                <a:off x="316" y="1553"/>
                <a:ext cx="2390" cy="741"/>
                <a:chOff x="304" y="2525"/>
                <a:chExt cx="2390" cy="741"/>
              </a:xfrm>
            </p:grpSpPr>
            <p:sp>
              <p:nvSpPr>
                <p:cNvPr id="62478" name="Rectangle 9"/>
                <p:cNvSpPr>
                  <a:spLocks noChangeArrowheads="1"/>
                </p:cNvSpPr>
                <p:nvPr/>
              </p:nvSpPr>
              <p:spPr bwMode="auto">
                <a:xfrm>
                  <a:off x="304" y="2525"/>
                  <a:ext cx="1692" cy="2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marL="342900" indent="-3429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30000"/>
                    </a:spcBef>
                  </a:pPr>
                  <a:r>
                    <a:rPr lang="en-US" altLang="en-US">
                      <a:ea typeface="ＭＳ Ｐゴシック" panose="020B0600070205080204" pitchFamily="34" charset="-128"/>
                    </a:rPr>
                    <a:t>High-state noise margin:</a:t>
                  </a:r>
                </a:p>
              </p:txBody>
            </p:sp>
            <p:pic>
              <p:nvPicPr>
                <p:cNvPr id="62479" name="Picture 11" descr="eq08_00400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8" y="2736"/>
                  <a:ext cx="2376" cy="5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62473" name="Group 17"/>
              <p:cNvGrpSpPr>
                <a:grpSpLocks/>
              </p:cNvGrpSpPr>
              <p:nvPr/>
            </p:nvGrpSpPr>
            <p:grpSpPr bwMode="auto">
              <a:xfrm>
                <a:off x="2895" y="1553"/>
                <a:ext cx="2330" cy="781"/>
                <a:chOff x="304" y="3245"/>
                <a:chExt cx="2330" cy="781"/>
              </a:xfrm>
            </p:grpSpPr>
            <p:sp>
              <p:nvSpPr>
                <p:cNvPr id="62474" name="Rectangle 10"/>
                <p:cNvSpPr>
                  <a:spLocks noChangeArrowheads="1"/>
                </p:cNvSpPr>
                <p:nvPr/>
              </p:nvSpPr>
              <p:spPr bwMode="auto">
                <a:xfrm>
                  <a:off x="304" y="3245"/>
                  <a:ext cx="1692" cy="2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marL="342900" indent="-3429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30000"/>
                    </a:spcBef>
                  </a:pPr>
                  <a:r>
                    <a:rPr lang="en-US" altLang="en-US">
                      <a:ea typeface="ＭＳ Ｐゴシック" panose="020B0600070205080204" pitchFamily="34" charset="-128"/>
                    </a:rPr>
                    <a:t>Low-state noise margin:</a:t>
                  </a:r>
                </a:p>
              </p:txBody>
            </p:sp>
            <p:grpSp>
              <p:nvGrpSpPr>
                <p:cNvPr id="62475" name="Group 12"/>
                <p:cNvGrpSpPr>
                  <a:grpSpLocks/>
                </p:cNvGrpSpPr>
                <p:nvPr/>
              </p:nvGrpSpPr>
              <p:grpSpPr bwMode="auto">
                <a:xfrm>
                  <a:off x="327" y="3473"/>
                  <a:ext cx="2307" cy="553"/>
                  <a:chOff x="1701" y="3394"/>
                  <a:chExt cx="2307" cy="553"/>
                </a:xfrm>
              </p:grpSpPr>
              <p:pic>
                <p:nvPicPr>
                  <p:cNvPr id="62476" name="Picture 13" descr="eq08_00500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01" y="3394"/>
                    <a:ext cx="2261" cy="5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2477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2052" y="3660"/>
                    <a:ext cx="1956" cy="2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en-US" altLang="en-US"/>
                  </a:p>
                </p:txBody>
              </p:sp>
            </p:grpSp>
          </p:grpSp>
        </p:grpSp>
        <p:pic>
          <p:nvPicPr>
            <p:cNvPr id="62471" name="Picture 19" descr="fg08_00400_AAGTNYG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" y="2065"/>
              <a:ext cx="3542" cy="1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5499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Noise Margin - Invalid Voltage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Digital Systems: Principles and Applications, 11/e</a:t>
            </a:r>
          </a:p>
          <a:p>
            <a:pPr>
              <a:defRPr/>
            </a:pPr>
            <a:r>
              <a:rPr lang="en-US" i="1"/>
              <a:t>Ronald J. Tocci, Neal S. Widmer, Gregory L. Moss</a:t>
            </a:r>
            <a:endParaRPr lang="en-US" i="1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6900" y="1285875"/>
            <a:ext cx="8547100" cy="353695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For proper operation, logic circuit input voltage levels must be kept out of the indeterminate range.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Lower than </a:t>
            </a:r>
            <a:r>
              <a:rPr lang="en-US" i="1" dirty="0"/>
              <a:t>V</a:t>
            </a:r>
            <a:r>
              <a:rPr lang="en-US" baseline="-25000" dirty="0"/>
              <a:t>IL</a:t>
            </a:r>
            <a:r>
              <a:rPr lang="en-US" dirty="0"/>
              <a:t>(max) or higher than </a:t>
            </a:r>
            <a:r>
              <a:rPr lang="en-US" i="1" dirty="0"/>
              <a:t>V</a:t>
            </a:r>
            <a:r>
              <a:rPr lang="en-US" baseline="-25000" dirty="0"/>
              <a:t>IH</a:t>
            </a:r>
            <a:r>
              <a:rPr lang="en-US" dirty="0"/>
              <a:t> (min).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i="1" dirty="0"/>
              <a:t>Invalid </a:t>
            </a:r>
            <a:r>
              <a:rPr lang="en-US" dirty="0"/>
              <a:t>voltage will produce unpredictable output.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It is important to know valid voltage ranges for the logic family being used so invalid conditions can be recognized when testing or troubleshooting.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Logic families can be described by how current flows between the output of one logic circuit and the input of another.</a:t>
            </a:r>
          </a:p>
        </p:txBody>
      </p:sp>
    </p:spTree>
    <p:extLst>
      <p:ext uri="{BB962C8B-B14F-4D97-AF65-F5344CB8AC3E}">
        <p14:creationId xmlns:p14="http://schemas.microsoft.com/office/powerpoint/2010/main" val="161579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Raising, Falling Time</a:t>
            </a:r>
            <a:endParaRPr lang="en-MY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28688" y="2000250"/>
          <a:ext cx="7572374" cy="3521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2774"/>
                <a:gridCol w="873735"/>
                <a:gridCol w="873735"/>
                <a:gridCol w="946547"/>
                <a:gridCol w="800924"/>
                <a:gridCol w="873735"/>
                <a:gridCol w="800924"/>
              </a:tblGrid>
              <a:tr h="320098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74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74S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74LS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74AS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74ALS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74F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</a:tr>
              <a:tr h="320098">
                <a:tc gridSpan="7">
                  <a:txBody>
                    <a:bodyPr/>
                    <a:lstStyle/>
                    <a:p>
                      <a:r>
                        <a:rPr lang="en-US" sz="1500" dirty="0" smtClean="0"/>
                        <a:t>Performance</a:t>
                      </a:r>
                      <a:r>
                        <a:rPr lang="en-US" sz="1500" baseline="0" dirty="0" smtClean="0"/>
                        <a:t> rating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</a:tr>
              <a:tr h="320098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Propagation delay (ns)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9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9.5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1.7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</a:tr>
              <a:tr h="320098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Power dissipation (</a:t>
                      </a:r>
                      <a:r>
                        <a:rPr lang="en-US" sz="1500" dirty="0" err="1" smtClean="0"/>
                        <a:t>mW</a:t>
                      </a:r>
                      <a:r>
                        <a:rPr lang="en-US" sz="1500" dirty="0" smtClean="0"/>
                        <a:t>)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10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20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1.2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</a:tr>
              <a:tr h="320098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Max. clock rate (MHz)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35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125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45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200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70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100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</a:tr>
              <a:tr h="320098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Fan-out (same</a:t>
                      </a:r>
                      <a:r>
                        <a:rPr lang="en-US" sz="1500" baseline="0" dirty="0" smtClean="0"/>
                        <a:t> series)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10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20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20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40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20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33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</a:tr>
              <a:tr h="320098">
                <a:tc gridSpan="7">
                  <a:txBody>
                    <a:bodyPr/>
                    <a:lstStyle/>
                    <a:p>
                      <a:r>
                        <a:rPr lang="en-US" sz="1500" dirty="0" smtClean="0"/>
                        <a:t>Voltage parameters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/>
                </a:tc>
              </a:tr>
              <a:tr h="3200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V</a:t>
                      </a:r>
                      <a:r>
                        <a:rPr lang="en-US" sz="1500" baseline="-25000" dirty="0" smtClean="0"/>
                        <a:t>OH</a:t>
                      </a:r>
                      <a:r>
                        <a:rPr lang="en-US" sz="1500" dirty="0" smtClean="0"/>
                        <a:t>(min) (V)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2.4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2.7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2.7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2.5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2.5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2.5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</a:tr>
              <a:tr h="3200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V</a:t>
                      </a:r>
                      <a:r>
                        <a:rPr lang="en-US" sz="1500" baseline="-25000" dirty="0" smtClean="0"/>
                        <a:t>OL</a:t>
                      </a:r>
                      <a:r>
                        <a:rPr lang="en-US" sz="1500" dirty="0" smtClean="0"/>
                        <a:t>(max) (V)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0.4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0.5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0.5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0.5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0.5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0.5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</a:tr>
              <a:tr h="3200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V</a:t>
                      </a:r>
                      <a:r>
                        <a:rPr lang="en-US" sz="1500" baseline="-25000" dirty="0" smtClean="0"/>
                        <a:t>IH</a:t>
                      </a:r>
                      <a:r>
                        <a:rPr lang="en-US" sz="1500" dirty="0" smtClean="0"/>
                        <a:t>(min) (V)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2.0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2.0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2.0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2.0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2.0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2.0</a:t>
                      </a:r>
                    </a:p>
                  </a:txBody>
                  <a:tcPr marL="91439" marR="91439" marT="45728" marB="45728"/>
                </a:tc>
              </a:tr>
              <a:tr h="3200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V</a:t>
                      </a:r>
                      <a:r>
                        <a:rPr lang="en-US" sz="1500" baseline="-25000" dirty="0" smtClean="0"/>
                        <a:t>IL</a:t>
                      </a:r>
                      <a:r>
                        <a:rPr lang="en-US" sz="1500" dirty="0" smtClean="0"/>
                        <a:t>(max) (V)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0.8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0.8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smtClean="0"/>
                        <a:t>0.8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0.8</a:t>
                      </a:r>
                      <a:endParaRPr lang="en-US" sz="1500" dirty="0"/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0.8</a:t>
                      </a:r>
                    </a:p>
                  </a:txBody>
                  <a:tcPr marL="91439" marR="91439" marT="45728" marB="4572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/>
                        <a:t>0.8</a:t>
                      </a:r>
                    </a:p>
                  </a:txBody>
                  <a:tcPr marL="91439" marR="91439" marT="45728" marB="4572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406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8435280" cy="4248472"/>
          </a:xfrm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GB" sz="2400" dirty="0" smtClean="0">
                <a:latin typeface="Helvetica LT Std Light"/>
              </a:rPr>
              <a:t>T. Floyd</a:t>
            </a:r>
            <a:r>
              <a:rPr lang="en-GB" sz="2400" dirty="0">
                <a:latin typeface="Helvetica LT Std Light"/>
              </a:rPr>
              <a:t>, “Digital Fundamental”, </a:t>
            </a:r>
            <a:r>
              <a:rPr lang="en-GB" sz="2400" dirty="0" smtClean="0">
                <a:latin typeface="Helvetica LT Std Light"/>
              </a:rPr>
              <a:t>10</a:t>
            </a:r>
            <a:r>
              <a:rPr lang="en-GB" sz="2400" baseline="30000" dirty="0" smtClean="0">
                <a:latin typeface="Helvetica LT Std Light"/>
              </a:rPr>
              <a:t>th</a:t>
            </a:r>
            <a:r>
              <a:rPr lang="en-GB" sz="2400" dirty="0" smtClean="0">
                <a:latin typeface="Helvetica LT Std Light"/>
              </a:rPr>
              <a:t> </a:t>
            </a:r>
            <a:r>
              <a:rPr lang="en-GB" sz="2400" dirty="0">
                <a:latin typeface="Helvetica LT Std Light"/>
              </a:rPr>
              <a:t>Ed., USA : Prentice-Hall, </a:t>
            </a:r>
            <a:r>
              <a:rPr lang="en-GB" sz="2400" dirty="0" smtClean="0">
                <a:latin typeface="Helvetica LT Std Light"/>
              </a:rPr>
              <a:t>2008.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400" dirty="0" smtClean="0">
                <a:latin typeface="Helvetica LT Std Light"/>
              </a:rPr>
              <a:t>R.J. </a:t>
            </a:r>
            <a:r>
              <a:rPr lang="en-GB" sz="2400" dirty="0" err="1" smtClean="0">
                <a:latin typeface="Helvetica LT Std Light"/>
              </a:rPr>
              <a:t>Tocci</a:t>
            </a:r>
            <a:r>
              <a:rPr lang="en-GB" sz="2400" dirty="0" smtClean="0">
                <a:latin typeface="Helvetica LT Std Light"/>
              </a:rPr>
              <a:t>, “Digital Systems: Principles and Applications”, 10</a:t>
            </a:r>
            <a:r>
              <a:rPr lang="en-GB" sz="2400" baseline="30000" dirty="0" smtClean="0">
                <a:latin typeface="Helvetica LT Std Light"/>
              </a:rPr>
              <a:t>th</a:t>
            </a:r>
            <a:r>
              <a:rPr lang="en-GB" sz="2400" dirty="0" smtClean="0">
                <a:latin typeface="Helvetica LT Std Light"/>
              </a:rPr>
              <a:t> Ed., USA : Prentice-Hall, 2006.</a:t>
            </a:r>
          </a:p>
          <a:p>
            <a:pPr marL="914400" lvl="1" indent="-457200">
              <a:buFont typeface="+mj-lt"/>
              <a:buAutoNum type="arabicPeriod"/>
            </a:pPr>
            <a:endParaRPr lang="en-GB" sz="2400" dirty="0" smtClean="0">
              <a:latin typeface="Helvetica LT Std Light"/>
            </a:endParaRPr>
          </a:p>
          <a:p>
            <a:pPr marL="914400" lvl="1" indent="-457200">
              <a:buFont typeface="+mj-lt"/>
              <a:buAutoNum type="arabicPeriod"/>
            </a:pPr>
            <a:endParaRPr lang="en-GB" sz="2400" dirty="0">
              <a:latin typeface="Helvetica LT Std Light"/>
            </a:endParaRPr>
          </a:p>
          <a:p>
            <a:pPr marL="457200" lvl="1" indent="0">
              <a:buNone/>
            </a:pPr>
            <a:endParaRPr lang="en-GB" sz="2000" dirty="0" smtClean="0">
              <a:latin typeface="Helvetica L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20816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70448" y="2154326"/>
            <a:ext cx="5976664" cy="2664398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err="1" smtClean="0"/>
              <a:t>Norazian</a:t>
            </a:r>
            <a:r>
              <a:rPr lang="en-GB" dirty="0" smtClean="0"/>
              <a:t> </a:t>
            </a:r>
            <a:r>
              <a:rPr lang="en-GB" dirty="0" err="1" smtClean="0"/>
              <a:t>Subari</a:t>
            </a:r>
            <a:r>
              <a:rPr lang="en-GB" dirty="0"/>
              <a:t/>
            </a:r>
            <a:br>
              <a:rPr lang="en-GB" dirty="0"/>
            </a:br>
            <a:r>
              <a:rPr lang="en-GB" sz="2700" dirty="0" err="1" smtClean="0"/>
              <a:t>Fakulti</a:t>
            </a:r>
            <a:r>
              <a:rPr lang="en-GB" sz="2700" dirty="0" smtClean="0"/>
              <a:t> </a:t>
            </a:r>
            <a:r>
              <a:rPr lang="en-GB" sz="2700" dirty="0" err="1" smtClean="0"/>
              <a:t>Kejuruteraan</a:t>
            </a:r>
            <a:r>
              <a:rPr lang="en-GB" sz="2700" dirty="0" smtClean="0"/>
              <a:t> </a:t>
            </a:r>
            <a:r>
              <a:rPr lang="en-GB" sz="2700" dirty="0" err="1" smtClean="0"/>
              <a:t>Elektrik</a:t>
            </a:r>
            <a:r>
              <a:rPr lang="en-GB" sz="2700" dirty="0" smtClean="0"/>
              <a:t> &amp; </a:t>
            </a:r>
            <a:r>
              <a:rPr lang="en-GB" sz="2700" dirty="0" err="1" smtClean="0"/>
              <a:t>Elektronik</a:t>
            </a:r>
            <a:r>
              <a:rPr lang="en-GB" sz="2700" dirty="0" smtClean="0"/>
              <a:t/>
            </a:r>
            <a:br>
              <a:rPr lang="en-GB" sz="2700" dirty="0" smtClean="0"/>
            </a:br>
            <a:r>
              <a:rPr lang="en-GB" sz="2700" dirty="0" err="1" smtClean="0"/>
              <a:t>Universiti</a:t>
            </a:r>
            <a:r>
              <a:rPr lang="en-GB" sz="2700" dirty="0" smtClean="0"/>
              <a:t> Malaysia Pahang</a:t>
            </a:r>
            <a:br>
              <a:rPr lang="en-GB" sz="2700" dirty="0" smtClean="0"/>
            </a:br>
            <a:r>
              <a:rPr lang="en-GB" sz="2700" dirty="0" smtClean="0"/>
              <a:t>26600 </a:t>
            </a:r>
            <a:r>
              <a:rPr lang="en-GB" sz="2700" dirty="0" err="1" smtClean="0"/>
              <a:t>Pekan</a:t>
            </a:r>
            <a:r>
              <a:rPr lang="en-GB" sz="2700" dirty="0" smtClean="0"/>
              <a:t>, Pahang, Malaysia</a:t>
            </a:r>
            <a:br>
              <a:rPr lang="en-GB" sz="2700" dirty="0" smtClean="0"/>
            </a:br>
            <a:r>
              <a:rPr lang="en-GB" sz="2200" dirty="0" smtClean="0"/>
              <a:t> 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hlinkClick r:id="rId2"/>
              </a:rPr>
              <a:t>http://fkee.ump.edu.my/index.php/en/staff-menu/articles-staff/1622-norazian-subari-main-profile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130425"/>
            <a:ext cx="2016224" cy="268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629000"/>
          </a:xfrm>
        </p:spPr>
        <p:txBody>
          <a:bodyPr>
            <a:normAutofit/>
          </a:bodyPr>
          <a:lstStyle/>
          <a:p>
            <a:r>
              <a:rPr lang="en-MY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DeMorgan’s</a:t>
            </a:r>
            <a:r>
              <a:rPr lang="en-MY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 theorems</a:t>
            </a:r>
          </a:p>
          <a:p>
            <a:r>
              <a:rPr lang="en-MY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Universality of NAND gate, NOR </a:t>
            </a:r>
            <a:r>
              <a:rPr lang="en-MY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gates</a:t>
            </a:r>
          </a:p>
          <a:p>
            <a:r>
              <a:rPr lang="en-MY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Alternative </a:t>
            </a:r>
            <a:r>
              <a:rPr lang="en-MY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logic-gate </a:t>
            </a:r>
            <a:r>
              <a:rPr lang="en-MY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representations</a:t>
            </a:r>
            <a:endParaRPr lang="en-MY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LT Std Light"/>
            </a:endParaRPr>
          </a:p>
          <a:p>
            <a:r>
              <a:rPr lang="en-MY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LT Std Light"/>
              </a:rPr>
              <a:t>Basic Characteristics of IC Logic.</a:t>
            </a:r>
          </a:p>
        </p:txBody>
      </p:sp>
    </p:spTree>
    <p:extLst>
      <p:ext uri="{BB962C8B-B14F-4D97-AF65-F5344CB8AC3E}">
        <p14:creationId xmlns:p14="http://schemas.microsoft.com/office/powerpoint/2010/main" val="180305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DeMorgan’s Theorem</a:t>
            </a:r>
            <a:endParaRPr lang="en-MY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FKEE Universiti Malaysia Pahang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97494C2-C73F-4818-9A27-5B7154976FF6}" type="slidenum">
              <a:rPr lang="en-US" altLang="en-US">
                <a:latin typeface="Garamond" panose="02020404030301010803" pitchFamily="18" charset="0"/>
              </a:rPr>
              <a:pPr eaLnBrk="1" hangingPunct="1"/>
              <a:t>4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altLang="en-US" dirty="0" smtClean="0"/>
              <a:t>Useful in simplifying expressions that included inversions</a:t>
            </a:r>
          </a:p>
          <a:p>
            <a:r>
              <a:rPr lang="en-US" altLang="en-US" dirty="0" smtClean="0"/>
              <a:t>The purpose is to reduce the number of gates required in a logic circuit</a:t>
            </a:r>
            <a:endParaRPr lang="en-MY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13010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DeMorgan’s First Theorem</a:t>
            </a:r>
            <a:endParaRPr lang="en-MY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FKEE Universiti Malaysia Pahang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72A7534-7EAE-470C-8C1A-0FD833092D9C}" type="slidenum">
              <a:rPr lang="en-US" altLang="en-US">
                <a:latin typeface="Garamond" panose="02020404030301010803" pitchFamily="18" charset="0"/>
              </a:rPr>
              <a:pPr eaLnBrk="1" hangingPunct="1"/>
              <a:t>5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altLang="en-US" smtClean="0"/>
              <a:t>The complement of a product of variables is equal to the sum of the complements of the variables</a:t>
            </a:r>
          </a:p>
          <a:p>
            <a:pPr lvl="1"/>
            <a:r>
              <a:rPr lang="en-US" altLang="en-US" smtClean="0"/>
              <a:t>or</a:t>
            </a:r>
          </a:p>
          <a:p>
            <a:r>
              <a:rPr lang="en-US" altLang="en-US" smtClean="0"/>
              <a:t>The complement of two or more ANDed variables is equivalent to the OR of the complements of the individual variables</a:t>
            </a:r>
            <a:endParaRPr lang="en-MY" altLang="en-US" smtClean="0"/>
          </a:p>
        </p:txBody>
      </p:sp>
      <p:sp>
        <p:nvSpPr>
          <p:cNvPr id="37894" name="TextBox 5"/>
          <p:cNvSpPr txBox="1">
            <a:spLocks noChangeArrowheads="1"/>
          </p:cNvSpPr>
          <p:nvPr/>
        </p:nvSpPr>
        <p:spPr bwMode="auto">
          <a:xfrm>
            <a:off x="3581400" y="5257800"/>
            <a:ext cx="1944688" cy="5238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XY = X + Y</a:t>
            </a:r>
            <a:endParaRPr lang="en-MY" altLang="en-US" sz="2800"/>
          </a:p>
        </p:txBody>
      </p:sp>
      <p:cxnSp>
        <p:nvCxnSpPr>
          <p:cNvPr id="8" name="Straight Connector 7"/>
          <p:cNvCxnSpPr/>
          <p:nvPr/>
        </p:nvCxnSpPr>
        <p:spPr>
          <a:xfrm>
            <a:off x="3657600" y="5334000"/>
            <a:ext cx="457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95800" y="5334000"/>
            <a:ext cx="3048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05400" y="5334000"/>
            <a:ext cx="3048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382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DeMorgan’s First Theorem</a:t>
            </a:r>
            <a:endParaRPr lang="en-MY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FKEE Universiti Malaysia Pahang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D5B3115-8181-44D7-9D99-93C18836302E}" type="slidenum">
              <a:rPr lang="en-US" altLang="en-US">
                <a:latin typeface="Garamond" panose="02020404030301010803" pitchFamily="18" charset="0"/>
              </a:rPr>
              <a:pPr eaLnBrk="1" hangingPunct="1"/>
              <a:t>6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38917" name="Content Placeholder 5" descr="demorgan2.gif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18"/>
          <a:stretch>
            <a:fillRect/>
          </a:stretch>
        </p:blipFill>
        <p:spPr>
          <a:xfrm>
            <a:off x="997124" y="1447800"/>
            <a:ext cx="6802438" cy="152400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3380641"/>
            <a:ext cx="3206774" cy="19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17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DeMorgan’s Second Theorem</a:t>
            </a:r>
            <a:endParaRPr lang="en-MY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FKEE Universiti Malaysia Pahang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CB3DA6-59A8-486F-8607-4524E94183BC}" type="slidenum">
              <a:rPr lang="en-US" altLang="en-US">
                <a:latin typeface="Garamond" panose="02020404030301010803" pitchFamily="18" charset="0"/>
              </a:rPr>
              <a:pPr eaLnBrk="1" hangingPunct="1"/>
              <a:t>7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altLang="en-US" smtClean="0"/>
              <a:t>The complement of a sum of variables is equal to the product of the complements of the variables</a:t>
            </a:r>
          </a:p>
          <a:p>
            <a:pPr lvl="1"/>
            <a:r>
              <a:rPr lang="en-US" altLang="en-US" smtClean="0"/>
              <a:t>or</a:t>
            </a:r>
          </a:p>
          <a:p>
            <a:r>
              <a:rPr lang="en-US" altLang="en-US" smtClean="0"/>
              <a:t>The complement of two or more Ored variables is equivalent to the AND of the complements of the individual variables</a:t>
            </a:r>
            <a:endParaRPr lang="en-MY" altLang="en-US" smtClean="0"/>
          </a:p>
        </p:txBody>
      </p:sp>
      <p:sp>
        <p:nvSpPr>
          <p:cNvPr id="39942" name="TextBox 5"/>
          <p:cNvSpPr txBox="1">
            <a:spLocks noChangeArrowheads="1"/>
          </p:cNvSpPr>
          <p:nvPr/>
        </p:nvSpPr>
        <p:spPr bwMode="auto">
          <a:xfrm>
            <a:off x="3581400" y="5257800"/>
            <a:ext cx="1944688" cy="523875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/>
              <a:t>X + Y = XY</a:t>
            </a:r>
            <a:endParaRPr lang="en-MY" altLang="en-US" sz="2800"/>
          </a:p>
        </p:txBody>
      </p:sp>
      <p:cxnSp>
        <p:nvCxnSpPr>
          <p:cNvPr id="7" name="Straight Connector 6"/>
          <p:cNvCxnSpPr/>
          <p:nvPr/>
        </p:nvCxnSpPr>
        <p:spPr>
          <a:xfrm>
            <a:off x="3657600" y="5334000"/>
            <a:ext cx="8382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76800" y="5334000"/>
            <a:ext cx="2286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81600" y="5332413"/>
            <a:ext cx="228600" cy="15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800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DeMorgan’s Second Theorem</a:t>
            </a:r>
            <a:endParaRPr lang="en-MY" alt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FKEE Universiti Malaysia Pahang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C9654B-D7A1-4586-A878-710400FFF39D}" type="slidenum">
              <a:rPr lang="en-US" altLang="en-US">
                <a:latin typeface="Garamond" panose="02020404030301010803" pitchFamily="18" charset="0"/>
              </a:rPr>
              <a:pPr eaLnBrk="1" hangingPunct="1"/>
              <a:t>8</a:t>
            </a:fld>
            <a:endParaRPr lang="en-US" altLang="en-US">
              <a:latin typeface="Garamond" panose="02020404030301010803" pitchFamily="18" charset="0"/>
            </a:endParaRPr>
          </a:p>
        </p:txBody>
      </p:sp>
      <p:pic>
        <p:nvPicPr>
          <p:cNvPr id="40965" name="Picture 6" descr="demorgan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13" b="8096"/>
          <a:stretch>
            <a:fillRect/>
          </a:stretch>
        </p:blipFill>
        <p:spPr bwMode="auto">
          <a:xfrm>
            <a:off x="1259632" y="1371600"/>
            <a:ext cx="6248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524" y="3428999"/>
            <a:ext cx="3596952" cy="19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96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dirty="0" smtClean="0"/>
              <a:t>Universality of NAND and NOR gates</a:t>
            </a:r>
            <a:endParaRPr lang="en-MY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FKEE Universiti Malaysia Pahang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09C75E5-72F2-41A5-ADD9-263D0D6CB192}" type="slidenum">
              <a:rPr lang="en-US" altLang="en-US">
                <a:latin typeface="Garamond" panose="02020404030301010803" pitchFamily="18" charset="0"/>
              </a:rPr>
              <a:pPr eaLnBrk="1" hangingPunct="1"/>
              <a:t>9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45058" name="Content Placeholder 2"/>
          <p:cNvSpPr>
            <a:spLocks noGrp="1"/>
          </p:cNvSpPr>
          <p:nvPr>
            <p:ph idx="4294967295"/>
          </p:nvPr>
        </p:nvSpPr>
        <p:spPr>
          <a:xfrm>
            <a:off x="622734" y="1417638"/>
            <a:ext cx="8229600" cy="5054128"/>
          </a:xfrm>
        </p:spPr>
        <p:txBody>
          <a:bodyPr/>
          <a:lstStyle/>
          <a:p>
            <a:r>
              <a:rPr lang="en-US" altLang="en-US" sz="2800" dirty="0" smtClean="0"/>
              <a:t>NAND and NOR gates can be used to perform each of Boolean operation OR, AND, NOT</a:t>
            </a:r>
            <a:endParaRPr lang="en-MY" altLang="en-US" sz="2800" dirty="0" smtClean="0"/>
          </a:p>
        </p:txBody>
      </p:sp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75048"/>
            <a:ext cx="36179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55986"/>
            <a:ext cx="26289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8588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1473</TotalTime>
  <Words>819</Words>
  <Application>Microsoft Office PowerPoint</Application>
  <PresentationFormat>On-screen Show (4:3)</PresentationFormat>
  <Paragraphs>171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Helvetica LT Std Light</vt:lpstr>
      <vt:lpstr>ＭＳ Ｐゴシック</vt:lpstr>
      <vt:lpstr>Arial</vt:lpstr>
      <vt:lpstr>Calibri</vt:lpstr>
      <vt:lpstr>Garamond</vt:lpstr>
      <vt:lpstr>Helvetica</vt:lpstr>
      <vt:lpstr>Wingdings</vt:lpstr>
      <vt:lpstr>Office Theme</vt:lpstr>
      <vt:lpstr>Digital Electronics Logic Gates and Boolean Algebra Part 2</vt:lpstr>
      <vt:lpstr>Chapter Description</vt:lpstr>
      <vt:lpstr>Topics</vt:lpstr>
      <vt:lpstr>DeMorgan’s Theorem</vt:lpstr>
      <vt:lpstr>DeMorgan’s First Theorem</vt:lpstr>
      <vt:lpstr>DeMorgan’s First Theorem</vt:lpstr>
      <vt:lpstr>DeMorgan’s Second Theorem</vt:lpstr>
      <vt:lpstr>DeMorgan’s Second Theorem</vt:lpstr>
      <vt:lpstr>Universality of NAND and NOR gates</vt:lpstr>
      <vt:lpstr>PowerPoint Presentation</vt:lpstr>
      <vt:lpstr>PowerPoint Presentation</vt:lpstr>
      <vt:lpstr>ALTERNATE LOGIC GATE REPRESENTATIONS</vt:lpstr>
      <vt:lpstr>Logic symbol Interpretation</vt:lpstr>
      <vt:lpstr>Basic Concept Logic</vt:lpstr>
      <vt:lpstr>Digital IC Terminology</vt:lpstr>
      <vt:lpstr>Digital IC Terminology</vt:lpstr>
      <vt:lpstr>Fan-Out</vt:lpstr>
      <vt:lpstr>Delay</vt:lpstr>
      <vt:lpstr>Clock Skew</vt:lpstr>
      <vt:lpstr>PowerPoint Presentation</vt:lpstr>
      <vt:lpstr>Noise Margin</vt:lpstr>
      <vt:lpstr>Noise Margin (cont.)</vt:lpstr>
      <vt:lpstr>Noise Margin - Invalid Voltage</vt:lpstr>
      <vt:lpstr>Raising, Falling Time</vt:lpstr>
      <vt:lpstr>References</vt:lpstr>
      <vt:lpstr>   Norazian Subari Fakulti Kejuruteraan Elektrik &amp; Elektronik Universiti Malaysia Pahang 26600 Pekan, Pahang, Malaysia   http://fkee.ump.edu.my/index.php/en/staff-menu/articles-staff/1622-norazian-subari-main-profile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user</cp:lastModifiedBy>
  <cp:revision>220</cp:revision>
  <cp:lastPrinted>2017-07-24T03:54:17Z</cp:lastPrinted>
  <dcterms:created xsi:type="dcterms:W3CDTF">2016-03-03T08:04:10Z</dcterms:created>
  <dcterms:modified xsi:type="dcterms:W3CDTF">2017-09-25T01:08:45Z</dcterms:modified>
</cp:coreProperties>
</file>