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59" r:id="rId2"/>
    <p:sldId id="440" r:id="rId3"/>
    <p:sldId id="444" r:id="rId4"/>
    <p:sldId id="443" r:id="rId5"/>
    <p:sldId id="442" r:id="rId6"/>
    <p:sldId id="445" r:id="rId7"/>
    <p:sldId id="446" r:id="rId8"/>
    <p:sldId id="441" r:id="rId9"/>
    <p:sldId id="449" r:id="rId10"/>
    <p:sldId id="447" r:id="rId11"/>
    <p:sldId id="448" r:id="rId12"/>
    <p:sldId id="450" r:id="rId13"/>
    <p:sldId id="451" r:id="rId14"/>
    <p:sldId id="452" r:id="rId15"/>
    <p:sldId id="453" r:id="rId16"/>
    <p:sldId id="455" r:id="rId17"/>
    <p:sldId id="456" r:id="rId18"/>
    <p:sldId id="457" r:id="rId19"/>
    <p:sldId id="454" r:id="rId20"/>
    <p:sldId id="458" r:id="rId21"/>
    <p:sldId id="459" r:id="rId22"/>
    <p:sldId id="461" r:id="rId23"/>
    <p:sldId id="460" r:id="rId24"/>
    <p:sldId id="467" r:id="rId25"/>
    <p:sldId id="462" r:id="rId26"/>
    <p:sldId id="466" r:id="rId27"/>
    <p:sldId id="465" r:id="rId28"/>
    <p:sldId id="464" r:id="rId29"/>
    <p:sldId id="463" r:id="rId30"/>
    <p:sldId id="470" r:id="rId31"/>
    <p:sldId id="471" r:id="rId32"/>
    <p:sldId id="472" r:id="rId33"/>
    <p:sldId id="469" r:id="rId34"/>
    <p:sldId id="473" r:id="rId35"/>
    <p:sldId id="468" r:id="rId36"/>
  </p:sldIdLst>
  <p:sldSz cx="9144000" cy="6858000" type="screen4x3"/>
  <p:notesSz cx="6797675" cy="9926638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1" autoAdjust="0"/>
    <p:restoredTop sz="97431"/>
  </p:normalViewPr>
  <p:slideViewPr>
    <p:cSldViewPr snapToObjects="1">
      <p:cViewPr varScale="1">
        <p:scale>
          <a:sx n="69" d="100"/>
          <a:sy n="69" d="100"/>
        </p:scale>
        <p:origin x="2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BE362-BE7F-9447-A0CE-963D58BA85BA}" type="doc">
      <dgm:prSet loTypeId="urn:microsoft.com/office/officeart/2005/8/layout/vList3" loCatId="" qsTypeId="urn:microsoft.com/office/officeart/2005/8/quickstyle/simple4" qsCatId="simple" csTypeId="urn:microsoft.com/office/officeart/2005/8/colors/accent0_3" csCatId="mainScheme" phldr="1"/>
      <dgm:spPr/>
    </dgm:pt>
    <dgm:pt modelId="{FA49FA0F-9A17-A64B-A7C4-AF2BB7EFBB4A}">
      <dgm:prSet phldrT="[Text]" custT="1"/>
      <dgm:spPr/>
      <dgm:t>
        <a:bodyPr/>
        <a:lstStyle/>
        <a:p>
          <a:r>
            <a:rPr lang="en-US" sz="2200" dirty="0" smtClean="0">
              <a:latin typeface="Times New Roman"/>
              <a:cs typeface="Times New Roman"/>
            </a:rPr>
            <a:t>Segmentation is a technique to subdivide a region of image into its objects or regions.</a:t>
          </a:r>
        </a:p>
      </dgm:t>
    </dgm:pt>
    <dgm:pt modelId="{02F0B1E0-55B7-CC45-A3F7-B1A2A12C1F8F}" type="parTrans" cxnId="{E7EE8CC3-B94C-574B-AE8D-6599191888DB}">
      <dgm:prSet/>
      <dgm:spPr/>
      <dgm:t>
        <a:bodyPr/>
        <a:lstStyle/>
        <a:p>
          <a:endParaRPr lang="en-US"/>
        </a:p>
      </dgm:t>
    </dgm:pt>
    <dgm:pt modelId="{A21D6AC9-72C0-8B4F-A2FB-D92882504ECA}" type="sibTrans" cxnId="{E7EE8CC3-B94C-574B-AE8D-6599191888DB}">
      <dgm:prSet/>
      <dgm:spPr/>
      <dgm:t>
        <a:bodyPr/>
        <a:lstStyle/>
        <a:p>
          <a:endParaRPr lang="en-US"/>
        </a:p>
      </dgm:t>
    </dgm:pt>
    <dgm:pt modelId="{3BAA703B-672E-A74A-A95A-6864A191408C}">
      <dgm:prSet phldrT="[Text]" custT="1"/>
      <dgm:spPr/>
      <dgm:t>
        <a:bodyPr/>
        <a:lstStyle/>
        <a:p>
          <a:r>
            <a:rPr lang="en-US" sz="2200" dirty="0" smtClean="0">
              <a:latin typeface="Times New Roman"/>
              <a:cs typeface="Times New Roman"/>
            </a:rPr>
            <a:t>Segmentation process should  be stopped when the objects have been isolated.</a:t>
          </a:r>
          <a:endParaRPr lang="en-US" sz="2200" dirty="0">
            <a:latin typeface="Times New Roman"/>
            <a:cs typeface="Times New Roman"/>
          </a:endParaRPr>
        </a:p>
      </dgm:t>
    </dgm:pt>
    <dgm:pt modelId="{21B3C114-0C6B-0845-B07D-5E0D7175BADE}" type="parTrans" cxnId="{A2594F45-EA5C-6448-8146-C02D0E730F8A}">
      <dgm:prSet/>
      <dgm:spPr/>
      <dgm:t>
        <a:bodyPr/>
        <a:lstStyle/>
        <a:p>
          <a:endParaRPr lang="en-US"/>
        </a:p>
      </dgm:t>
    </dgm:pt>
    <dgm:pt modelId="{3F6FE437-8AA7-024E-A3A7-91CF79D26D62}" type="sibTrans" cxnId="{A2594F45-EA5C-6448-8146-C02D0E730F8A}">
      <dgm:prSet/>
      <dgm:spPr/>
      <dgm:t>
        <a:bodyPr/>
        <a:lstStyle/>
        <a:p>
          <a:endParaRPr lang="en-US"/>
        </a:p>
      </dgm:t>
    </dgm:pt>
    <dgm:pt modelId="{E1FF57AE-47F4-443C-A88F-21182618EFAF}">
      <dgm:prSet phldrT="[Text]" custT="1"/>
      <dgm:spPr/>
      <dgm:t>
        <a:bodyPr/>
        <a:lstStyle/>
        <a:p>
          <a:r>
            <a:rPr lang="en-US" sz="2200" dirty="0" smtClean="0">
              <a:latin typeface="Times New Roman"/>
              <a:ea typeface="ＭＳ Ｐゴシック" charset="0"/>
              <a:cs typeface="Times New Roman"/>
            </a:rPr>
            <a:t>Segmentation algorithms are based on discontinuity intensity values or similarity regions.</a:t>
          </a:r>
          <a:endParaRPr lang="en-US" sz="2200" dirty="0">
            <a:latin typeface="Times New Roman"/>
            <a:cs typeface="Times New Roman"/>
          </a:endParaRPr>
        </a:p>
      </dgm:t>
    </dgm:pt>
    <dgm:pt modelId="{1FBCE3C3-0761-4A02-8D7B-D3E3BF7B7291}" type="parTrans" cxnId="{085BAFF5-EBA5-42EC-84CC-05820D4CAD38}">
      <dgm:prSet/>
      <dgm:spPr/>
      <dgm:t>
        <a:bodyPr/>
        <a:lstStyle/>
        <a:p>
          <a:endParaRPr lang="en-US"/>
        </a:p>
      </dgm:t>
    </dgm:pt>
    <dgm:pt modelId="{DC753249-9B85-491A-872D-C447F9EEEABA}" type="sibTrans" cxnId="{085BAFF5-EBA5-42EC-84CC-05820D4CAD38}">
      <dgm:prSet/>
      <dgm:spPr/>
      <dgm:t>
        <a:bodyPr/>
        <a:lstStyle/>
        <a:p>
          <a:endParaRPr lang="en-US"/>
        </a:p>
      </dgm:t>
    </dgm:pt>
    <dgm:pt modelId="{ADA1426A-4E08-AD4C-984C-85101A59A4B0}" type="pres">
      <dgm:prSet presAssocID="{904BE362-BE7F-9447-A0CE-963D58BA85BA}" presName="linearFlow" presStyleCnt="0">
        <dgm:presLayoutVars>
          <dgm:dir/>
          <dgm:resizeHandles val="exact"/>
        </dgm:presLayoutVars>
      </dgm:prSet>
      <dgm:spPr/>
    </dgm:pt>
    <dgm:pt modelId="{3AB03E6E-FE45-9646-A658-475DABCDC318}" type="pres">
      <dgm:prSet presAssocID="{FA49FA0F-9A17-A64B-A7C4-AF2BB7EFBB4A}" presName="composite" presStyleCnt="0"/>
      <dgm:spPr/>
    </dgm:pt>
    <dgm:pt modelId="{73A1BFAE-C949-E44B-9681-CDDAE115255C}" type="pres">
      <dgm:prSet presAssocID="{FA49FA0F-9A17-A64B-A7C4-AF2BB7EFBB4A}" presName="imgShp" presStyleLbl="fgImgPlace1" presStyleIdx="0" presStyleCnt="3" custLinFactNeighborX="-46799" custLinFactNeighborY="-152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3D3294C-EB76-3048-A13D-93D24C5B5F61}" type="pres">
      <dgm:prSet presAssocID="{FA49FA0F-9A17-A64B-A7C4-AF2BB7EFBB4A}" presName="txShp" presStyleLbl="node1" presStyleIdx="0" presStyleCnt="3" custScaleX="122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8CC72-69FD-464A-BE5E-CAA0BD246D6D}" type="pres">
      <dgm:prSet presAssocID="{A21D6AC9-72C0-8B4F-A2FB-D92882504ECA}" presName="spacing" presStyleCnt="0"/>
      <dgm:spPr/>
    </dgm:pt>
    <dgm:pt modelId="{69C59D4C-E185-9F4A-82CD-665B5E509541}" type="pres">
      <dgm:prSet presAssocID="{3BAA703B-672E-A74A-A95A-6864A191408C}" presName="composite" presStyleCnt="0"/>
      <dgm:spPr/>
    </dgm:pt>
    <dgm:pt modelId="{D62DF9A4-4A34-7749-A664-D662CF510FAF}" type="pres">
      <dgm:prSet presAssocID="{3BAA703B-672E-A74A-A95A-6864A191408C}" presName="imgShp" presStyleLbl="fgImgPlace1" presStyleIdx="1" presStyleCnt="3" custLinFactNeighborX="-46799" custLinFactNeighborY="-365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39618A7-9242-094B-997D-C85160312C0F}" type="pres">
      <dgm:prSet presAssocID="{3BAA703B-672E-A74A-A95A-6864A191408C}" presName="txShp" presStyleLbl="node1" presStyleIdx="1" presStyleCnt="3" custScaleX="123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8278F-DA84-41D3-B406-4B9050355564}" type="pres">
      <dgm:prSet presAssocID="{3F6FE437-8AA7-024E-A3A7-91CF79D26D62}" presName="spacing" presStyleCnt="0"/>
      <dgm:spPr/>
    </dgm:pt>
    <dgm:pt modelId="{3CBEC333-62BA-4539-BF59-05DADAEEC5BE}" type="pres">
      <dgm:prSet presAssocID="{E1FF57AE-47F4-443C-A88F-21182618EFAF}" presName="composite" presStyleCnt="0"/>
      <dgm:spPr/>
    </dgm:pt>
    <dgm:pt modelId="{0BBD28D5-B458-48CF-B7FF-5EE4B560F047}" type="pres">
      <dgm:prSet presAssocID="{E1FF57AE-47F4-443C-A88F-21182618EFAF}" presName="imgShp" presStyleLbl="fgImgPlace1" presStyleIdx="2" presStyleCnt="3" custLinFactNeighborX="-39461" custLinFactNeighborY="23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</dgm:pt>
    <dgm:pt modelId="{81AC0B97-6E47-404E-9BD6-4E6E393DD7EF}" type="pres">
      <dgm:prSet presAssocID="{E1FF57AE-47F4-443C-A88F-21182618EFAF}" presName="txShp" presStyleLbl="node1" presStyleIdx="2" presStyleCnt="3" custScaleX="122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6C6D35-71A6-FD43-959D-D633D9827784}" type="presOf" srcId="{904BE362-BE7F-9447-A0CE-963D58BA85BA}" destId="{ADA1426A-4E08-AD4C-984C-85101A59A4B0}" srcOrd="0" destOrd="0" presId="urn:microsoft.com/office/officeart/2005/8/layout/vList3"/>
    <dgm:cxn modelId="{A2594F45-EA5C-6448-8146-C02D0E730F8A}" srcId="{904BE362-BE7F-9447-A0CE-963D58BA85BA}" destId="{3BAA703B-672E-A74A-A95A-6864A191408C}" srcOrd="1" destOrd="0" parTransId="{21B3C114-0C6B-0845-B07D-5E0D7175BADE}" sibTransId="{3F6FE437-8AA7-024E-A3A7-91CF79D26D62}"/>
    <dgm:cxn modelId="{E7EE8CC3-B94C-574B-AE8D-6599191888DB}" srcId="{904BE362-BE7F-9447-A0CE-963D58BA85BA}" destId="{FA49FA0F-9A17-A64B-A7C4-AF2BB7EFBB4A}" srcOrd="0" destOrd="0" parTransId="{02F0B1E0-55B7-CC45-A3F7-B1A2A12C1F8F}" sibTransId="{A21D6AC9-72C0-8B4F-A2FB-D92882504ECA}"/>
    <dgm:cxn modelId="{085BAFF5-EBA5-42EC-84CC-05820D4CAD38}" srcId="{904BE362-BE7F-9447-A0CE-963D58BA85BA}" destId="{E1FF57AE-47F4-443C-A88F-21182618EFAF}" srcOrd="2" destOrd="0" parTransId="{1FBCE3C3-0761-4A02-8D7B-D3E3BF7B7291}" sibTransId="{DC753249-9B85-491A-872D-C447F9EEEABA}"/>
    <dgm:cxn modelId="{C3624552-2322-ED48-9356-BCC43616A52E}" type="presOf" srcId="{3BAA703B-672E-A74A-A95A-6864A191408C}" destId="{339618A7-9242-094B-997D-C85160312C0F}" srcOrd="0" destOrd="0" presId="urn:microsoft.com/office/officeart/2005/8/layout/vList3"/>
    <dgm:cxn modelId="{E0191D18-9D21-5343-AEBE-E11F2A3461F3}" type="presOf" srcId="{FA49FA0F-9A17-A64B-A7C4-AF2BB7EFBB4A}" destId="{03D3294C-EB76-3048-A13D-93D24C5B5F61}" srcOrd="0" destOrd="0" presId="urn:microsoft.com/office/officeart/2005/8/layout/vList3"/>
    <dgm:cxn modelId="{C5B2AFDF-8E41-4545-B572-F81BA708FD90}" type="presOf" srcId="{E1FF57AE-47F4-443C-A88F-21182618EFAF}" destId="{81AC0B97-6E47-404E-9BD6-4E6E393DD7EF}" srcOrd="0" destOrd="0" presId="urn:microsoft.com/office/officeart/2005/8/layout/vList3"/>
    <dgm:cxn modelId="{9F42830A-9BE6-DE40-A702-4C4B982649A7}" type="presParOf" srcId="{ADA1426A-4E08-AD4C-984C-85101A59A4B0}" destId="{3AB03E6E-FE45-9646-A658-475DABCDC318}" srcOrd="0" destOrd="0" presId="urn:microsoft.com/office/officeart/2005/8/layout/vList3"/>
    <dgm:cxn modelId="{D525400F-4EA8-A244-B9DF-2FA8E3E418AA}" type="presParOf" srcId="{3AB03E6E-FE45-9646-A658-475DABCDC318}" destId="{73A1BFAE-C949-E44B-9681-CDDAE115255C}" srcOrd="0" destOrd="0" presId="urn:microsoft.com/office/officeart/2005/8/layout/vList3"/>
    <dgm:cxn modelId="{DE486200-1B46-CA44-9B28-32FEA953287C}" type="presParOf" srcId="{3AB03E6E-FE45-9646-A658-475DABCDC318}" destId="{03D3294C-EB76-3048-A13D-93D24C5B5F61}" srcOrd="1" destOrd="0" presId="urn:microsoft.com/office/officeart/2005/8/layout/vList3"/>
    <dgm:cxn modelId="{663B0D9C-2B52-5F42-87CF-F3143A2D7189}" type="presParOf" srcId="{ADA1426A-4E08-AD4C-984C-85101A59A4B0}" destId="{4828CC72-69FD-464A-BE5E-CAA0BD246D6D}" srcOrd="1" destOrd="0" presId="urn:microsoft.com/office/officeart/2005/8/layout/vList3"/>
    <dgm:cxn modelId="{6ED68958-B0D2-4C43-AE96-479BB6AAA3DB}" type="presParOf" srcId="{ADA1426A-4E08-AD4C-984C-85101A59A4B0}" destId="{69C59D4C-E185-9F4A-82CD-665B5E509541}" srcOrd="2" destOrd="0" presId="urn:microsoft.com/office/officeart/2005/8/layout/vList3"/>
    <dgm:cxn modelId="{0D38E93E-A7A0-AE44-BEC3-9CC4B24FC853}" type="presParOf" srcId="{69C59D4C-E185-9F4A-82CD-665B5E509541}" destId="{D62DF9A4-4A34-7749-A664-D662CF510FAF}" srcOrd="0" destOrd="0" presId="urn:microsoft.com/office/officeart/2005/8/layout/vList3"/>
    <dgm:cxn modelId="{CBAB6B0B-4A58-9842-826D-7C1C612D43E8}" type="presParOf" srcId="{69C59D4C-E185-9F4A-82CD-665B5E509541}" destId="{339618A7-9242-094B-997D-C85160312C0F}" srcOrd="1" destOrd="0" presId="urn:microsoft.com/office/officeart/2005/8/layout/vList3"/>
    <dgm:cxn modelId="{2DEB1799-2AB8-5041-9810-DBE791647D37}" type="presParOf" srcId="{ADA1426A-4E08-AD4C-984C-85101A59A4B0}" destId="{8F98278F-DA84-41D3-B406-4B9050355564}" srcOrd="3" destOrd="0" presId="urn:microsoft.com/office/officeart/2005/8/layout/vList3"/>
    <dgm:cxn modelId="{A27FD8C6-EF38-C345-A560-E54C7F774372}" type="presParOf" srcId="{ADA1426A-4E08-AD4C-984C-85101A59A4B0}" destId="{3CBEC333-62BA-4539-BF59-05DADAEEC5BE}" srcOrd="4" destOrd="0" presId="urn:microsoft.com/office/officeart/2005/8/layout/vList3"/>
    <dgm:cxn modelId="{2EE57636-625A-D644-B5D4-8FE7E9DE67DE}" type="presParOf" srcId="{3CBEC333-62BA-4539-BF59-05DADAEEC5BE}" destId="{0BBD28D5-B458-48CF-B7FF-5EE4B560F047}" srcOrd="0" destOrd="0" presId="urn:microsoft.com/office/officeart/2005/8/layout/vList3"/>
    <dgm:cxn modelId="{23E3217A-5D0E-4D44-95CC-365E5B2B4782}" type="presParOf" srcId="{3CBEC333-62BA-4539-BF59-05DADAEEC5BE}" destId="{81AC0B97-6E47-404E-9BD6-4E6E393DD7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A9CF8A-DFF8-4E4F-B914-8FE144BB11AD}" type="doc">
      <dgm:prSet loTypeId="urn:microsoft.com/office/officeart/2005/8/layout/vList2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AD8C5F6-87A1-954E-819B-02F78F64B18E}">
      <dgm:prSet phldrT="[Text]" custT="1"/>
      <dgm:spPr/>
      <dgm:t>
        <a:bodyPr/>
        <a:lstStyle/>
        <a:p>
          <a:r>
            <a:rPr lang="en-US" sz="2200" dirty="0" smtClean="0">
              <a:latin typeface="Times New Roman"/>
              <a:cs typeface="Times New Roman"/>
            </a:rPr>
            <a:t>1. Segmentation based on the edges</a:t>
          </a:r>
          <a:endParaRPr lang="en-US" sz="2200" dirty="0">
            <a:latin typeface="Times New Roman"/>
            <a:cs typeface="Times New Roman"/>
          </a:endParaRPr>
        </a:p>
      </dgm:t>
    </dgm:pt>
    <dgm:pt modelId="{411E672C-2A93-DE45-BC96-23E5695FC4EB}" type="parTrans" cxnId="{26FFBD10-E9C3-8949-8AF7-5D531F17B455}">
      <dgm:prSet/>
      <dgm:spPr/>
      <dgm:t>
        <a:bodyPr/>
        <a:lstStyle/>
        <a:p>
          <a:endParaRPr lang="en-US"/>
        </a:p>
      </dgm:t>
    </dgm:pt>
    <dgm:pt modelId="{630AA0A0-2727-B947-B883-70D7ED8F1384}" type="sibTrans" cxnId="{26FFBD10-E9C3-8949-8AF7-5D531F17B455}">
      <dgm:prSet/>
      <dgm:spPr/>
      <dgm:t>
        <a:bodyPr/>
        <a:lstStyle/>
        <a:p>
          <a:endParaRPr lang="en-US"/>
        </a:p>
      </dgm:t>
    </dgm:pt>
    <dgm:pt modelId="{41C1D79C-4A4D-7F4A-B0A2-C8DFA2EB6813}">
      <dgm:prSet phldrT="[Text]" custT="1"/>
      <dgm:spPr/>
      <dgm:t>
        <a:bodyPr/>
        <a:lstStyle/>
        <a:p>
          <a:r>
            <a:rPr lang="en-US" sz="2200" dirty="0" smtClean="0">
              <a:latin typeface="Times New Roman"/>
              <a:ea typeface="+mn-ea"/>
              <a:cs typeface="Times New Roman"/>
            </a:rPr>
            <a:t>Find regions based on adjacent regions</a:t>
          </a:r>
          <a:endParaRPr lang="en-US" sz="2200" dirty="0">
            <a:latin typeface="Times New Roman"/>
            <a:cs typeface="Times New Roman"/>
          </a:endParaRPr>
        </a:p>
      </dgm:t>
    </dgm:pt>
    <dgm:pt modelId="{802ED393-5A51-0B4D-92A9-601CA830CB34}" type="parTrans" cxnId="{30FC8833-9B54-D54A-B89F-C4F5517E24DB}">
      <dgm:prSet/>
      <dgm:spPr/>
      <dgm:t>
        <a:bodyPr/>
        <a:lstStyle/>
        <a:p>
          <a:endParaRPr lang="en-US"/>
        </a:p>
      </dgm:t>
    </dgm:pt>
    <dgm:pt modelId="{7935D023-DC96-9240-9BD8-B81E3A3970F6}" type="sibTrans" cxnId="{30FC8833-9B54-D54A-B89F-C4F5517E24DB}">
      <dgm:prSet/>
      <dgm:spPr/>
      <dgm:t>
        <a:bodyPr/>
        <a:lstStyle/>
        <a:p>
          <a:endParaRPr lang="en-US"/>
        </a:p>
      </dgm:t>
    </dgm:pt>
    <dgm:pt modelId="{B5CD6756-32D3-3848-B870-955A764E094C}">
      <dgm:prSet phldrT="[Text]" custT="1"/>
      <dgm:spPr/>
      <dgm:t>
        <a:bodyPr/>
        <a:lstStyle/>
        <a:p>
          <a:r>
            <a:rPr lang="en-US" sz="2200" dirty="0" smtClean="0">
              <a:latin typeface="Times New Roman"/>
              <a:cs typeface="Times New Roman"/>
            </a:rPr>
            <a:t>2. Segmentation based on the threshold</a:t>
          </a:r>
          <a:endParaRPr lang="en-US" sz="2200" dirty="0">
            <a:latin typeface="Times New Roman"/>
            <a:cs typeface="Times New Roman"/>
          </a:endParaRPr>
        </a:p>
      </dgm:t>
    </dgm:pt>
    <dgm:pt modelId="{0C66C84A-6737-BF48-8768-48799EDFBE65}" type="parTrans" cxnId="{AFAF02B6-18D5-3948-B802-CFC417E6AE89}">
      <dgm:prSet/>
      <dgm:spPr/>
      <dgm:t>
        <a:bodyPr/>
        <a:lstStyle/>
        <a:p>
          <a:endParaRPr lang="en-US"/>
        </a:p>
      </dgm:t>
    </dgm:pt>
    <dgm:pt modelId="{F5279538-E4A8-204F-8A18-9AE0E993FC99}" type="sibTrans" cxnId="{AFAF02B6-18D5-3948-B802-CFC417E6AE89}">
      <dgm:prSet/>
      <dgm:spPr/>
      <dgm:t>
        <a:bodyPr/>
        <a:lstStyle/>
        <a:p>
          <a:endParaRPr lang="en-US"/>
        </a:p>
      </dgm:t>
    </dgm:pt>
    <dgm:pt modelId="{4A2EED14-9E96-3443-A52C-1CFD0651E2C1}">
      <dgm:prSet phldrT="[Text]" custT="1"/>
      <dgm:spPr/>
      <dgm:t>
        <a:bodyPr/>
        <a:lstStyle/>
        <a:p>
          <a:r>
            <a:rPr lang="en-US" sz="2200" dirty="0" smtClean="0">
              <a:latin typeface="Times New Roman"/>
              <a:ea typeface="+mn-ea"/>
              <a:cs typeface="Times New Roman"/>
            </a:rPr>
            <a:t>Find regions by grouping pixels</a:t>
          </a:r>
          <a:endParaRPr lang="en-US" sz="2200" dirty="0">
            <a:latin typeface="Times New Roman"/>
            <a:cs typeface="Times New Roman"/>
          </a:endParaRPr>
        </a:p>
      </dgm:t>
    </dgm:pt>
    <dgm:pt modelId="{C5DFFB19-00C4-9945-BF74-8290D801D3A2}" type="parTrans" cxnId="{94E52EDC-F4DA-F849-924C-C8501F749F6B}">
      <dgm:prSet/>
      <dgm:spPr/>
      <dgm:t>
        <a:bodyPr/>
        <a:lstStyle/>
        <a:p>
          <a:endParaRPr lang="en-US"/>
        </a:p>
      </dgm:t>
    </dgm:pt>
    <dgm:pt modelId="{4D68319E-49F9-9D43-B09A-BD6A42B74607}" type="sibTrans" cxnId="{94E52EDC-F4DA-F849-924C-C8501F749F6B}">
      <dgm:prSet/>
      <dgm:spPr/>
      <dgm:t>
        <a:bodyPr/>
        <a:lstStyle/>
        <a:p>
          <a:endParaRPr lang="en-US"/>
        </a:p>
      </dgm:t>
    </dgm:pt>
    <dgm:pt modelId="{60446B64-93B9-0749-835F-0F1ED826FA19}">
      <dgm:prSet phldrT="[Text]" custT="1"/>
      <dgm:spPr/>
      <dgm:t>
        <a:bodyPr/>
        <a:lstStyle/>
        <a:p>
          <a:r>
            <a:rPr lang="en-US" sz="2200" dirty="0" smtClean="0">
              <a:latin typeface="Times New Roman"/>
              <a:cs typeface="Times New Roman"/>
            </a:rPr>
            <a:t>3. Segmentation based on the regions</a:t>
          </a:r>
          <a:endParaRPr lang="en-US" sz="2200" dirty="0">
            <a:latin typeface="Times New Roman"/>
            <a:cs typeface="Times New Roman"/>
          </a:endParaRPr>
        </a:p>
      </dgm:t>
    </dgm:pt>
    <dgm:pt modelId="{4E49AAB1-F893-F143-A285-8A8D6E6A4E90}" type="parTrans" cxnId="{870F7B6D-D2A4-8646-83F2-5F9DAA94AD80}">
      <dgm:prSet/>
      <dgm:spPr/>
      <dgm:t>
        <a:bodyPr/>
        <a:lstStyle/>
        <a:p>
          <a:endParaRPr lang="en-US"/>
        </a:p>
      </dgm:t>
    </dgm:pt>
    <dgm:pt modelId="{1F69A7A7-6F97-BF4F-AC8A-D2ACA4B2C22B}" type="sibTrans" cxnId="{870F7B6D-D2A4-8646-83F2-5F9DAA94AD80}">
      <dgm:prSet/>
      <dgm:spPr/>
      <dgm:t>
        <a:bodyPr/>
        <a:lstStyle/>
        <a:p>
          <a:endParaRPr lang="en-US"/>
        </a:p>
      </dgm:t>
    </dgm:pt>
    <dgm:pt modelId="{CB69F292-1C52-9740-84D7-1D044572B0E5}">
      <dgm:prSet phldrT="[Text]" custT="1"/>
      <dgm:spPr/>
      <dgm:t>
        <a:bodyPr/>
        <a:lstStyle/>
        <a:p>
          <a:r>
            <a:rPr lang="en-US" sz="2200" dirty="0" smtClean="0">
              <a:latin typeface="Times New Roman"/>
              <a:cs typeface="Times New Roman"/>
            </a:rPr>
            <a:t>4. Segmentation based on motion</a:t>
          </a:r>
          <a:endParaRPr lang="en-US" sz="2200" dirty="0">
            <a:latin typeface="Times New Roman"/>
            <a:cs typeface="Times New Roman"/>
          </a:endParaRPr>
        </a:p>
      </dgm:t>
    </dgm:pt>
    <dgm:pt modelId="{ABAEEC6F-4466-9D43-8A9E-E815691F4B19}" type="parTrans" cxnId="{59B4687B-6D04-364D-8F47-8EFED7146663}">
      <dgm:prSet/>
      <dgm:spPr/>
      <dgm:t>
        <a:bodyPr/>
        <a:lstStyle/>
        <a:p>
          <a:endParaRPr lang="en-US"/>
        </a:p>
      </dgm:t>
    </dgm:pt>
    <dgm:pt modelId="{C3ABEB54-8BA7-B548-AA3B-FA4D151D2505}" type="sibTrans" cxnId="{59B4687B-6D04-364D-8F47-8EFED7146663}">
      <dgm:prSet/>
      <dgm:spPr/>
      <dgm:t>
        <a:bodyPr/>
        <a:lstStyle/>
        <a:p>
          <a:endParaRPr lang="en-US"/>
        </a:p>
      </dgm:t>
    </dgm:pt>
    <dgm:pt modelId="{B72FC3A5-8BB4-1B40-9BF2-30DAAFF778A7}">
      <dgm:prSet phldrT="[Text]" custT="1"/>
      <dgm:spPr/>
      <dgm:t>
        <a:bodyPr/>
        <a:lstStyle/>
        <a:p>
          <a:r>
            <a:rPr lang="en-US" sz="2200" dirty="0" smtClean="0">
              <a:latin typeface="Times New Roman"/>
              <a:ea typeface="+mn-ea"/>
              <a:cs typeface="Times New Roman"/>
            </a:rPr>
            <a:t>Find regions based on growing or splitting</a:t>
          </a:r>
          <a:endParaRPr lang="en-US" sz="2200" dirty="0">
            <a:latin typeface="Times New Roman"/>
            <a:cs typeface="Times New Roman"/>
          </a:endParaRPr>
        </a:p>
      </dgm:t>
    </dgm:pt>
    <dgm:pt modelId="{FF1E728E-5168-4E4D-AD3D-F255B1E69E2F}" type="parTrans" cxnId="{0CE91858-0A27-1344-A8F7-57446FB4350D}">
      <dgm:prSet/>
      <dgm:spPr/>
      <dgm:t>
        <a:bodyPr/>
        <a:lstStyle/>
        <a:p>
          <a:endParaRPr lang="en-US"/>
        </a:p>
      </dgm:t>
    </dgm:pt>
    <dgm:pt modelId="{584489E6-0D64-B746-BCAE-99BCEDB7EBAA}" type="sibTrans" cxnId="{0CE91858-0A27-1344-A8F7-57446FB4350D}">
      <dgm:prSet/>
      <dgm:spPr/>
      <dgm:t>
        <a:bodyPr/>
        <a:lstStyle/>
        <a:p>
          <a:endParaRPr lang="en-US"/>
        </a:p>
      </dgm:t>
    </dgm:pt>
    <dgm:pt modelId="{D3B32843-3706-8C43-B7EB-6EDF9D6476D3}">
      <dgm:prSet phldrT="[Text]" custT="1"/>
      <dgm:spPr/>
      <dgm:t>
        <a:bodyPr/>
        <a:lstStyle/>
        <a:p>
          <a:r>
            <a:rPr lang="en-US" sz="2200" dirty="0" smtClean="0">
              <a:latin typeface="Times New Roman"/>
              <a:ea typeface="+mn-ea"/>
              <a:cs typeface="Times New Roman"/>
            </a:rPr>
            <a:t>Find regions based on successive video frames to determine regions.</a:t>
          </a:r>
          <a:endParaRPr lang="en-US" sz="2200" dirty="0">
            <a:latin typeface="Times New Roman"/>
            <a:cs typeface="Times New Roman"/>
          </a:endParaRPr>
        </a:p>
      </dgm:t>
    </dgm:pt>
    <dgm:pt modelId="{8284E80E-A1C0-454D-B326-7B36AA41948A}" type="parTrans" cxnId="{545896AF-8E4E-E748-A145-EB5B8EA2A3F0}">
      <dgm:prSet/>
      <dgm:spPr/>
      <dgm:t>
        <a:bodyPr/>
        <a:lstStyle/>
        <a:p>
          <a:endParaRPr lang="en-US"/>
        </a:p>
      </dgm:t>
    </dgm:pt>
    <dgm:pt modelId="{EFC8F12B-1422-3A43-9A37-3F2A5CCB1C71}" type="sibTrans" cxnId="{545896AF-8E4E-E748-A145-EB5B8EA2A3F0}">
      <dgm:prSet/>
      <dgm:spPr/>
      <dgm:t>
        <a:bodyPr/>
        <a:lstStyle/>
        <a:p>
          <a:endParaRPr lang="en-US"/>
        </a:p>
      </dgm:t>
    </dgm:pt>
    <dgm:pt modelId="{BE5F757E-8330-7845-A4BA-FBDA07D4ACB6}" type="pres">
      <dgm:prSet presAssocID="{18A9CF8A-DFF8-4E4F-B914-8FE144BB11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017D48-3112-8B4A-A169-35A767C7147A}" type="pres">
      <dgm:prSet presAssocID="{0AD8C5F6-87A1-954E-819B-02F78F64B18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9657C-400A-614B-8F80-D83116534857}" type="pres">
      <dgm:prSet presAssocID="{0AD8C5F6-87A1-954E-819B-02F78F64B18E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BAA1D-6372-7847-9F96-9F829EEE27BA}" type="pres">
      <dgm:prSet presAssocID="{B5CD6756-32D3-3848-B870-955A764E094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0D811-2537-A045-A242-8594D9256FD6}" type="pres">
      <dgm:prSet presAssocID="{B5CD6756-32D3-3848-B870-955A764E094C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3A92C-CA32-AB40-93A4-5DDB217D8DC9}" type="pres">
      <dgm:prSet presAssocID="{60446B64-93B9-0749-835F-0F1ED826FA1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CA693-9916-2442-AB42-35911CD3434A}" type="pres">
      <dgm:prSet presAssocID="{60446B64-93B9-0749-835F-0F1ED826FA19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0B0D0-A597-BF41-B3AC-31FA01A65E29}" type="pres">
      <dgm:prSet presAssocID="{CB69F292-1C52-9740-84D7-1D044572B0E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79B66-C047-BD47-A903-7EF93682C5A8}" type="pres">
      <dgm:prSet presAssocID="{CB69F292-1C52-9740-84D7-1D044572B0E5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147BBF-26C2-B247-9225-D5DDA6DAA241}" type="presOf" srcId="{18A9CF8A-DFF8-4E4F-B914-8FE144BB11AD}" destId="{BE5F757E-8330-7845-A4BA-FBDA07D4ACB6}" srcOrd="0" destOrd="0" presId="urn:microsoft.com/office/officeart/2005/8/layout/vList2"/>
    <dgm:cxn modelId="{870F7B6D-D2A4-8646-83F2-5F9DAA94AD80}" srcId="{18A9CF8A-DFF8-4E4F-B914-8FE144BB11AD}" destId="{60446B64-93B9-0749-835F-0F1ED826FA19}" srcOrd="2" destOrd="0" parTransId="{4E49AAB1-F893-F143-A285-8A8D6E6A4E90}" sibTransId="{1F69A7A7-6F97-BF4F-AC8A-D2ACA4B2C22B}"/>
    <dgm:cxn modelId="{9BE57D3F-CEDE-1E4A-AC6A-8CABC4BB24EA}" type="presOf" srcId="{60446B64-93B9-0749-835F-0F1ED826FA19}" destId="{D9E3A92C-CA32-AB40-93A4-5DDB217D8DC9}" srcOrd="0" destOrd="0" presId="urn:microsoft.com/office/officeart/2005/8/layout/vList2"/>
    <dgm:cxn modelId="{59B4687B-6D04-364D-8F47-8EFED7146663}" srcId="{18A9CF8A-DFF8-4E4F-B914-8FE144BB11AD}" destId="{CB69F292-1C52-9740-84D7-1D044572B0E5}" srcOrd="3" destOrd="0" parTransId="{ABAEEC6F-4466-9D43-8A9E-E815691F4B19}" sibTransId="{C3ABEB54-8BA7-B548-AA3B-FA4D151D2505}"/>
    <dgm:cxn modelId="{26FFBD10-E9C3-8949-8AF7-5D531F17B455}" srcId="{18A9CF8A-DFF8-4E4F-B914-8FE144BB11AD}" destId="{0AD8C5F6-87A1-954E-819B-02F78F64B18E}" srcOrd="0" destOrd="0" parTransId="{411E672C-2A93-DE45-BC96-23E5695FC4EB}" sibTransId="{630AA0A0-2727-B947-B883-70D7ED8F1384}"/>
    <dgm:cxn modelId="{3B11CEE1-CC03-FA48-BC2B-106691D31CDD}" type="presOf" srcId="{D3B32843-3706-8C43-B7EB-6EDF9D6476D3}" destId="{E3879B66-C047-BD47-A903-7EF93682C5A8}" srcOrd="0" destOrd="0" presId="urn:microsoft.com/office/officeart/2005/8/layout/vList2"/>
    <dgm:cxn modelId="{7BCC3BFF-7BDA-AD4D-A19B-52DBE18E143F}" type="presOf" srcId="{B72FC3A5-8BB4-1B40-9BF2-30DAAFF778A7}" destId="{A92CA693-9916-2442-AB42-35911CD3434A}" srcOrd="0" destOrd="0" presId="urn:microsoft.com/office/officeart/2005/8/layout/vList2"/>
    <dgm:cxn modelId="{A028A95F-C7DB-0C4F-800D-5BE22376BF0E}" type="presOf" srcId="{41C1D79C-4A4D-7F4A-B0A2-C8DFA2EB6813}" destId="{1529657C-400A-614B-8F80-D83116534857}" srcOrd="0" destOrd="0" presId="urn:microsoft.com/office/officeart/2005/8/layout/vList2"/>
    <dgm:cxn modelId="{0CE91858-0A27-1344-A8F7-57446FB4350D}" srcId="{60446B64-93B9-0749-835F-0F1ED826FA19}" destId="{B72FC3A5-8BB4-1B40-9BF2-30DAAFF778A7}" srcOrd="0" destOrd="0" parTransId="{FF1E728E-5168-4E4D-AD3D-F255B1E69E2F}" sibTransId="{584489E6-0D64-B746-BCAE-99BCEDB7EBAA}"/>
    <dgm:cxn modelId="{30FC8833-9B54-D54A-B89F-C4F5517E24DB}" srcId="{0AD8C5F6-87A1-954E-819B-02F78F64B18E}" destId="{41C1D79C-4A4D-7F4A-B0A2-C8DFA2EB6813}" srcOrd="0" destOrd="0" parTransId="{802ED393-5A51-0B4D-92A9-601CA830CB34}" sibTransId="{7935D023-DC96-9240-9BD8-B81E3A3970F6}"/>
    <dgm:cxn modelId="{1AE4EBDE-8C3B-FA4A-87F6-8E5B86C4FC73}" type="presOf" srcId="{B5CD6756-32D3-3848-B870-955A764E094C}" destId="{F82BAA1D-6372-7847-9F96-9F829EEE27BA}" srcOrd="0" destOrd="0" presId="urn:microsoft.com/office/officeart/2005/8/layout/vList2"/>
    <dgm:cxn modelId="{545896AF-8E4E-E748-A145-EB5B8EA2A3F0}" srcId="{CB69F292-1C52-9740-84D7-1D044572B0E5}" destId="{D3B32843-3706-8C43-B7EB-6EDF9D6476D3}" srcOrd="0" destOrd="0" parTransId="{8284E80E-A1C0-454D-B326-7B36AA41948A}" sibTransId="{EFC8F12B-1422-3A43-9A37-3F2A5CCB1C71}"/>
    <dgm:cxn modelId="{4EE27068-3596-0E4E-8337-CFFFCDE853E9}" type="presOf" srcId="{4A2EED14-9E96-3443-A52C-1CFD0651E2C1}" destId="{5BF0D811-2537-A045-A242-8594D9256FD6}" srcOrd="0" destOrd="0" presId="urn:microsoft.com/office/officeart/2005/8/layout/vList2"/>
    <dgm:cxn modelId="{94E52EDC-F4DA-F849-924C-C8501F749F6B}" srcId="{B5CD6756-32D3-3848-B870-955A764E094C}" destId="{4A2EED14-9E96-3443-A52C-1CFD0651E2C1}" srcOrd="0" destOrd="0" parTransId="{C5DFFB19-00C4-9945-BF74-8290D801D3A2}" sibTransId="{4D68319E-49F9-9D43-B09A-BD6A42B74607}"/>
    <dgm:cxn modelId="{BE0D7840-6D06-8747-97EE-3DB1BF905F9D}" type="presOf" srcId="{0AD8C5F6-87A1-954E-819B-02F78F64B18E}" destId="{FD017D48-3112-8B4A-A169-35A767C7147A}" srcOrd="0" destOrd="0" presId="urn:microsoft.com/office/officeart/2005/8/layout/vList2"/>
    <dgm:cxn modelId="{AFAF02B6-18D5-3948-B802-CFC417E6AE89}" srcId="{18A9CF8A-DFF8-4E4F-B914-8FE144BB11AD}" destId="{B5CD6756-32D3-3848-B870-955A764E094C}" srcOrd="1" destOrd="0" parTransId="{0C66C84A-6737-BF48-8768-48799EDFBE65}" sibTransId="{F5279538-E4A8-204F-8A18-9AE0E993FC99}"/>
    <dgm:cxn modelId="{51FF5487-F961-DC42-9DB3-ECDBCDF0852A}" type="presOf" srcId="{CB69F292-1C52-9740-84D7-1D044572B0E5}" destId="{A3F0B0D0-A597-BF41-B3AC-31FA01A65E29}" srcOrd="0" destOrd="0" presId="urn:microsoft.com/office/officeart/2005/8/layout/vList2"/>
    <dgm:cxn modelId="{D7779169-A9EE-9247-97EB-09C4525980AC}" type="presParOf" srcId="{BE5F757E-8330-7845-A4BA-FBDA07D4ACB6}" destId="{FD017D48-3112-8B4A-A169-35A767C7147A}" srcOrd="0" destOrd="0" presId="urn:microsoft.com/office/officeart/2005/8/layout/vList2"/>
    <dgm:cxn modelId="{CFF462AE-094E-4E44-85D9-BFFBE02D9B91}" type="presParOf" srcId="{BE5F757E-8330-7845-A4BA-FBDA07D4ACB6}" destId="{1529657C-400A-614B-8F80-D83116534857}" srcOrd="1" destOrd="0" presId="urn:microsoft.com/office/officeart/2005/8/layout/vList2"/>
    <dgm:cxn modelId="{E3F4596C-E702-7A46-B08D-5F2F7D8E195F}" type="presParOf" srcId="{BE5F757E-8330-7845-A4BA-FBDA07D4ACB6}" destId="{F82BAA1D-6372-7847-9F96-9F829EEE27BA}" srcOrd="2" destOrd="0" presId="urn:microsoft.com/office/officeart/2005/8/layout/vList2"/>
    <dgm:cxn modelId="{F186A1DC-7C74-794C-BC39-C0BEBB688A59}" type="presParOf" srcId="{BE5F757E-8330-7845-A4BA-FBDA07D4ACB6}" destId="{5BF0D811-2537-A045-A242-8594D9256FD6}" srcOrd="3" destOrd="0" presId="urn:microsoft.com/office/officeart/2005/8/layout/vList2"/>
    <dgm:cxn modelId="{32569F98-F361-7C4C-90FB-78D5D2AF8A83}" type="presParOf" srcId="{BE5F757E-8330-7845-A4BA-FBDA07D4ACB6}" destId="{D9E3A92C-CA32-AB40-93A4-5DDB217D8DC9}" srcOrd="4" destOrd="0" presId="urn:microsoft.com/office/officeart/2005/8/layout/vList2"/>
    <dgm:cxn modelId="{B49CA1B9-AFB2-104C-B002-27D6D4617522}" type="presParOf" srcId="{BE5F757E-8330-7845-A4BA-FBDA07D4ACB6}" destId="{A92CA693-9916-2442-AB42-35911CD3434A}" srcOrd="5" destOrd="0" presId="urn:microsoft.com/office/officeart/2005/8/layout/vList2"/>
    <dgm:cxn modelId="{CA7E6310-3DD8-9349-AB7D-F255ED22C051}" type="presParOf" srcId="{BE5F757E-8330-7845-A4BA-FBDA07D4ACB6}" destId="{A3F0B0D0-A597-BF41-B3AC-31FA01A65E29}" srcOrd="6" destOrd="0" presId="urn:microsoft.com/office/officeart/2005/8/layout/vList2"/>
    <dgm:cxn modelId="{F8C9F482-6F18-F24E-B624-C28779EC8A85}" type="presParOf" srcId="{BE5F757E-8330-7845-A4BA-FBDA07D4ACB6}" destId="{E3879B66-C047-BD47-A903-7EF93682C5A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EFE9F4-30ED-0D4E-A18D-7996250D8793}" type="doc">
      <dgm:prSet loTypeId="urn:microsoft.com/office/officeart/2005/8/layout/vList2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7F1BCD8-9765-C64E-B1A1-743AA4A5D62B}">
      <dgm:prSet phldrT="[Text]" custT="1"/>
      <dgm:spPr/>
      <dgm:t>
        <a:bodyPr/>
        <a:lstStyle/>
        <a:p>
          <a:r>
            <a:rPr lang="en-US" sz="2200" dirty="0" smtClean="0">
              <a:latin typeface="Times New Roman"/>
              <a:cs typeface="Times New Roman"/>
            </a:rPr>
            <a:t>Smooth image is used to reduce noise </a:t>
          </a:r>
          <a:endParaRPr lang="en-US" sz="2200" dirty="0">
            <a:latin typeface="Times New Roman"/>
            <a:cs typeface="Times New Roman"/>
          </a:endParaRPr>
        </a:p>
      </dgm:t>
    </dgm:pt>
    <dgm:pt modelId="{1B330D99-90F9-514B-B324-5C1BD9513EE0}" type="parTrans" cxnId="{B7B93C48-8479-484E-B8DE-DBFE36D196B9}">
      <dgm:prSet/>
      <dgm:spPr/>
      <dgm:t>
        <a:bodyPr/>
        <a:lstStyle/>
        <a:p>
          <a:endParaRPr lang="en-US"/>
        </a:p>
      </dgm:t>
    </dgm:pt>
    <dgm:pt modelId="{9B49F3DA-DBBC-A34E-A542-8AB8DAC8FB6E}" type="sibTrans" cxnId="{B7B93C48-8479-484E-B8DE-DBFE36D196B9}">
      <dgm:prSet/>
      <dgm:spPr/>
      <dgm:t>
        <a:bodyPr/>
        <a:lstStyle/>
        <a:p>
          <a:endParaRPr lang="en-US"/>
        </a:p>
      </dgm:t>
    </dgm:pt>
    <dgm:pt modelId="{AD709730-9F5E-7047-AF58-5E7CF0D1CE6E}">
      <dgm:prSet phldrT="[Text]" custT="1"/>
      <dgm:spPr/>
      <dgm:t>
        <a:bodyPr/>
        <a:lstStyle/>
        <a:p>
          <a:r>
            <a:rPr lang="en-US" sz="2200" dirty="0" smtClean="0">
              <a:latin typeface="Times New Roman"/>
              <a:cs typeface="Times New Roman"/>
            </a:rPr>
            <a:t>Noise can reduce edge distinctiveness</a:t>
          </a:r>
          <a:endParaRPr lang="en-US" sz="2200" dirty="0">
            <a:latin typeface="Times New Roman"/>
            <a:cs typeface="Times New Roman"/>
          </a:endParaRPr>
        </a:p>
      </dgm:t>
    </dgm:pt>
    <dgm:pt modelId="{BC1EDA1E-1AD4-1643-A106-64690F96B1C9}" type="parTrans" cxnId="{936733CB-ED5B-064B-A33A-A7F960757ACF}">
      <dgm:prSet/>
      <dgm:spPr/>
      <dgm:t>
        <a:bodyPr/>
        <a:lstStyle/>
        <a:p>
          <a:endParaRPr lang="en-US"/>
        </a:p>
      </dgm:t>
    </dgm:pt>
    <dgm:pt modelId="{C8ABF4B2-51CD-AA4F-B4EF-06BF8653D053}" type="sibTrans" cxnId="{936733CB-ED5B-064B-A33A-A7F960757ACF}">
      <dgm:prSet/>
      <dgm:spPr/>
      <dgm:t>
        <a:bodyPr/>
        <a:lstStyle/>
        <a:p>
          <a:endParaRPr lang="en-US"/>
        </a:p>
      </dgm:t>
    </dgm:pt>
    <dgm:pt modelId="{DFA6A8FD-BFC9-7246-A6F8-EAA5622C98D7}">
      <dgm:prSet phldrT="[Text]" custT="1"/>
      <dgm:spPr/>
      <dgm:t>
        <a:bodyPr/>
        <a:lstStyle/>
        <a:p>
          <a:r>
            <a:rPr lang="en-US" sz="2200" dirty="0" smtClean="0">
              <a:latin typeface="Times New Roman"/>
              <a:cs typeface="Times New Roman"/>
            </a:rPr>
            <a:t>Detection of edge points</a:t>
          </a:r>
          <a:endParaRPr lang="en-US" sz="2200" dirty="0">
            <a:latin typeface="Times New Roman"/>
            <a:cs typeface="Times New Roman"/>
          </a:endParaRPr>
        </a:p>
      </dgm:t>
    </dgm:pt>
    <dgm:pt modelId="{C51E975E-4CBB-6547-B8E9-BBDB7DC8B454}" type="parTrans" cxnId="{E911BA4B-6D41-5F46-8463-12B4E7A66B5D}">
      <dgm:prSet/>
      <dgm:spPr/>
      <dgm:t>
        <a:bodyPr/>
        <a:lstStyle/>
        <a:p>
          <a:endParaRPr lang="en-US"/>
        </a:p>
      </dgm:t>
    </dgm:pt>
    <dgm:pt modelId="{E3BC80AF-3B60-C040-AE40-78BFED3C760B}" type="sibTrans" cxnId="{E911BA4B-6D41-5F46-8463-12B4E7A66B5D}">
      <dgm:prSet/>
      <dgm:spPr/>
      <dgm:t>
        <a:bodyPr/>
        <a:lstStyle/>
        <a:p>
          <a:endParaRPr lang="en-US"/>
        </a:p>
      </dgm:t>
    </dgm:pt>
    <dgm:pt modelId="{695DA9FE-A49C-4E42-95EE-4B401154F230}">
      <dgm:prSet phldrT="[Text]" custT="1"/>
      <dgm:spPr/>
      <dgm:t>
        <a:bodyPr/>
        <a:lstStyle/>
        <a:p>
          <a:r>
            <a:rPr lang="en-US" sz="2200" dirty="0" smtClean="0">
              <a:latin typeface="Times New Roman"/>
              <a:cs typeface="Times New Roman"/>
            </a:rPr>
            <a:t>Local operation can be used to detect edge points</a:t>
          </a:r>
          <a:endParaRPr lang="en-US" sz="2200" dirty="0">
            <a:latin typeface="Times New Roman"/>
            <a:cs typeface="Times New Roman"/>
          </a:endParaRPr>
        </a:p>
      </dgm:t>
    </dgm:pt>
    <dgm:pt modelId="{DEB862F8-3402-E146-A1C2-F3F93EE8CBE3}" type="parTrans" cxnId="{ACBDFEE6-B761-7B40-A8E5-72C15E08349D}">
      <dgm:prSet/>
      <dgm:spPr/>
      <dgm:t>
        <a:bodyPr/>
        <a:lstStyle/>
        <a:p>
          <a:endParaRPr lang="en-US"/>
        </a:p>
      </dgm:t>
    </dgm:pt>
    <dgm:pt modelId="{83E5A248-8B3F-864E-9B37-8F0FBFCB9570}" type="sibTrans" cxnId="{ACBDFEE6-B761-7B40-A8E5-72C15E08349D}">
      <dgm:prSet/>
      <dgm:spPr/>
      <dgm:t>
        <a:bodyPr/>
        <a:lstStyle/>
        <a:p>
          <a:endParaRPr lang="en-US"/>
        </a:p>
      </dgm:t>
    </dgm:pt>
    <dgm:pt modelId="{7539C69C-3BA8-5C47-B739-74CE1E0CE2E6}">
      <dgm:prSet phldrT="[Text]" custT="1"/>
      <dgm:spPr/>
      <dgm:t>
        <a:bodyPr/>
        <a:lstStyle/>
        <a:p>
          <a:r>
            <a:rPr lang="en-US" sz="2200" dirty="0" smtClean="0">
              <a:latin typeface="Times New Roman"/>
              <a:cs typeface="Times New Roman"/>
            </a:rPr>
            <a:t>Edge localization</a:t>
          </a:r>
          <a:endParaRPr lang="en-US" sz="2200" dirty="0">
            <a:latin typeface="Times New Roman"/>
            <a:cs typeface="Times New Roman"/>
          </a:endParaRPr>
        </a:p>
      </dgm:t>
    </dgm:pt>
    <dgm:pt modelId="{5ACECF7A-A538-DF4F-940D-954169CC0A10}" type="parTrans" cxnId="{B9915164-10E0-634B-8927-35607CA17711}">
      <dgm:prSet/>
      <dgm:spPr/>
      <dgm:t>
        <a:bodyPr/>
        <a:lstStyle/>
        <a:p>
          <a:endParaRPr lang="en-US"/>
        </a:p>
      </dgm:t>
    </dgm:pt>
    <dgm:pt modelId="{003EADE7-0AE7-7A45-BD7C-5B4913C16751}" type="sibTrans" cxnId="{B9915164-10E0-634B-8927-35607CA17711}">
      <dgm:prSet/>
      <dgm:spPr/>
      <dgm:t>
        <a:bodyPr/>
        <a:lstStyle/>
        <a:p>
          <a:endParaRPr lang="en-US"/>
        </a:p>
      </dgm:t>
    </dgm:pt>
    <dgm:pt modelId="{F1F5E6C2-1DCD-5A47-AB15-3AD5D6431D40}">
      <dgm:prSet phldrT="[Text]" custT="1"/>
      <dgm:spPr/>
      <dgm:t>
        <a:bodyPr/>
        <a:lstStyle/>
        <a:p>
          <a:r>
            <a:rPr lang="en-US" sz="2200" dirty="0" smtClean="0">
              <a:latin typeface="Times New Roman"/>
              <a:cs typeface="Times New Roman"/>
            </a:rPr>
            <a:t>Select region of edge points that are true members of the set of points comprising an edge.</a:t>
          </a:r>
          <a:endParaRPr lang="en-US" sz="2200" dirty="0">
            <a:latin typeface="Times New Roman"/>
            <a:cs typeface="Times New Roman"/>
          </a:endParaRPr>
        </a:p>
      </dgm:t>
    </dgm:pt>
    <dgm:pt modelId="{F993D371-B306-7141-9FD9-6A8E6F6CB6C6}" type="parTrans" cxnId="{A3959F99-5E23-DB47-9D44-23C20D0D88A1}">
      <dgm:prSet/>
      <dgm:spPr/>
      <dgm:t>
        <a:bodyPr/>
        <a:lstStyle/>
        <a:p>
          <a:endParaRPr lang="en-US"/>
        </a:p>
      </dgm:t>
    </dgm:pt>
    <dgm:pt modelId="{233DC400-154A-C642-A407-2220430ECC78}" type="sibTrans" cxnId="{A3959F99-5E23-DB47-9D44-23C20D0D88A1}">
      <dgm:prSet/>
      <dgm:spPr/>
      <dgm:t>
        <a:bodyPr/>
        <a:lstStyle/>
        <a:p>
          <a:endParaRPr lang="en-US"/>
        </a:p>
      </dgm:t>
    </dgm:pt>
    <dgm:pt modelId="{AE4623DB-009E-FD40-9860-4AC0EF894A13}" type="pres">
      <dgm:prSet presAssocID="{C2EFE9F4-30ED-0D4E-A18D-7996250D87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086EC5-DCD1-E64C-A8BA-F411313DA4D3}" type="pres">
      <dgm:prSet presAssocID="{A7F1BCD8-9765-C64E-B1A1-743AA4A5D62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85B97-E781-AF41-8FE6-B339F27481C4}" type="pres">
      <dgm:prSet presAssocID="{A7F1BCD8-9765-C64E-B1A1-743AA4A5D62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4790F-D833-904B-AA5E-7C1BADC0A8D4}" type="pres">
      <dgm:prSet presAssocID="{DFA6A8FD-BFC9-7246-A6F8-EAA5622C98D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CF3B4-2D2F-574B-B9B3-3F8642B7DCDB}" type="pres">
      <dgm:prSet presAssocID="{DFA6A8FD-BFC9-7246-A6F8-EAA5622C98D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17FC5-52DB-2A4B-A0C7-C1B0853B45CA}" type="pres">
      <dgm:prSet presAssocID="{7539C69C-3BA8-5C47-B739-74CE1E0CE2E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C1946-76BC-C048-9EB6-18F46E2622C5}" type="pres">
      <dgm:prSet presAssocID="{7539C69C-3BA8-5C47-B739-74CE1E0CE2E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F93BA3-8758-704D-B1D5-401AED332D18}" type="presOf" srcId="{695DA9FE-A49C-4E42-95EE-4B401154F230}" destId="{D97CF3B4-2D2F-574B-B9B3-3F8642B7DCDB}" srcOrd="0" destOrd="0" presId="urn:microsoft.com/office/officeart/2005/8/layout/vList2"/>
    <dgm:cxn modelId="{B9915164-10E0-634B-8927-35607CA17711}" srcId="{C2EFE9F4-30ED-0D4E-A18D-7996250D8793}" destId="{7539C69C-3BA8-5C47-B739-74CE1E0CE2E6}" srcOrd="2" destOrd="0" parTransId="{5ACECF7A-A538-DF4F-940D-954169CC0A10}" sibTransId="{003EADE7-0AE7-7A45-BD7C-5B4913C16751}"/>
    <dgm:cxn modelId="{72985954-CD89-074D-9A69-450E8F38ACB3}" type="presOf" srcId="{C2EFE9F4-30ED-0D4E-A18D-7996250D8793}" destId="{AE4623DB-009E-FD40-9860-4AC0EF894A13}" srcOrd="0" destOrd="0" presId="urn:microsoft.com/office/officeart/2005/8/layout/vList2"/>
    <dgm:cxn modelId="{09A8CD4C-54EC-254A-9177-AA0F14F6EC2F}" type="presOf" srcId="{DFA6A8FD-BFC9-7246-A6F8-EAA5622C98D7}" destId="{5804790F-D833-904B-AA5E-7C1BADC0A8D4}" srcOrd="0" destOrd="0" presId="urn:microsoft.com/office/officeart/2005/8/layout/vList2"/>
    <dgm:cxn modelId="{936733CB-ED5B-064B-A33A-A7F960757ACF}" srcId="{A7F1BCD8-9765-C64E-B1A1-743AA4A5D62B}" destId="{AD709730-9F5E-7047-AF58-5E7CF0D1CE6E}" srcOrd="0" destOrd="0" parTransId="{BC1EDA1E-1AD4-1643-A106-64690F96B1C9}" sibTransId="{C8ABF4B2-51CD-AA4F-B4EF-06BF8653D053}"/>
    <dgm:cxn modelId="{F5F856A4-A89A-5147-912D-B3DB198A7FEE}" type="presOf" srcId="{AD709730-9F5E-7047-AF58-5E7CF0D1CE6E}" destId="{D3285B97-E781-AF41-8FE6-B339F27481C4}" srcOrd="0" destOrd="0" presId="urn:microsoft.com/office/officeart/2005/8/layout/vList2"/>
    <dgm:cxn modelId="{F14099DD-2445-644F-8470-3D9B7A462ECE}" type="presOf" srcId="{A7F1BCD8-9765-C64E-B1A1-743AA4A5D62B}" destId="{F8086EC5-DCD1-E64C-A8BA-F411313DA4D3}" srcOrd="0" destOrd="0" presId="urn:microsoft.com/office/officeart/2005/8/layout/vList2"/>
    <dgm:cxn modelId="{ACBDFEE6-B761-7B40-A8E5-72C15E08349D}" srcId="{DFA6A8FD-BFC9-7246-A6F8-EAA5622C98D7}" destId="{695DA9FE-A49C-4E42-95EE-4B401154F230}" srcOrd="0" destOrd="0" parTransId="{DEB862F8-3402-E146-A1C2-F3F93EE8CBE3}" sibTransId="{83E5A248-8B3F-864E-9B37-8F0FBFCB9570}"/>
    <dgm:cxn modelId="{A3959F99-5E23-DB47-9D44-23C20D0D88A1}" srcId="{7539C69C-3BA8-5C47-B739-74CE1E0CE2E6}" destId="{F1F5E6C2-1DCD-5A47-AB15-3AD5D6431D40}" srcOrd="0" destOrd="0" parTransId="{F993D371-B306-7141-9FD9-6A8E6F6CB6C6}" sibTransId="{233DC400-154A-C642-A407-2220430ECC78}"/>
    <dgm:cxn modelId="{2B1CA547-77A2-BE4B-89E9-0AACA2EAC18F}" type="presOf" srcId="{7539C69C-3BA8-5C47-B739-74CE1E0CE2E6}" destId="{8D217FC5-52DB-2A4B-A0C7-C1B0853B45CA}" srcOrd="0" destOrd="0" presId="urn:microsoft.com/office/officeart/2005/8/layout/vList2"/>
    <dgm:cxn modelId="{B7B93C48-8479-484E-B8DE-DBFE36D196B9}" srcId="{C2EFE9F4-30ED-0D4E-A18D-7996250D8793}" destId="{A7F1BCD8-9765-C64E-B1A1-743AA4A5D62B}" srcOrd="0" destOrd="0" parTransId="{1B330D99-90F9-514B-B324-5C1BD9513EE0}" sibTransId="{9B49F3DA-DBBC-A34E-A542-8AB8DAC8FB6E}"/>
    <dgm:cxn modelId="{E911BA4B-6D41-5F46-8463-12B4E7A66B5D}" srcId="{C2EFE9F4-30ED-0D4E-A18D-7996250D8793}" destId="{DFA6A8FD-BFC9-7246-A6F8-EAA5622C98D7}" srcOrd="1" destOrd="0" parTransId="{C51E975E-4CBB-6547-B8E9-BBDB7DC8B454}" sibTransId="{E3BC80AF-3B60-C040-AE40-78BFED3C760B}"/>
    <dgm:cxn modelId="{F8888307-41E8-E247-BE7B-89C52DFE7279}" type="presOf" srcId="{F1F5E6C2-1DCD-5A47-AB15-3AD5D6431D40}" destId="{19FC1946-76BC-C048-9EB6-18F46E2622C5}" srcOrd="0" destOrd="0" presId="urn:microsoft.com/office/officeart/2005/8/layout/vList2"/>
    <dgm:cxn modelId="{4AD7DD8A-4A62-DE42-851A-EF463558EFB9}" type="presParOf" srcId="{AE4623DB-009E-FD40-9860-4AC0EF894A13}" destId="{F8086EC5-DCD1-E64C-A8BA-F411313DA4D3}" srcOrd="0" destOrd="0" presId="urn:microsoft.com/office/officeart/2005/8/layout/vList2"/>
    <dgm:cxn modelId="{3A4BB850-B29C-824B-A66F-C3ED50A95974}" type="presParOf" srcId="{AE4623DB-009E-FD40-9860-4AC0EF894A13}" destId="{D3285B97-E781-AF41-8FE6-B339F27481C4}" srcOrd="1" destOrd="0" presId="urn:microsoft.com/office/officeart/2005/8/layout/vList2"/>
    <dgm:cxn modelId="{ECBB50D5-5837-5840-AD09-07AD0B437568}" type="presParOf" srcId="{AE4623DB-009E-FD40-9860-4AC0EF894A13}" destId="{5804790F-D833-904B-AA5E-7C1BADC0A8D4}" srcOrd="2" destOrd="0" presId="urn:microsoft.com/office/officeart/2005/8/layout/vList2"/>
    <dgm:cxn modelId="{8988FFB2-859C-944B-A1C6-6C5EF838B8E8}" type="presParOf" srcId="{AE4623DB-009E-FD40-9860-4AC0EF894A13}" destId="{D97CF3B4-2D2F-574B-B9B3-3F8642B7DCDB}" srcOrd="3" destOrd="0" presId="urn:microsoft.com/office/officeart/2005/8/layout/vList2"/>
    <dgm:cxn modelId="{65FCA80E-E3D9-6F4F-B5D0-F9E1344BBF83}" type="presParOf" srcId="{AE4623DB-009E-FD40-9860-4AC0EF894A13}" destId="{8D217FC5-52DB-2A4B-A0C7-C1B0853B45CA}" srcOrd="4" destOrd="0" presId="urn:microsoft.com/office/officeart/2005/8/layout/vList2"/>
    <dgm:cxn modelId="{E2F2C72B-DC74-4548-97F2-02E0BA2FB3FE}" type="presParOf" srcId="{AE4623DB-009E-FD40-9860-4AC0EF894A13}" destId="{19FC1946-76BC-C048-9EB6-18F46E2622C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5E5284-1ADD-D248-BD1D-5AC914AA9D77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D7FCCC-3E09-2E4C-9CAE-D75793EB68C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/>
              </a:solidFill>
              <a:latin typeface="Times New Roman"/>
              <a:cs typeface="Times New Roman"/>
            </a:rPr>
            <a:t>An image is divided into small areas of non-overlapping blocks.</a:t>
          </a:r>
          <a:endParaRPr lang="en-US" sz="2200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8B598562-FE6E-694F-B5AA-5B174C66B127}" type="parTrans" cxnId="{86C70ECC-2C6E-1E41-8485-6CC0F598B232}">
      <dgm:prSet/>
      <dgm:spPr/>
      <dgm:t>
        <a:bodyPr/>
        <a:lstStyle/>
        <a:p>
          <a:endParaRPr lang="en-US"/>
        </a:p>
      </dgm:t>
    </dgm:pt>
    <dgm:pt modelId="{262AD058-DE1C-1741-B7F7-32CAD5D2B00C}" type="sibTrans" cxnId="{86C70ECC-2C6E-1E41-8485-6CC0F598B232}">
      <dgm:prSet/>
      <dgm:spPr/>
      <dgm:t>
        <a:bodyPr/>
        <a:lstStyle/>
        <a:p>
          <a:endParaRPr lang="en-US"/>
        </a:p>
      </dgm:t>
    </dgm:pt>
    <dgm:pt modelId="{BF90503B-F512-6A4E-A6A7-7CA9DC23DC6E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/>
              </a:solidFill>
              <a:latin typeface="Times New Roman"/>
              <a:cs typeface="Times New Roman"/>
            </a:rPr>
            <a:t>Use different thresholds to segment each sub-image.</a:t>
          </a:r>
          <a:endParaRPr lang="en-US" sz="2200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A082726F-D7BB-6443-851F-11EEFA8604EA}" type="parTrans" cxnId="{47C03D19-9D59-824B-866D-8F45011D0A04}">
      <dgm:prSet/>
      <dgm:spPr/>
      <dgm:t>
        <a:bodyPr/>
        <a:lstStyle/>
        <a:p>
          <a:endParaRPr lang="en-US"/>
        </a:p>
      </dgm:t>
    </dgm:pt>
    <dgm:pt modelId="{49F868C0-7A56-BC4A-8257-9AA9D5D820DA}" type="sibTrans" cxnId="{47C03D19-9D59-824B-866D-8F45011D0A04}">
      <dgm:prSet/>
      <dgm:spPr/>
      <dgm:t>
        <a:bodyPr/>
        <a:lstStyle/>
        <a:p>
          <a:endParaRPr lang="en-US"/>
        </a:p>
      </dgm:t>
    </dgm:pt>
    <dgm:pt modelId="{F6D4422C-BE11-A84A-9D3C-DA89B5863064}">
      <dgm:prSet phldrT="[Text]" custT="1"/>
      <dgm:spPr/>
      <dgm:t>
        <a:bodyPr/>
        <a:lstStyle/>
        <a:p>
          <a:r>
            <a:rPr lang="en-US" sz="2200" dirty="0" smtClean="0">
              <a:solidFill>
                <a:schemeClr val="tx1"/>
              </a:solidFill>
              <a:latin typeface="Times New Roman"/>
              <a:cs typeface="Times New Roman"/>
            </a:rPr>
            <a:t>The thresholds are adaptive based on the locations of the pixels</a:t>
          </a:r>
          <a:endParaRPr lang="en-US" sz="2200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275156C4-4B95-BA49-80AA-EEDB6485E2E5}" type="parTrans" cxnId="{05597298-819C-B74E-A874-A7838C3E9257}">
      <dgm:prSet/>
      <dgm:spPr/>
      <dgm:t>
        <a:bodyPr/>
        <a:lstStyle/>
        <a:p>
          <a:endParaRPr lang="en-US"/>
        </a:p>
      </dgm:t>
    </dgm:pt>
    <dgm:pt modelId="{965CEA17-AEF8-9743-9F1A-70A68D962CF0}" type="sibTrans" cxnId="{05597298-819C-B74E-A874-A7838C3E9257}">
      <dgm:prSet/>
      <dgm:spPr/>
      <dgm:t>
        <a:bodyPr/>
        <a:lstStyle/>
        <a:p>
          <a:endParaRPr lang="en-US"/>
        </a:p>
      </dgm:t>
    </dgm:pt>
    <dgm:pt modelId="{E6D0CDA0-826E-774F-BB82-3F53288726A4}" type="pres">
      <dgm:prSet presAssocID="{D85E5284-1ADD-D248-BD1D-5AC914AA9D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889CE4C-7D8A-C940-837E-680AF28B8FB4}" type="pres">
      <dgm:prSet presAssocID="{D85E5284-1ADD-D248-BD1D-5AC914AA9D77}" presName="Name1" presStyleCnt="0"/>
      <dgm:spPr/>
    </dgm:pt>
    <dgm:pt modelId="{086B70EA-F00A-AE4F-855A-F2624BC65215}" type="pres">
      <dgm:prSet presAssocID="{D85E5284-1ADD-D248-BD1D-5AC914AA9D77}" presName="cycle" presStyleCnt="0"/>
      <dgm:spPr/>
    </dgm:pt>
    <dgm:pt modelId="{2A1E9CAB-B5CB-2347-8F29-3B4AF0D561CE}" type="pres">
      <dgm:prSet presAssocID="{D85E5284-1ADD-D248-BD1D-5AC914AA9D77}" presName="srcNode" presStyleLbl="node1" presStyleIdx="0" presStyleCnt="3"/>
      <dgm:spPr/>
    </dgm:pt>
    <dgm:pt modelId="{C72F4526-9D2F-8448-974F-2BE32714F388}" type="pres">
      <dgm:prSet presAssocID="{D85E5284-1ADD-D248-BD1D-5AC914AA9D77}" presName="conn" presStyleLbl="parChTrans1D2" presStyleIdx="0" presStyleCnt="1"/>
      <dgm:spPr/>
      <dgm:t>
        <a:bodyPr/>
        <a:lstStyle/>
        <a:p>
          <a:endParaRPr lang="en-US"/>
        </a:p>
      </dgm:t>
    </dgm:pt>
    <dgm:pt modelId="{6424EDA0-4319-BA4B-B7C3-9A72675F098B}" type="pres">
      <dgm:prSet presAssocID="{D85E5284-1ADD-D248-BD1D-5AC914AA9D77}" presName="extraNode" presStyleLbl="node1" presStyleIdx="0" presStyleCnt="3"/>
      <dgm:spPr/>
    </dgm:pt>
    <dgm:pt modelId="{1D7BF6D1-B736-1D46-AFA5-243B62635D93}" type="pres">
      <dgm:prSet presAssocID="{D85E5284-1ADD-D248-BD1D-5AC914AA9D77}" presName="dstNode" presStyleLbl="node1" presStyleIdx="0" presStyleCnt="3"/>
      <dgm:spPr/>
    </dgm:pt>
    <dgm:pt modelId="{FF9DA480-8FF0-244C-B76B-42821CBF5336}" type="pres">
      <dgm:prSet presAssocID="{45D7FCCC-3E09-2E4C-9CAE-D75793EB68C4}" presName="text_1" presStyleLbl="node1" presStyleIdx="0" presStyleCnt="3" custLinFactNeighborX="5538" custLinFactNeighborY="-6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35331-3B5D-984B-ADC0-E2A602164199}" type="pres">
      <dgm:prSet presAssocID="{45D7FCCC-3E09-2E4C-9CAE-D75793EB68C4}" presName="accent_1" presStyleCnt="0"/>
      <dgm:spPr/>
    </dgm:pt>
    <dgm:pt modelId="{1BB6882F-15AF-0A4B-9857-C323861CDE74}" type="pres">
      <dgm:prSet presAssocID="{45D7FCCC-3E09-2E4C-9CAE-D75793EB68C4}" presName="accentRepeatNode" presStyleLbl="solidFgAcc1" presStyleIdx="0" presStyleCnt="3"/>
      <dgm:spPr/>
    </dgm:pt>
    <dgm:pt modelId="{C6C974C6-A14A-2641-8616-D556641EE141}" type="pres">
      <dgm:prSet presAssocID="{BF90503B-F512-6A4E-A6A7-7CA9DC23DC6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46149-AA5F-5F4D-ACB7-596C66E54BD9}" type="pres">
      <dgm:prSet presAssocID="{BF90503B-F512-6A4E-A6A7-7CA9DC23DC6E}" presName="accent_2" presStyleCnt="0"/>
      <dgm:spPr/>
    </dgm:pt>
    <dgm:pt modelId="{9F28B47B-0C5C-A64E-84D8-66F9211CF0DF}" type="pres">
      <dgm:prSet presAssocID="{BF90503B-F512-6A4E-A6A7-7CA9DC23DC6E}" presName="accentRepeatNode" presStyleLbl="solidFgAcc1" presStyleIdx="1" presStyleCnt="3"/>
      <dgm:spPr/>
    </dgm:pt>
    <dgm:pt modelId="{5EC2A054-955F-1A40-A8D3-61FAFB1512B5}" type="pres">
      <dgm:prSet presAssocID="{F6D4422C-BE11-A84A-9D3C-DA89B586306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63D5F-1A2E-4449-BAF6-1C9392C2DF97}" type="pres">
      <dgm:prSet presAssocID="{F6D4422C-BE11-A84A-9D3C-DA89B5863064}" presName="accent_3" presStyleCnt="0"/>
      <dgm:spPr/>
    </dgm:pt>
    <dgm:pt modelId="{A0158924-278A-C74D-9E72-D287DE274138}" type="pres">
      <dgm:prSet presAssocID="{F6D4422C-BE11-A84A-9D3C-DA89B5863064}" presName="accentRepeatNode" presStyleLbl="solidFgAcc1" presStyleIdx="2" presStyleCnt="3"/>
      <dgm:spPr/>
    </dgm:pt>
  </dgm:ptLst>
  <dgm:cxnLst>
    <dgm:cxn modelId="{CCA249BE-8905-1B4E-A460-4EF235CA5BDC}" type="presOf" srcId="{F6D4422C-BE11-A84A-9D3C-DA89B5863064}" destId="{5EC2A054-955F-1A40-A8D3-61FAFB1512B5}" srcOrd="0" destOrd="0" presId="urn:microsoft.com/office/officeart/2008/layout/VerticalCurvedList"/>
    <dgm:cxn modelId="{AFF2EC11-660F-2643-A3D1-CDF77D09BE73}" type="presOf" srcId="{262AD058-DE1C-1741-B7F7-32CAD5D2B00C}" destId="{C72F4526-9D2F-8448-974F-2BE32714F388}" srcOrd="0" destOrd="0" presId="urn:microsoft.com/office/officeart/2008/layout/VerticalCurvedList"/>
    <dgm:cxn modelId="{3D790D5A-4F51-384C-943E-80C69E567D39}" type="presOf" srcId="{45D7FCCC-3E09-2E4C-9CAE-D75793EB68C4}" destId="{FF9DA480-8FF0-244C-B76B-42821CBF5336}" srcOrd="0" destOrd="0" presId="urn:microsoft.com/office/officeart/2008/layout/VerticalCurvedList"/>
    <dgm:cxn modelId="{47C03D19-9D59-824B-866D-8F45011D0A04}" srcId="{D85E5284-1ADD-D248-BD1D-5AC914AA9D77}" destId="{BF90503B-F512-6A4E-A6A7-7CA9DC23DC6E}" srcOrd="1" destOrd="0" parTransId="{A082726F-D7BB-6443-851F-11EEFA8604EA}" sibTransId="{49F868C0-7A56-BC4A-8257-9AA9D5D820DA}"/>
    <dgm:cxn modelId="{05597298-819C-B74E-A874-A7838C3E9257}" srcId="{D85E5284-1ADD-D248-BD1D-5AC914AA9D77}" destId="{F6D4422C-BE11-A84A-9D3C-DA89B5863064}" srcOrd="2" destOrd="0" parTransId="{275156C4-4B95-BA49-80AA-EEDB6485E2E5}" sibTransId="{965CEA17-AEF8-9743-9F1A-70A68D962CF0}"/>
    <dgm:cxn modelId="{86C70ECC-2C6E-1E41-8485-6CC0F598B232}" srcId="{D85E5284-1ADD-D248-BD1D-5AC914AA9D77}" destId="{45D7FCCC-3E09-2E4C-9CAE-D75793EB68C4}" srcOrd="0" destOrd="0" parTransId="{8B598562-FE6E-694F-B5AA-5B174C66B127}" sibTransId="{262AD058-DE1C-1741-B7F7-32CAD5D2B00C}"/>
    <dgm:cxn modelId="{5BF2DBBF-A87A-7745-976D-F17A50AA1616}" type="presOf" srcId="{BF90503B-F512-6A4E-A6A7-7CA9DC23DC6E}" destId="{C6C974C6-A14A-2641-8616-D556641EE141}" srcOrd="0" destOrd="0" presId="urn:microsoft.com/office/officeart/2008/layout/VerticalCurvedList"/>
    <dgm:cxn modelId="{22799F11-5569-C347-B0B2-4EE3D1F3AA3A}" type="presOf" srcId="{D85E5284-1ADD-D248-BD1D-5AC914AA9D77}" destId="{E6D0CDA0-826E-774F-BB82-3F53288726A4}" srcOrd="0" destOrd="0" presId="urn:microsoft.com/office/officeart/2008/layout/VerticalCurvedList"/>
    <dgm:cxn modelId="{37A55A61-36BD-CE40-A2A8-9C8E9130828C}" type="presParOf" srcId="{E6D0CDA0-826E-774F-BB82-3F53288726A4}" destId="{1889CE4C-7D8A-C940-837E-680AF28B8FB4}" srcOrd="0" destOrd="0" presId="urn:microsoft.com/office/officeart/2008/layout/VerticalCurvedList"/>
    <dgm:cxn modelId="{2FCFA368-885B-C74B-808A-3E1F60D6AC3C}" type="presParOf" srcId="{1889CE4C-7D8A-C940-837E-680AF28B8FB4}" destId="{086B70EA-F00A-AE4F-855A-F2624BC65215}" srcOrd="0" destOrd="0" presId="urn:microsoft.com/office/officeart/2008/layout/VerticalCurvedList"/>
    <dgm:cxn modelId="{872397CE-7D4F-A341-B540-6EFDD850A9B6}" type="presParOf" srcId="{086B70EA-F00A-AE4F-855A-F2624BC65215}" destId="{2A1E9CAB-B5CB-2347-8F29-3B4AF0D561CE}" srcOrd="0" destOrd="0" presId="urn:microsoft.com/office/officeart/2008/layout/VerticalCurvedList"/>
    <dgm:cxn modelId="{1E1490D5-377E-064D-9A22-51B0C9BE0127}" type="presParOf" srcId="{086B70EA-F00A-AE4F-855A-F2624BC65215}" destId="{C72F4526-9D2F-8448-974F-2BE32714F388}" srcOrd="1" destOrd="0" presId="urn:microsoft.com/office/officeart/2008/layout/VerticalCurvedList"/>
    <dgm:cxn modelId="{0259D6CD-73DD-9B4F-A88B-E5CC3270AE12}" type="presParOf" srcId="{086B70EA-F00A-AE4F-855A-F2624BC65215}" destId="{6424EDA0-4319-BA4B-B7C3-9A72675F098B}" srcOrd="2" destOrd="0" presId="urn:microsoft.com/office/officeart/2008/layout/VerticalCurvedList"/>
    <dgm:cxn modelId="{F570F144-40E9-494F-A340-B666284F6204}" type="presParOf" srcId="{086B70EA-F00A-AE4F-855A-F2624BC65215}" destId="{1D7BF6D1-B736-1D46-AFA5-243B62635D93}" srcOrd="3" destOrd="0" presId="urn:microsoft.com/office/officeart/2008/layout/VerticalCurvedList"/>
    <dgm:cxn modelId="{6AA44583-A92A-1B47-B291-84AE142D475F}" type="presParOf" srcId="{1889CE4C-7D8A-C940-837E-680AF28B8FB4}" destId="{FF9DA480-8FF0-244C-B76B-42821CBF5336}" srcOrd="1" destOrd="0" presId="urn:microsoft.com/office/officeart/2008/layout/VerticalCurvedList"/>
    <dgm:cxn modelId="{3C1F2E2D-AB31-CB40-8269-7380117EB754}" type="presParOf" srcId="{1889CE4C-7D8A-C940-837E-680AF28B8FB4}" destId="{61735331-3B5D-984B-ADC0-E2A602164199}" srcOrd="2" destOrd="0" presId="urn:microsoft.com/office/officeart/2008/layout/VerticalCurvedList"/>
    <dgm:cxn modelId="{2FAE1630-6D86-6F4C-9259-AF3DF83DEBBC}" type="presParOf" srcId="{61735331-3B5D-984B-ADC0-E2A602164199}" destId="{1BB6882F-15AF-0A4B-9857-C323861CDE74}" srcOrd="0" destOrd="0" presId="urn:microsoft.com/office/officeart/2008/layout/VerticalCurvedList"/>
    <dgm:cxn modelId="{F61BC0DC-6CAA-9546-BE61-0FFE583D8433}" type="presParOf" srcId="{1889CE4C-7D8A-C940-837E-680AF28B8FB4}" destId="{C6C974C6-A14A-2641-8616-D556641EE141}" srcOrd="3" destOrd="0" presId="urn:microsoft.com/office/officeart/2008/layout/VerticalCurvedList"/>
    <dgm:cxn modelId="{CB322E5E-88D0-5D48-BF3C-6785C3BA7C1E}" type="presParOf" srcId="{1889CE4C-7D8A-C940-837E-680AF28B8FB4}" destId="{D6B46149-AA5F-5F4D-ACB7-596C66E54BD9}" srcOrd="4" destOrd="0" presId="urn:microsoft.com/office/officeart/2008/layout/VerticalCurvedList"/>
    <dgm:cxn modelId="{A8F9A8A0-76BF-8D44-9A30-5EDB5D176519}" type="presParOf" srcId="{D6B46149-AA5F-5F4D-ACB7-596C66E54BD9}" destId="{9F28B47B-0C5C-A64E-84D8-66F9211CF0DF}" srcOrd="0" destOrd="0" presId="urn:microsoft.com/office/officeart/2008/layout/VerticalCurvedList"/>
    <dgm:cxn modelId="{EC3B7BBF-CBED-B142-A379-D27D0A9F51EA}" type="presParOf" srcId="{1889CE4C-7D8A-C940-837E-680AF28B8FB4}" destId="{5EC2A054-955F-1A40-A8D3-61FAFB1512B5}" srcOrd="5" destOrd="0" presId="urn:microsoft.com/office/officeart/2008/layout/VerticalCurvedList"/>
    <dgm:cxn modelId="{DC920EEE-0DF2-C340-A195-FD7E0CF49BC9}" type="presParOf" srcId="{1889CE4C-7D8A-C940-837E-680AF28B8FB4}" destId="{AAF63D5F-1A2E-4449-BAF6-1C9392C2DF97}" srcOrd="6" destOrd="0" presId="urn:microsoft.com/office/officeart/2008/layout/VerticalCurvedList"/>
    <dgm:cxn modelId="{4D708ABC-ABB8-2549-9EBE-8D92C54A16C3}" type="presParOf" srcId="{AAF63D5F-1A2E-4449-BAF6-1C9392C2DF97}" destId="{A0158924-278A-C74D-9E72-D287DE2741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3294C-EB76-3048-A13D-93D24C5B5F61}">
      <dsp:nvSpPr>
        <dsp:cNvPr id="0" name=""/>
        <dsp:cNvSpPr/>
      </dsp:nvSpPr>
      <dsp:spPr>
        <a:xfrm rot="10800000">
          <a:off x="804908" y="2004"/>
          <a:ext cx="6924583" cy="843188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1823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/>
              <a:cs typeface="Times New Roman"/>
            </a:rPr>
            <a:t>Segmentation is a technique to subdivide a region of image into its objects or regions.</a:t>
          </a:r>
        </a:p>
      </dsp:txBody>
      <dsp:txXfrm rot="10800000">
        <a:off x="1015705" y="2004"/>
        <a:ext cx="6713786" cy="843188"/>
      </dsp:txXfrm>
    </dsp:sp>
    <dsp:sp modelId="{73A1BFAE-C949-E44B-9681-CDDAE115255C}">
      <dsp:nvSpPr>
        <dsp:cNvPr id="0" name=""/>
        <dsp:cNvSpPr/>
      </dsp:nvSpPr>
      <dsp:spPr>
        <a:xfrm>
          <a:off x="613313" y="0"/>
          <a:ext cx="843188" cy="8431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9618A7-9242-094B-997D-C85160312C0F}">
      <dsp:nvSpPr>
        <dsp:cNvPr id="0" name=""/>
        <dsp:cNvSpPr/>
      </dsp:nvSpPr>
      <dsp:spPr>
        <a:xfrm rot="10800000">
          <a:off x="763080" y="1064305"/>
          <a:ext cx="7008238" cy="843188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1823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/>
              <a:cs typeface="Times New Roman"/>
            </a:rPr>
            <a:t>Segmentation process should  be stopped when the objects have been isolated.</a:t>
          </a:r>
          <a:endParaRPr lang="en-US" sz="2200" kern="1200" dirty="0">
            <a:latin typeface="Times New Roman"/>
            <a:cs typeface="Times New Roman"/>
          </a:endParaRPr>
        </a:p>
      </dsp:txBody>
      <dsp:txXfrm rot="10800000">
        <a:off x="973877" y="1064305"/>
        <a:ext cx="6797441" cy="843188"/>
      </dsp:txXfrm>
    </dsp:sp>
    <dsp:sp modelId="{D62DF9A4-4A34-7749-A664-D662CF510FAF}">
      <dsp:nvSpPr>
        <dsp:cNvPr id="0" name=""/>
        <dsp:cNvSpPr/>
      </dsp:nvSpPr>
      <dsp:spPr>
        <a:xfrm>
          <a:off x="613313" y="1033529"/>
          <a:ext cx="843188" cy="84318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AC0B97-6E47-404E-9BD6-4E6E393DD7EF}">
      <dsp:nvSpPr>
        <dsp:cNvPr id="0" name=""/>
        <dsp:cNvSpPr/>
      </dsp:nvSpPr>
      <dsp:spPr>
        <a:xfrm rot="10800000">
          <a:off x="802439" y="2126606"/>
          <a:ext cx="6929520" cy="843188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1823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/>
              <a:ea typeface="ＭＳ Ｐゴシック" charset="0"/>
              <a:cs typeface="Times New Roman"/>
            </a:rPr>
            <a:t>Segmentation algorithms are based on discontinuity intensity values or similarity regions.</a:t>
          </a:r>
          <a:endParaRPr lang="en-US" sz="2200" kern="1200" dirty="0">
            <a:latin typeface="Times New Roman"/>
            <a:cs typeface="Times New Roman"/>
          </a:endParaRPr>
        </a:p>
      </dsp:txBody>
      <dsp:txXfrm rot="10800000">
        <a:off x="1013236" y="2126606"/>
        <a:ext cx="6718723" cy="843188"/>
      </dsp:txXfrm>
    </dsp:sp>
    <dsp:sp modelId="{0BBD28D5-B458-48CF-B7FF-5EE4B560F047}">
      <dsp:nvSpPr>
        <dsp:cNvPr id="0" name=""/>
        <dsp:cNvSpPr/>
      </dsp:nvSpPr>
      <dsp:spPr>
        <a:xfrm>
          <a:off x="675186" y="2128611"/>
          <a:ext cx="843188" cy="84318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17D48-3112-8B4A-A169-35A767C7147A}">
      <dsp:nvSpPr>
        <dsp:cNvPr id="0" name=""/>
        <dsp:cNvSpPr/>
      </dsp:nvSpPr>
      <dsp:spPr>
        <a:xfrm>
          <a:off x="0" y="28959"/>
          <a:ext cx="8229600" cy="5171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/>
              <a:cs typeface="Times New Roman"/>
            </a:rPr>
            <a:t>1. Segmentation based on the edges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25245" y="54204"/>
        <a:ext cx="8179110" cy="466650"/>
      </dsp:txXfrm>
    </dsp:sp>
    <dsp:sp modelId="{1529657C-400A-614B-8F80-D83116534857}">
      <dsp:nvSpPr>
        <dsp:cNvPr id="0" name=""/>
        <dsp:cNvSpPr/>
      </dsp:nvSpPr>
      <dsp:spPr>
        <a:xfrm>
          <a:off x="0" y="546099"/>
          <a:ext cx="8229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>
              <a:latin typeface="Times New Roman"/>
              <a:ea typeface="+mn-ea"/>
              <a:cs typeface="Times New Roman"/>
            </a:rPr>
            <a:t>Find regions based on adjacent regions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546099"/>
        <a:ext cx="8229600" cy="430560"/>
      </dsp:txXfrm>
    </dsp:sp>
    <dsp:sp modelId="{F82BAA1D-6372-7847-9F96-9F829EEE27BA}">
      <dsp:nvSpPr>
        <dsp:cNvPr id="0" name=""/>
        <dsp:cNvSpPr/>
      </dsp:nvSpPr>
      <dsp:spPr>
        <a:xfrm>
          <a:off x="0" y="976659"/>
          <a:ext cx="8229600" cy="5171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/>
              <a:cs typeface="Times New Roman"/>
            </a:rPr>
            <a:t>2. Segmentation based on the threshold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25245" y="1001904"/>
        <a:ext cx="8179110" cy="466650"/>
      </dsp:txXfrm>
    </dsp:sp>
    <dsp:sp modelId="{5BF0D811-2537-A045-A242-8594D9256FD6}">
      <dsp:nvSpPr>
        <dsp:cNvPr id="0" name=""/>
        <dsp:cNvSpPr/>
      </dsp:nvSpPr>
      <dsp:spPr>
        <a:xfrm>
          <a:off x="0" y="1493799"/>
          <a:ext cx="8229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>
              <a:latin typeface="Times New Roman"/>
              <a:ea typeface="+mn-ea"/>
              <a:cs typeface="Times New Roman"/>
            </a:rPr>
            <a:t>Find regions by grouping pixels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1493799"/>
        <a:ext cx="8229600" cy="430560"/>
      </dsp:txXfrm>
    </dsp:sp>
    <dsp:sp modelId="{D9E3A92C-CA32-AB40-93A4-5DDB217D8DC9}">
      <dsp:nvSpPr>
        <dsp:cNvPr id="0" name=""/>
        <dsp:cNvSpPr/>
      </dsp:nvSpPr>
      <dsp:spPr>
        <a:xfrm>
          <a:off x="0" y="1924359"/>
          <a:ext cx="8229600" cy="5171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/>
              <a:cs typeface="Times New Roman"/>
            </a:rPr>
            <a:t>3. Segmentation based on the regions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25245" y="1949604"/>
        <a:ext cx="8179110" cy="466650"/>
      </dsp:txXfrm>
    </dsp:sp>
    <dsp:sp modelId="{A92CA693-9916-2442-AB42-35911CD3434A}">
      <dsp:nvSpPr>
        <dsp:cNvPr id="0" name=""/>
        <dsp:cNvSpPr/>
      </dsp:nvSpPr>
      <dsp:spPr>
        <a:xfrm>
          <a:off x="0" y="2441500"/>
          <a:ext cx="8229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>
              <a:latin typeface="Times New Roman"/>
              <a:ea typeface="+mn-ea"/>
              <a:cs typeface="Times New Roman"/>
            </a:rPr>
            <a:t>Find regions based on growing or splitting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2441500"/>
        <a:ext cx="8229600" cy="430560"/>
      </dsp:txXfrm>
    </dsp:sp>
    <dsp:sp modelId="{A3F0B0D0-A597-BF41-B3AC-31FA01A65E29}">
      <dsp:nvSpPr>
        <dsp:cNvPr id="0" name=""/>
        <dsp:cNvSpPr/>
      </dsp:nvSpPr>
      <dsp:spPr>
        <a:xfrm>
          <a:off x="0" y="2872060"/>
          <a:ext cx="8229600" cy="5171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/>
              <a:cs typeface="Times New Roman"/>
            </a:rPr>
            <a:t>4. Segmentation based on motion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25245" y="2897305"/>
        <a:ext cx="8179110" cy="466650"/>
      </dsp:txXfrm>
    </dsp:sp>
    <dsp:sp modelId="{E3879B66-C047-BD47-A903-7EF93682C5A8}">
      <dsp:nvSpPr>
        <dsp:cNvPr id="0" name=""/>
        <dsp:cNvSpPr/>
      </dsp:nvSpPr>
      <dsp:spPr>
        <a:xfrm>
          <a:off x="0" y="3389200"/>
          <a:ext cx="8229600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>
              <a:latin typeface="Times New Roman"/>
              <a:ea typeface="+mn-ea"/>
              <a:cs typeface="Times New Roman"/>
            </a:rPr>
            <a:t>Find regions based on successive video frames to determine regions.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3389200"/>
        <a:ext cx="8229600" cy="645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86EC5-DCD1-E64C-A8BA-F411313DA4D3}">
      <dsp:nvSpPr>
        <dsp:cNvPr id="0" name=""/>
        <dsp:cNvSpPr/>
      </dsp:nvSpPr>
      <dsp:spPr>
        <a:xfrm>
          <a:off x="0" y="3875"/>
          <a:ext cx="8291265" cy="655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/>
              <a:cs typeface="Times New Roman"/>
            </a:rPr>
            <a:t>Smooth image is used to reduce noise 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31984" y="35859"/>
        <a:ext cx="8227297" cy="591232"/>
      </dsp:txXfrm>
    </dsp:sp>
    <dsp:sp modelId="{D3285B97-E781-AF41-8FE6-B339F27481C4}">
      <dsp:nvSpPr>
        <dsp:cNvPr id="0" name=""/>
        <dsp:cNvSpPr/>
      </dsp:nvSpPr>
      <dsp:spPr>
        <a:xfrm>
          <a:off x="0" y="659075"/>
          <a:ext cx="8291265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248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>
              <a:latin typeface="Times New Roman"/>
              <a:cs typeface="Times New Roman"/>
            </a:rPr>
            <a:t>Noise can reduce edge distinctiveness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659075"/>
        <a:ext cx="8291265" cy="579600"/>
      </dsp:txXfrm>
    </dsp:sp>
    <dsp:sp modelId="{5804790F-D833-904B-AA5E-7C1BADC0A8D4}">
      <dsp:nvSpPr>
        <dsp:cNvPr id="0" name=""/>
        <dsp:cNvSpPr/>
      </dsp:nvSpPr>
      <dsp:spPr>
        <a:xfrm>
          <a:off x="0" y="1238675"/>
          <a:ext cx="8291265" cy="655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/>
              <a:cs typeface="Times New Roman"/>
            </a:rPr>
            <a:t>Detection of edge points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31984" y="1270659"/>
        <a:ext cx="8227297" cy="591232"/>
      </dsp:txXfrm>
    </dsp:sp>
    <dsp:sp modelId="{D97CF3B4-2D2F-574B-B9B3-3F8642B7DCDB}">
      <dsp:nvSpPr>
        <dsp:cNvPr id="0" name=""/>
        <dsp:cNvSpPr/>
      </dsp:nvSpPr>
      <dsp:spPr>
        <a:xfrm>
          <a:off x="0" y="1893875"/>
          <a:ext cx="8291265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248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>
              <a:latin typeface="Times New Roman"/>
              <a:cs typeface="Times New Roman"/>
            </a:rPr>
            <a:t>Local operation can be used to detect edge points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1893875"/>
        <a:ext cx="8291265" cy="579600"/>
      </dsp:txXfrm>
    </dsp:sp>
    <dsp:sp modelId="{8D217FC5-52DB-2A4B-A0C7-C1B0853B45CA}">
      <dsp:nvSpPr>
        <dsp:cNvPr id="0" name=""/>
        <dsp:cNvSpPr/>
      </dsp:nvSpPr>
      <dsp:spPr>
        <a:xfrm>
          <a:off x="0" y="2473474"/>
          <a:ext cx="8291265" cy="6552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Times New Roman"/>
              <a:cs typeface="Times New Roman"/>
            </a:rPr>
            <a:t>Edge localization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31984" y="2505458"/>
        <a:ext cx="8227297" cy="591232"/>
      </dsp:txXfrm>
    </dsp:sp>
    <dsp:sp modelId="{19FC1946-76BC-C048-9EB6-18F46E2622C5}">
      <dsp:nvSpPr>
        <dsp:cNvPr id="0" name=""/>
        <dsp:cNvSpPr/>
      </dsp:nvSpPr>
      <dsp:spPr>
        <a:xfrm>
          <a:off x="0" y="3128675"/>
          <a:ext cx="8291265" cy="652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248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smtClean="0">
              <a:latin typeface="Times New Roman"/>
              <a:cs typeface="Times New Roman"/>
            </a:rPr>
            <a:t>Select region of edge points that are true members of the set of points comprising an edge.</a:t>
          </a:r>
          <a:endParaRPr lang="en-US" sz="2200" kern="1200" dirty="0">
            <a:latin typeface="Times New Roman"/>
            <a:cs typeface="Times New Roman"/>
          </a:endParaRPr>
        </a:p>
      </dsp:txBody>
      <dsp:txXfrm>
        <a:off x="0" y="3128675"/>
        <a:ext cx="8291265" cy="652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F4526-9D2F-8448-974F-2BE32714F388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DA480-8FF0-244C-B76B-42821CBF5336}">
      <dsp:nvSpPr>
        <dsp:cNvPr id="0" name=""/>
        <dsp:cNvSpPr/>
      </dsp:nvSpPr>
      <dsp:spPr>
        <a:xfrm>
          <a:off x="620166" y="356550"/>
          <a:ext cx="7685633" cy="812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  <a:latin typeface="Times New Roman"/>
              <a:cs typeface="Times New Roman"/>
            </a:rPr>
            <a:t>An image is divided into small areas of non-overlapping blocks.</a:t>
          </a:r>
          <a:endParaRPr lang="en-US" sz="22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620166" y="356550"/>
        <a:ext cx="7685633" cy="812800"/>
      </dsp:txXfrm>
    </dsp:sp>
    <dsp:sp modelId="{1BB6882F-15AF-0A4B-9857-C323861CDE74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974C6-A14A-2641-8616-D556641EE141}">
      <dsp:nvSpPr>
        <dsp:cNvPr id="0" name=""/>
        <dsp:cNvSpPr/>
      </dsp:nvSpPr>
      <dsp:spPr>
        <a:xfrm>
          <a:off x="860432" y="1625599"/>
          <a:ext cx="7390180" cy="812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  <a:latin typeface="Times New Roman"/>
              <a:cs typeface="Times New Roman"/>
            </a:rPr>
            <a:t>Use different thresholds to segment each sub-image.</a:t>
          </a:r>
          <a:endParaRPr lang="en-US" sz="22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860432" y="1625599"/>
        <a:ext cx="7390180" cy="812800"/>
      </dsp:txXfrm>
    </dsp:sp>
    <dsp:sp modelId="{9F28B47B-0C5C-A64E-84D8-66F9211CF0DF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2A054-955F-1A40-A8D3-61FAFB1512B5}">
      <dsp:nvSpPr>
        <dsp:cNvPr id="0" name=""/>
        <dsp:cNvSpPr/>
      </dsp:nvSpPr>
      <dsp:spPr>
        <a:xfrm>
          <a:off x="564979" y="2844800"/>
          <a:ext cx="7685633" cy="812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  <a:latin typeface="Times New Roman"/>
              <a:cs typeface="Times New Roman"/>
            </a:rPr>
            <a:t>The thresholds are adaptive based on the locations of the pixels</a:t>
          </a:r>
          <a:endParaRPr lang="en-US" sz="2200" kern="1200" dirty="0">
            <a:solidFill>
              <a:schemeClr val="tx1"/>
            </a:solidFill>
            <a:latin typeface="Times New Roman"/>
            <a:cs typeface="Times New Roman"/>
          </a:endParaRPr>
        </a:p>
      </dsp:txBody>
      <dsp:txXfrm>
        <a:off x="564979" y="2844800"/>
        <a:ext cx="7685633" cy="812800"/>
      </dsp:txXfrm>
    </dsp:sp>
    <dsp:sp modelId="{A0158924-278A-C74D-9E72-D287DE274138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8/31/2017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" y="5897676"/>
            <a:ext cx="1161678" cy="40658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239286" y="5897676"/>
            <a:ext cx="779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OER Digital </a:t>
            </a:r>
            <a:r>
              <a:rPr lang="en-US" sz="1200" dirty="0">
                <a:latin typeface="Times New Roman"/>
                <a:ea typeface="MS PGothic" charset="0"/>
                <a:cs typeface="Times New Roman"/>
              </a:rPr>
              <a:t>Image 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Processing by Ferda Ernawan (editor) work is under licensed Creative Commons Attribution-NonCommercial-NoDerivatives</a:t>
            </a:r>
            <a:r>
              <a:rPr lang="en-US" sz="1200" baseline="0" dirty="0" smtClean="0">
                <a:latin typeface="Times New Roman"/>
                <a:ea typeface="MS PGothic" charset="0"/>
                <a:cs typeface="Times New Roman"/>
              </a:rPr>
              <a:t> 4.0 International License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1" y="5897676"/>
            <a:ext cx="1161678" cy="4065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239286" y="5897676"/>
            <a:ext cx="779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OER Digital </a:t>
            </a:r>
            <a:r>
              <a:rPr lang="en-US" sz="1200" dirty="0">
                <a:latin typeface="Times New Roman"/>
                <a:ea typeface="MS PGothic" charset="0"/>
                <a:cs typeface="Times New Roman"/>
              </a:rPr>
              <a:t>Image 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Processing by Ferda Ernawan (editor) work is under licensed Creative Commons Attribution-NonCommercial-NoDerivatives</a:t>
            </a:r>
            <a:r>
              <a:rPr lang="en-US" sz="1200" baseline="0" dirty="0" smtClean="0">
                <a:latin typeface="Times New Roman"/>
                <a:ea typeface="MS PGothic" charset="0"/>
                <a:cs typeface="Times New Roman"/>
              </a:rPr>
              <a:t> 4.0 International License</a:t>
            </a:r>
            <a:r>
              <a:rPr lang="en-US" sz="1200" dirty="0" smtClean="0">
                <a:latin typeface="Times New Roman"/>
                <a:ea typeface="MS PGothic" charset="0"/>
                <a:cs typeface="Times New Roman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PROCESSING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SEGMENTATION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28792" cy="1752600"/>
          </a:xfrm>
        </p:spPr>
        <p:txBody>
          <a:bodyPr>
            <a:normAutofit fontScale="70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FERDA ERNAWAN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Computer Systems &amp; Software Engineering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ferda@ump.edu.my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04664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i="1" dirty="0">
                <a:solidFill>
                  <a:srgbClr val="FFFFFF"/>
                </a:solidFill>
                <a:latin typeface="Times New Roman" charset="0"/>
              </a:rPr>
              <a:t>Edge Detection Type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906" y="1628800"/>
            <a:ext cx="8247550" cy="1371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90000"/>
              </a:lnSpc>
              <a:defRPr/>
            </a:pPr>
            <a:r>
              <a:rPr lang="en-US" altLang="en-US" sz="2200" kern="0" dirty="0" smtClean="0">
                <a:latin typeface="Times New Roman"/>
                <a:cs typeface="Times New Roman"/>
              </a:rPr>
              <a:t>Edge: the borders of regions with different gray levels</a:t>
            </a:r>
          </a:p>
          <a:p>
            <a:pPr algn="just">
              <a:lnSpc>
                <a:spcPct val="90000"/>
              </a:lnSpc>
              <a:defRPr/>
            </a:pPr>
            <a:r>
              <a:rPr lang="en-US" altLang="en-US" sz="2200" kern="0" dirty="0" smtClean="0">
                <a:latin typeface="Times New Roman"/>
                <a:cs typeface="Times New Roman"/>
              </a:rPr>
              <a:t>If the regions of the image are dominant homogeneous, the discontinuities transition of two regions are determined as the edges.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4"/>
          <a:stretch>
            <a:fillRect/>
          </a:stretch>
        </p:blipFill>
        <p:spPr bwMode="auto">
          <a:xfrm>
            <a:off x="457200" y="2852936"/>
            <a:ext cx="85792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4"/>
          <p:cNvSpPr>
            <a:spLocks noChangeArrowheads="1"/>
          </p:cNvSpPr>
          <p:nvPr/>
        </p:nvSpPr>
        <p:spPr bwMode="auto">
          <a:xfrm rot="16200000">
            <a:off x="-2143646" y="3484414"/>
            <a:ext cx="4536531" cy="249239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 dirty="0">
                <a:solidFill>
                  <a:srgbClr val="000000"/>
                </a:solidFill>
                <a:latin typeface="Arial" charset="0"/>
              </a:rPr>
              <a:t>Images taken from Gonzalez &amp; Woods, Digital Image Processing 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1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19112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i="1" dirty="0">
                <a:solidFill>
                  <a:srgbClr val="FFFFFF"/>
                </a:solidFill>
                <a:latin typeface="Times New Roman" charset="0"/>
              </a:rPr>
              <a:t>Ideal and Ramp Edges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99"/>
          <a:stretch>
            <a:fillRect/>
          </a:stretch>
        </p:blipFill>
        <p:spPr bwMode="auto">
          <a:xfrm>
            <a:off x="457200" y="1484784"/>
            <a:ext cx="70104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4"/>
          <p:cNvSpPr>
            <a:spLocks noChangeArrowheads="1"/>
          </p:cNvSpPr>
          <p:nvPr/>
        </p:nvSpPr>
        <p:spPr bwMode="auto">
          <a:xfrm rot="16200000">
            <a:off x="-2145233" y="3483495"/>
            <a:ext cx="4536531" cy="25241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 dirty="0">
                <a:solidFill>
                  <a:srgbClr val="000000"/>
                </a:solidFill>
                <a:latin typeface="Arial" charset="0"/>
              </a:rPr>
              <a:t>Images taken from Gonzalez &amp; Woods, Digital Image Processing 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57200" y="4790066"/>
            <a:ext cx="8001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200" dirty="0">
                <a:latin typeface="Times New Roman" charset="0"/>
                <a:cs typeface="Times New Roman" charset="0"/>
              </a:rPr>
              <a:t>1st Order determines if a pixel is in the ramp edge.</a:t>
            </a:r>
          </a:p>
          <a:p>
            <a:r>
              <a:rPr lang="en-US" sz="2200" dirty="0">
                <a:latin typeface="Times New Roman" charset="0"/>
                <a:cs typeface="Times New Roman" charset="0"/>
              </a:rPr>
              <a:t>2nd order derivative determines if an edge point is on the bright or dark side.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015285" y="3556000"/>
            <a:ext cx="187719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 dirty="0">
                <a:latin typeface="Times New Roman"/>
                <a:cs typeface="Times New Roman"/>
              </a:rPr>
              <a:t>because of image acquisition imperfection,</a:t>
            </a:r>
            <a:endParaRPr lang="th-TH" sz="1600" dirty="0">
              <a:latin typeface="Times New Roman"/>
              <a:cs typeface="Times New Roman"/>
            </a:endParaRPr>
          </a:p>
          <a:p>
            <a:pPr eaLnBrk="1" hangingPunct="1"/>
            <a:r>
              <a:rPr lang="en-US" sz="1600" dirty="0">
                <a:latin typeface="Times New Roman"/>
                <a:cs typeface="Times New Roman"/>
              </a:rPr>
              <a:t>sampling.</a:t>
            </a:r>
            <a:endParaRPr lang="th-TH" sz="1600" dirty="0">
              <a:latin typeface="Times New Roman"/>
              <a:cs typeface="Times New Roman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9810198" flipH="1">
            <a:off x="7707737" y="2244288"/>
            <a:ext cx="687510" cy="1143000"/>
          </a:xfrm>
          <a:prstGeom prst="curvedLeftArrow">
            <a:avLst>
              <a:gd name="adj1" fmla="val 26688"/>
              <a:gd name="adj2" fmla="val 53382"/>
              <a:gd name="adj3" fmla="val 33333"/>
            </a:avLst>
          </a:prstGeom>
          <a:solidFill>
            <a:srgbClr val="5A79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63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04664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i="1" dirty="0">
                <a:solidFill>
                  <a:srgbClr val="FFFFFF"/>
                </a:solidFill>
                <a:latin typeface="Times New Roman" charset="0"/>
              </a:rPr>
              <a:t>Edge Detection Approaches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772816"/>
            <a:ext cx="8219256" cy="1371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90000"/>
              </a:lnSpc>
              <a:defRPr/>
            </a:pPr>
            <a:r>
              <a:rPr lang="en-US" altLang="en-US" sz="2200" kern="0" dirty="0" smtClean="0">
                <a:latin typeface="Times New Roman"/>
                <a:cs typeface="Times New Roman"/>
              </a:rPr>
              <a:t>There are two approaches to detect the image edges.</a:t>
            </a:r>
          </a:p>
          <a:p>
            <a:pPr algn="just">
              <a:lnSpc>
                <a:spcPct val="90000"/>
              </a:lnSpc>
              <a:defRPr/>
            </a:pPr>
            <a:endParaRPr lang="en-US" altLang="en-US" sz="2200" kern="0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90000"/>
              </a:lnSpc>
              <a:defRPr/>
            </a:pPr>
            <a:r>
              <a:rPr lang="en-US" altLang="en-US" sz="2200" kern="0" dirty="0" smtClean="0">
                <a:latin typeface="Times New Roman"/>
                <a:ea typeface="MS PGothic" panose="020B0600070205080204" pitchFamily="34" charset="-128"/>
                <a:cs typeface="Times New Roman"/>
              </a:rPr>
              <a:t>1</a:t>
            </a:r>
            <a:r>
              <a:rPr lang="en-US" altLang="en-US" sz="2200" kern="0" baseline="30000" dirty="0" smtClean="0">
                <a:latin typeface="Times New Roman"/>
                <a:ea typeface="MS PGothic" panose="020B0600070205080204" pitchFamily="34" charset="-128"/>
                <a:cs typeface="Times New Roman"/>
              </a:rPr>
              <a:t>st</a:t>
            </a:r>
            <a:r>
              <a:rPr lang="en-US" altLang="en-US" sz="2200" kern="0" dirty="0" smtClean="0">
                <a:latin typeface="Times New Roman"/>
                <a:ea typeface="MS PGothic" panose="020B0600070205080204" pitchFamily="34" charset="-128"/>
                <a:cs typeface="Times New Roman"/>
              </a:rPr>
              <a:t> derivative: image edge is determined using gradient operator.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altLang="en-US" sz="2200" kern="0" dirty="0" smtClean="0">
                <a:latin typeface="Times New Roman"/>
                <a:ea typeface="MS PGothic" panose="020B0600070205080204" pitchFamily="34" charset="-128"/>
                <a:cs typeface="Times New Roman"/>
              </a:rPr>
              <a:t>2</a:t>
            </a:r>
            <a:r>
              <a:rPr lang="en-US" altLang="en-US" sz="2200" kern="0" baseline="30000" dirty="0" smtClean="0">
                <a:latin typeface="Times New Roman"/>
                <a:ea typeface="MS PGothic" panose="020B0600070205080204" pitchFamily="34" charset="-128"/>
                <a:cs typeface="Times New Roman"/>
              </a:rPr>
              <a:t>n</a:t>
            </a:r>
            <a:r>
              <a:rPr lang="en-US" altLang="en-US" sz="2200" kern="0" baseline="30000" dirty="0">
                <a:latin typeface="Times New Roman"/>
                <a:ea typeface="MS PGothic" panose="020B0600070205080204" pitchFamily="34" charset="-128"/>
                <a:cs typeface="Times New Roman"/>
              </a:rPr>
              <a:t>d</a:t>
            </a:r>
            <a:r>
              <a:rPr lang="en-US" altLang="en-US" sz="2200" kern="0" dirty="0" smtClean="0">
                <a:latin typeface="Times New Roman"/>
                <a:ea typeface="MS PGothic" panose="020B0600070205080204" pitchFamily="34" charset="-128"/>
                <a:cs typeface="Times New Roman"/>
              </a:rPr>
              <a:t> </a:t>
            </a:r>
            <a:r>
              <a:rPr lang="en-US" altLang="en-US" sz="2200" kern="0" dirty="0">
                <a:latin typeface="Times New Roman"/>
                <a:ea typeface="MS PGothic" panose="020B0600070205080204" pitchFamily="34" charset="-128"/>
                <a:cs typeface="Times New Roman"/>
              </a:rPr>
              <a:t>derivative: </a:t>
            </a:r>
            <a:r>
              <a:rPr lang="en-US" altLang="en-US" sz="2200" kern="0" dirty="0" smtClean="0">
                <a:latin typeface="Times New Roman"/>
                <a:ea typeface="MS PGothic" panose="020B0600070205080204" pitchFamily="34" charset="-128"/>
                <a:cs typeface="Times New Roman"/>
              </a:rPr>
              <a:t>image edge </a:t>
            </a:r>
            <a:r>
              <a:rPr lang="en-US" altLang="en-US" sz="2200" kern="0" dirty="0">
                <a:latin typeface="Times New Roman"/>
                <a:ea typeface="MS PGothic" panose="020B0600070205080204" pitchFamily="34" charset="-128"/>
                <a:cs typeface="Times New Roman"/>
              </a:rPr>
              <a:t>is determined using </a:t>
            </a:r>
            <a:r>
              <a:rPr lang="en-US" altLang="en-US" sz="2200" kern="0" dirty="0" smtClean="0">
                <a:latin typeface="Times New Roman"/>
                <a:ea typeface="MS PGothic" panose="020B0600070205080204" pitchFamily="34" charset="-128"/>
                <a:cs typeface="Times New Roman"/>
              </a:rPr>
              <a:t>Laplacian operator.</a:t>
            </a:r>
          </a:p>
          <a:p>
            <a:pPr lvl="1" algn="just">
              <a:lnSpc>
                <a:spcPct val="90000"/>
              </a:lnSpc>
              <a:defRPr/>
            </a:pPr>
            <a:endParaRPr lang="en-US" altLang="en-US" sz="2200" kern="0" dirty="0" smtClean="0">
              <a:latin typeface="Times New Roman"/>
              <a:ea typeface="MS PGothic" panose="020B0600070205080204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3186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04664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i="1" dirty="0">
                <a:solidFill>
                  <a:srgbClr val="FFFFFF"/>
                </a:solidFill>
                <a:latin typeface="Times New Roman" charset="0"/>
              </a:rPr>
              <a:t>First and Second Derivatives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92175" y="1484784"/>
            <a:ext cx="6891953" cy="4103711"/>
            <a:chOff x="378" y="207"/>
            <a:chExt cx="4163" cy="247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85"/>
            <a:stretch>
              <a:fillRect/>
            </a:stretch>
          </p:blipFill>
          <p:spPr bwMode="auto">
            <a:xfrm>
              <a:off x="1107" y="207"/>
              <a:ext cx="3244" cy="2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2841" y="1725"/>
              <a:ext cx="1700" cy="95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latin typeface="Tahoma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78" y="1725"/>
              <a:ext cx="2463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200" dirty="0">
                  <a:latin typeface="Times New Roman" charset="0"/>
                  <a:cs typeface="Times New Roman" charset="0"/>
                </a:rPr>
                <a:t>Two regions separated by a vertical edge and the detail near the edge is shown on the right-side. </a:t>
              </a:r>
              <a:endParaRPr lang="th-TH" sz="2200" dirty="0"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9" name="Rectangle 24"/>
          <p:cNvSpPr>
            <a:spLocks noChangeArrowheads="1"/>
          </p:cNvSpPr>
          <p:nvPr/>
        </p:nvSpPr>
        <p:spPr bwMode="auto">
          <a:xfrm rot="16200000">
            <a:off x="-2120974" y="3399045"/>
            <a:ext cx="4494363" cy="25241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 dirty="0">
                <a:solidFill>
                  <a:srgbClr val="000000"/>
                </a:solidFill>
                <a:latin typeface="Arial" charset="0"/>
              </a:rPr>
              <a:t>Images taken from Gonzalez &amp; Woods, Digital Image Processing 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6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04664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i="1" dirty="0">
                <a:solidFill>
                  <a:srgbClr val="FFFFFF"/>
                </a:solidFill>
                <a:latin typeface="Times New Roman" charset="0"/>
              </a:rPr>
              <a:t>Edge Detection: 3 Steps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51083253"/>
              </p:ext>
            </p:extLst>
          </p:nvPr>
        </p:nvGraphicFramePr>
        <p:xfrm>
          <a:off x="457199" y="1676400"/>
          <a:ext cx="8291265" cy="378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151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04664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i="1" dirty="0">
                <a:solidFill>
                  <a:srgbClr val="FFFFFF"/>
                </a:solidFill>
                <a:latin typeface="Times New Roman" charset="0"/>
              </a:rPr>
              <a:t>Noise in Images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 rot="16200000">
            <a:off x="-2181238" y="3405051"/>
            <a:ext cx="4608539" cy="25241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 dirty="0">
                <a:solidFill>
                  <a:srgbClr val="000000"/>
                </a:solidFill>
                <a:latin typeface="Arial" charset="0"/>
              </a:rPr>
              <a:t>Images taken from Gonzalez &amp; Woods, Digital Image Processing 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5"/>
            <a:ext cx="3839344" cy="370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495800" y="1332755"/>
            <a:ext cx="1493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A ramp edge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5903913" y="1447800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1</a:t>
            </a:r>
            <a:r>
              <a:rPr lang="en-US" sz="2000" baseline="30000" dirty="0">
                <a:latin typeface="Times New Roman" charset="0"/>
              </a:rPr>
              <a:t>st</a:t>
            </a:r>
            <a:r>
              <a:rPr lang="en-US" sz="2000" dirty="0">
                <a:latin typeface="Times New Roman" charset="0"/>
              </a:rPr>
              <a:t> derivative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289800" y="1732805"/>
            <a:ext cx="157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2</a:t>
            </a:r>
            <a:r>
              <a:rPr lang="en-US" sz="2000" baseline="30000" dirty="0">
                <a:latin typeface="Times New Roman" charset="0"/>
              </a:rPr>
              <a:t>nd</a:t>
            </a:r>
            <a:r>
              <a:rPr lang="en-US" sz="2000" dirty="0">
                <a:latin typeface="Times New Roman" charset="0"/>
              </a:rPr>
              <a:t> derivative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782" y="2036763"/>
            <a:ext cx="4159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>
                <a:latin typeface="Times New Roman" charset="0"/>
              </a:rPr>
              <a:t>Gaussian Noise with density 0.0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57782" y="2996952"/>
            <a:ext cx="4159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>
                <a:latin typeface="Times New Roman" charset="0"/>
              </a:rPr>
              <a:t>Gaussian Noise with density </a:t>
            </a:r>
            <a:r>
              <a:rPr lang="en-US" sz="2400" dirty="0" smtClean="0">
                <a:latin typeface="Times New Roman" charset="0"/>
              </a:rPr>
              <a:t>0.1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57782" y="3933056"/>
            <a:ext cx="4159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>
                <a:latin typeface="Times New Roman" charset="0"/>
              </a:rPr>
              <a:t>Gaussian Noise with density </a:t>
            </a:r>
            <a:r>
              <a:rPr lang="en-US" sz="2400" dirty="0" smtClean="0">
                <a:latin typeface="Times New Roman" charset="0"/>
              </a:rPr>
              <a:t>1.0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57200" y="4869160"/>
            <a:ext cx="43136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>
                <a:latin typeface="Times New Roman" charset="0"/>
              </a:rPr>
              <a:t>Gaussian Noise with density </a:t>
            </a:r>
            <a:r>
              <a:rPr lang="en-US" sz="2400" dirty="0" smtClean="0">
                <a:latin typeface="Times New Roman" charset="0"/>
              </a:rPr>
              <a:t>10.0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1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3378" y="404664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i="1" dirty="0">
                <a:solidFill>
                  <a:srgbClr val="FFFFFF"/>
                </a:solidFill>
                <a:latin typeface="Times New Roman" charset="0"/>
              </a:rPr>
              <a:t>Noise in Images (</a:t>
            </a:r>
            <a:r>
              <a:rPr lang="en-US" sz="4000" i="1" dirty="0" err="1">
                <a:solidFill>
                  <a:srgbClr val="FFFFFF"/>
                </a:solidFill>
                <a:latin typeface="Times New Roman" charset="0"/>
              </a:rPr>
              <a:t>Con`t</a:t>
            </a:r>
            <a:r>
              <a:rPr lang="en-US" sz="4000" i="1" dirty="0">
                <a:solidFill>
                  <a:srgbClr val="FFFFFF"/>
                </a:solidFill>
                <a:latin typeface="Times New Roman" charset="0"/>
              </a:rPr>
              <a:t>..)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5832" y="1628800"/>
            <a:ext cx="8230623" cy="4227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latin typeface="Times New Roman" charset="0"/>
                <a:ea typeface="MS PGothic" charset="0"/>
                <a:cs typeface="Times New Roman" charset="0"/>
              </a:rPr>
              <a:t>Small noise can give significant effect to the second-derivative for edge detection</a:t>
            </a:r>
          </a:p>
          <a:p>
            <a:endParaRPr lang="en-US" sz="2200" dirty="0" smtClean="0">
              <a:latin typeface="Times New Roman" charset="0"/>
              <a:ea typeface="MS PGothic" charset="0"/>
              <a:cs typeface="Times New Roman" charset="0"/>
            </a:endParaRPr>
          </a:p>
          <a:p>
            <a:pPr algn="just"/>
            <a:r>
              <a:rPr lang="en-US" sz="2200" dirty="0" smtClean="0">
                <a:latin typeface="Times New Roman" charset="0"/>
                <a:ea typeface="MS PGothic" charset="0"/>
                <a:cs typeface="Times New Roman" charset="0"/>
              </a:rPr>
              <a:t>Smoothing image technique should be applied in the image where noise is likely to be present.</a:t>
            </a:r>
            <a:endParaRPr lang="en-US" sz="2200" dirty="0">
              <a:latin typeface="Times New Roman" charset="0"/>
              <a:ea typeface="MS PGothic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13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04664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i="1" dirty="0">
                <a:solidFill>
                  <a:srgbClr val="FFFFFF"/>
                </a:solidFill>
                <a:latin typeface="Times New Roman" charset="0"/>
              </a:rPr>
              <a:t>Edge Point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04" y="1700808"/>
            <a:ext cx="8568952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90000"/>
              </a:lnSpc>
              <a:buFont typeface="Arial"/>
              <a:buChar char="•"/>
            </a:pPr>
            <a:r>
              <a:rPr lang="en-US" sz="2200" dirty="0" smtClean="0">
                <a:latin typeface="Times New Roman" charset="0"/>
                <a:ea typeface="ＭＳ Ｐゴシック" charset="0"/>
                <a:cs typeface="Times New Roman" charset="0"/>
              </a:rPr>
              <a:t>Transition </a:t>
            </a:r>
            <a:r>
              <a:rPr lang="en-US" sz="2200" dirty="0" err="1" smtClean="0">
                <a:latin typeface="Times New Roman" charset="0"/>
                <a:ea typeface="ＭＳ Ｐゴシック" charset="0"/>
                <a:cs typeface="Times New Roman" charset="0"/>
              </a:rPr>
              <a:t>greyscale</a:t>
            </a:r>
            <a:r>
              <a:rPr lang="en-US" sz="2200" dirty="0" smtClean="0">
                <a:latin typeface="Times New Roman" charset="0"/>
                <a:ea typeface="ＭＳ Ｐゴシック" charset="0"/>
                <a:cs typeface="Times New Roman" charset="0"/>
              </a:rPr>
              <a:t> value has to be significantly stronger than the background.</a:t>
            </a:r>
          </a:p>
          <a:p>
            <a:pPr lvl="1" algn="just">
              <a:lnSpc>
                <a:spcPct val="90000"/>
              </a:lnSpc>
            </a:pPr>
            <a:endParaRPr lang="en-US" sz="2200" dirty="0" smtClean="0">
              <a:latin typeface="Times New Roman" charset="0"/>
              <a:ea typeface="ＭＳ Ｐゴシック" charset="0"/>
              <a:cs typeface="Times New Roman" charset="0"/>
            </a:endParaRPr>
          </a:p>
          <a:p>
            <a:pPr lvl="1" algn="just">
              <a:lnSpc>
                <a:spcPct val="90000"/>
              </a:lnSpc>
              <a:buFont typeface="Arial"/>
              <a:buChar char="•"/>
            </a:pPr>
            <a:r>
              <a:rPr lang="en-US" sz="2200" dirty="0" smtClean="0">
                <a:latin typeface="Times New Roman" charset="0"/>
                <a:ea typeface="ＭＳ Ｐゴシック" charset="0"/>
                <a:cs typeface="Times New Roman" charset="0"/>
              </a:rPr>
              <a:t>A threshold can determine whether a value is significant or not.</a:t>
            </a:r>
          </a:p>
          <a:p>
            <a:pPr lvl="1" algn="just">
              <a:lnSpc>
                <a:spcPct val="90000"/>
              </a:lnSpc>
            </a:pPr>
            <a:endParaRPr lang="en-US" sz="2200" dirty="0" smtClean="0">
              <a:latin typeface="Times New Roman" charset="0"/>
              <a:ea typeface="ＭＳ Ｐゴシック" charset="0"/>
              <a:cs typeface="Times New Roman" charset="0"/>
            </a:endParaRPr>
          </a:p>
          <a:p>
            <a:pPr lvl="1" algn="just">
              <a:lnSpc>
                <a:spcPct val="90000"/>
              </a:lnSpc>
              <a:buFont typeface="Arial"/>
              <a:buChar char="•"/>
            </a:pPr>
            <a:r>
              <a:rPr lang="en-US" sz="2200" dirty="0" smtClean="0">
                <a:latin typeface="Times New Roman" charset="0"/>
                <a:ea typeface="ＭＳ Ｐゴシック" charset="0"/>
                <a:cs typeface="Times New Roman" charset="0"/>
              </a:rPr>
              <a:t>Edge point obtained from first derivative should be greater than a threshold.</a:t>
            </a:r>
          </a:p>
          <a:p>
            <a:pPr algn="just">
              <a:lnSpc>
                <a:spcPct val="90000"/>
              </a:lnSpc>
            </a:pPr>
            <a:endParaRPr lang="en-US" sz="2200" dirty="0">
              <a:latin typeface="Times New Roman" charset="0"/>
              <a:ea typeface="MS PGothic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97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74127" y="404664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i="1" dirty="0">
                <a:solidFill>
                  <a:schemeClr val="bg1"/>
                </a:solidFill>
                <a:latin typeface="Times New Roman" charset="0"/>
              </a:rPr>
              <a:t>Gradient Operator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1828800"/>
            <a:ext cx="6048375" cy="962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first derivatives are applied using </a:t>
            </a:r>
            <a:r>
              <a:rPr lang="en-US" alt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the gradient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en-US" sz="2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magnitude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altLang="en-US" sz="2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81000" y="1447800"/>
            <a:ext cx="8120063" cy="4119563"/>
            <a:chOff x="81" y="793"/>
            <a:chExt cx="5115" cy="2595"/>
          </a:xfrm>
        </p:grpSpPr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3810" y="793"/>
            <a:ext cx="1359" cy="8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06" r:id="rId3" imgW="1143993" imgH="813506" progId="Equation.3">
                    <p:embed/>
                  </p:oleObj>
                </mc:Choice>
                <mc:Fallback>
                  <p:oleObj r:id="rId3" imgW="1143993" imgH="8135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" y="793"/>
                          <a:ext cx="1359" cy="8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81" y="1705"/>
              <a:ext cx="5115" cy="1683"/>
              <a:chOff x="81" y="-340"/>
              <a:chExt cx="5115" cy="1683"/>
            </a:xfrm>
          </p:grpSpPr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81" y="-340"/>
                <a:ext cx="3089" cy="1683"/>
                <a:chOff x="81" y="-340"/>
                <a:chExt cx="3089" cy="1683"/>
              </a:xfrm>
            </p:grpSpPr>
            <p:graphicFrame>
              <p:nvGraphicFramePr>
                <p:cNvPr id="14" name="Object 9"/>
                <p:cNvGraphicFramePr>
                  <a:graphicFrameLocks noChangeAspect="1"/>
                </p:cNvGraphicFramePr>
                <p:nvPr/>
              </p:nvGraphicFramePr>
              <p:xfrm>
                <a:off x="561" y="-340"/>
                <a:ext cx="2592" cy="105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5307" r:id="rId5" imgW="1791478" imgH="914797" progId="Equation.3">
                        <p:embed/>
                      </p:oleObj>
                    </mc:Choice>
                    <mc:Fallback>
                      <p:oleObj r:id="rId5" imgW="1791478" imgH="914797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61" y="-340"/>
                              <a:ext cx="2592" cy="105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66" y="1050"/>
                  <a:ext cx="2604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Tahoma" charset="0"/>
                      <a:ea typeface="MS PGothic" charset="0"/>
                      <a:cs typeface="MS PGothic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Tahoma" charset="0"/>
                      <a:ea typeface="MS PGothic" charset="0"/>
                      <a:cs typeface="MS PGothic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ahoma" charset="0"/>
                      <a:ea typeface="MS PGothic" charset="0"/>
                      <a:cs typeface="MS PGothic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Tahoma" charset="0"/>
                      <a:ea typeface="MS PGothic" charset="0"/>
                      <a:cs typeface="MS PGothic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Tahoma" charset="0"/>
                      <a:ea typeface="MS PGothic" charset="0"/>
                      <a:cs typeface="MS PGothic" charset="0"/>
                    </a:defRPr>
                  </a:lvl5pPr>
                  <a:lvl6pPr eaLnBrk="0" hangingPunct="0">
                    <a:defRPr sz="2000">
                      <a:solidFill>
                        <a:schemeClr val="tx1"/>
                      </a:solidFill>
                      <a:latin typeface="Tahoma" charset="0"/>
                      <a:ea typeface="MS PGothic" charset="0"/>
                      <a:cs typeface="MS PGothic" charset="0"/>
                    </a:defRPr>
                  </a:lvl6pPr>
                  <a:lvl7pPr eaLnBrk="0" hangingPunct="0">
                    <a:defRPr sz="2000">
                      <a:solidFill>
                        <a:schemeClr val="tx1"/>
                      </a:solidFill>
                      <a:latin typeface="Tahoma" charset="0"/>
                      <a:ea typeface="MS PGothic" charset="0"/>
                      <a:cs typeface="MS PGothic" charset="0"/>
                    </a:defRPr>
                  </a:lvl7pPr>
                  <a:lvl8pPr eaLnBrk="0" hangingPunct="0">
                    <a:defRPr sz="2000">
                      <a:solidFill>
                        <a:schemeClr val="tx1"/>
                      </a:solidFill>
                      <a:latin typeface="Tahoma" charset="0"/>
                      <a:ea typeface="MS PGothic" charset="0"/>
                      <a:cs typeface="MS PGothic" charset="0"/>
                    </a:defRPr>
                  </a:lvl8pPr>
                  <a:lvl9pPr eaLnBrk="0" hangingPunct="0">
                    <a:defRPr sz="2000">
                      <a:solidFill>
                        <a:schemeClr val="tx1"/>
                      </a:solidFill>
                      <a:latin typeface="Tahoma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eaLnBrk="1" hangingPunct="1"/>
                  <a:r>
                    <a:rPr lang="en-US" sz="2200">
                      <a:latin typeface="Times New Roman" charset="0"/>
                      <a:cs typeface="Times New Roman" charset="0"/>
                    </a:rPr>
                    <a:t>the magnitude becomes nonlinear</a:t>
                  </a:r>
                  <a:endParaRPr lang="th-TH" sz="2200"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16" name="AutoShape 10"/>
                <p:cNvSpPr>
                  <a:spLocks noChangeArrowheads="1"/>
                </p:cNvSpPr>
                <p:nvPr/>
              </p:nvSpPr>
              <p:spPr bwMode="auto">
                <a:xfrm>
                  <a:off x="81" y="572"/>
                  <a:ext cx="454" cy="771"/>
                </a:xfrm>
                <a:prstGeom prst="curvedRightArrow">
                  <a:avLst>
                    <a:gd name="adj1" fmla="val 29468"/>
                    <a:gd name="adj2" fmla="val 63432"/>
                    <a:gd name="adj3" fmla="val 31278"/>
                  </a:avLst>
                </a:prstGeom>
                <a:ln>
                  <a:headEnd/>
                  <a:tailEnd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>
                    <a:cs typeface="Angsana New" charset="0"/>
                  </a:endParaRPr>
                </a:p>
              </p:txBody>
            </p:sp>
          </p:grpSp>
          <p:graphicFrame>
            <p:nvGraphicFramePr>
              <p:cNvPr id="11" name="Object 12"/>
              <p:cNvGraphicFramePr>
                <a:graphicFrameLocks noChangeAspect="1"/>
              </p:cNvGraphicFramePr>
              <p:nvPr/>
            </p:nvGraphicFramePr>
            <p:xfrm>
              <a:off x="3489" y="908"/>
              <a:ext cx="1536" cy="3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308" r:id="rId7" imgW="941025" imgH="279764" progId="Equation.3">
                      <p:embed/>
                    </p:oleObj>
                  </mc:Choice>
                  <mc:Fallback>
                    <p:oleObj r:id="rId7" imgW="941025" imgH="27976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89" y="908"/>
                            <a:ext cx="1536" cy="3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3729" y="-4"/>
                <a:ext cx="1467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200" dirty="0">
                    <a:latin typeface="Times New Roman"/>
                    <a:cs typeface="Times New Roman"/>
                  </a:rPr>
                  <a:t>commonly approx.</a:t>
                </a:r>
                <a:endParaRPr lang="th-TH" sz="22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 rot="2085557">
                <a:off x="3207" y="470"/>
                <a:ext cx="715" cy="4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17694720 60000 65536"/>
                  <a:gd name="T11" fmla="*/ 5898240 60000 65536"/>
                  <a:gd name="T12" fmla="*/ 5898240 60000 65536"/>
                  <a:gd name="T13" fmla="*/ 5898240 60000 65536"/>
                  <a:gd name="T14" fmla="*/ 0 60000 65536"/>
                  <a:gd name="T15" fmla="*/ 0 w 21600"/>
                  <a:gd name="T16" fmla="*/ 8326 h 21600"/>
                  <a:gd name="T17" fmla="*/ 6099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5662" y="14285"/>
                    </a:moveTo>
                    <a:lnTo>
                      <a:pt x="21600" y="8310"/>
                    </a:lnTo>
                    <a:lnTo>
                      <a:pt x="18630" y="8310"/>
                    </a:lnTo>
                    <a:cubicBezTo>
                      <a:pt x="18630" y="3721"/>
                      <a:pt x="14430" y="0"/>
                      <a:pt x="9250" y="0"/>
                    </a:cubicBezTo>
                    <a:cubicBezTo>
                      <a:pt x="4141" y="0"/>
                      <a:pt x="0" y="3799"/>
                      <a:pt x="0" y="8485"/>
                    </a:cubicBezTo>
                    <a:lnTo>
                      <a:pt x="0" y="21600"/>
                    </a:lnTo>
                    <a:lnTo>
                      <a:pt x="6110" y="21600"/>
                    </a:lnTo>
                    <a:lnTo>
                      <a:pt x="6110" y="8310"/>
                    </a:lnTo>
                    <a:cubicBezTo>
                      <a:pt x="6110" y="6947"/>
                      <a:pt x="7362" y="5842"/>
                      <a:pt x="8907" y="5842"/>
                    </a:cubicBezTo>
                    <a:lnTo>
                      <a:pt x="9725" y="5842"/>
                    </a:lnTo>
                    <a:cubicBezTo>
                      <a:pt x="11269" y="5842"/>
                      <a:pt x="12520" y="6947"/>
                      <a:pt x="12520" y="8310"/>
                    </a:cubicBezTo>
                    <a:lnTo>
                      <a:pt x="9725" y="8310"/>
                    </a:lnTo>
                    <a:lnTo>
                      <a:pt x="15662" y="14285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8076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74127" y="404664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i="1" dirty="0">
                <a:solidFill>
                  <a:schemeClr val="bg1"/>
                </a:solidFill>
                <a:latin typeface="Times New Roman" charset="0"/>
              </a:rPr>
              <a:t>Gradient Operator</a:t>
            </a: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152400" y="1752600"/>
          <a:ext cx="4117975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r:id="rId3" imgW="1790476" imgH="1905266" progId="Paint.Picture">
                  <p:embed/>
                </p:oleObj>
              </mc:Choice>
              <mc:Fallback>
                <p:oleObj r:id="rId3" imgW="1790476" imgH="190526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4117975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012497"/>
              </p:ext>
            </p:extLst>
          </p:nvPr>
        </p:nvGraphicFramePr>
        <p:xfrm>
          <a:off x="4427984" y="1447800"/>
          <a:ext cx="4238625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r:id="rId5" imgW="2172003" imgH="2362530" progId="Paint.Picture">
                  <p:embed/>
                </p:oleObj>
              </mc:Choice>
              <mc:Fallback>
                <p:oleObj r:id="rId5" imgW="2172003" imgH="236253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447800"/>
                        <a:ext cx="4238625" cy="438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588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l"/>
            <a:r>
              <a:rPr lang="en-US" sz="4000" i="1" dirty="0">
                <a:solidFill>
                  <a:schemeClr val="bg1"/>
                </a:solidFill>
                <a:latin typeface="Times New Roman" charset="0"/>
              </a:rPr>
              <a:t>Today’s Lecture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323528" y="1487888"/>
            <a:ext cx="8686800" cy="4800600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Discontinuity Detection</a:t>
            </a:r>
          </a:p>
          <a:p>
            <a:pPr lvl="1"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Points</a:t>
            </a:r>
            <a:endParaRPr lang="en-US" sz="2200" dirty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lvl="1"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Lines </a:t>
            </a:r>
            <a:endParaRPr lang="en-US" sz="2200" dirty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lvl="1"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Edges</a:t>
            </a:r>
            <a:endParaRPr lang="en-US" sz="2200" dirty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>
              <a:defRPr/>
            </a:pPr>
            <a:r>
              <a:rPr lang="en-US" sz="22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Boundary Detection Thresholding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&amp; Edge Link</a:t>
            </a:r>
            <a:endParaRPr lang="en-US" sz="2200" dirty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lvl="1"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Global Threshold, Optimum 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Global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Threshold, Multiple </a:t>
            </a:r>
            <a:r>
              <a:rPr lang="en-US" sz="22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Thresholds</a:t>
            </a:r>
          </a:p>
          <a:p>
            <a:pPr>
              <a:defRPr/>
            </a:pPr>
            <a:r>
              <a:rPr lang="en-US" sz="2200" dirty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Variable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ea typeface="ＭＳ Ｐゴシック" charset="0"/>
                <a:cs typeface="Times New Roman"/>
              </a:rPr>
              <a:t>Thresholding</a:t>
            </a:r>
            <a:endParaRPr lang="en-US" sz="2200" dirty="0">
              <a:solidFill>
                <a:srgbClr val="000000"/>
              </a:solidFill>
              <a:latin typeface="Times New Roman"/>
              <a:ea typeface="ＭＳ Ｐゴシック" charset="0"/>
              <a:cs typeface="Times New Roman"/>
            </a:endParaRPr>
          </a:p>
          <a:p>
            <a:pPr eaLnBrk="1" hangingPunct="1">
              <a:defRPr/>
            </a:pPr>
            <a:r>
              <a:rPr lang="en-US" altLang="en-US" sz="2200" dirty="0">
                <a:latin typeface="Times New Roman"/>
                <a:ea typeface="ＭＳ Ｐゴシック" charset="0"/>
                <a:cs typeface="Times New Roman"/>
              </a:rPr>
              <a:t>Learning Outcomes: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Times New Roman"/>
                <a:ea typeface="ＭＳ Ｐゴシック" panose="020B0600070205080204" pitchFamily="34" charset="-128"/>
                <a:cs typeface="Times New Roman"/>
              </a:rPr>
              <a:t>Introduce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/>
                <a:ea typeface="ＭＳ Ｐゴシック" panose="020B0600070205080204" pitchFamily="34" charset="-128"/>
                <a:cs typeface="Times New Roman"/>
              </a:rPr>
              <a:t>image </a:t>
            </a:r>
            <a:r>
              <a:rPr lang="en-US" altLang="en-US" sz="2200" dirty="0">
                <a:solidFill>
                  <a:srgbClr val="000000"/>
                </a:solidFill>
                <a:latin typeface="Times New Roman"/>
                <a:ea typeface="ＭＳ Ｐゴシック" panose="020B0600070205080204" pitchFamily="34" charset="-128"/>
                <a:cs typeface="Times New Roman"/>
              </a:rPr>
              <a:t>s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/>
                <a:ea typeface="ＭＳ Ｐゴシック" panose="020B0600070205080204" pitchFamily="34" charset="-128"/>
                <a:cs typeface="Times New Roman"/>
              </a:rPr>
              <a:t>egmentation </a:t>
            </a:r>
            <a:r>
              <a:rPr lang="en-US" altLang="en-US" sz="2200" dirty="0">
                <a:solidFill>
                  <a:srgbClr val="000000"/>
                </a:solidFill>
                <a:latin typeface="Times New Roman"/>
                <a:ea typeface="ＭＳ Ｐゴシック" panose="020B0600070205080204" pitchFamily="34" charset="-128"/>
                <a:cs typeface="Times New Roman"/>
              </a:rPr>
              <a:t>techniques and familiar with segmentation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/>
                <a:ea typeface="ＭＳ Ｐゴシック" panose="020B0600070205080204" pitchFamily="34" charset="-128"/>
                <a:cs typeface="Times New Roman"/>
              </a:rPr>
              <a:t>Operation</a:t>
            </a:r>
            <a:endParaRPr lang="en-US" altLang="en-US" sz="2200" dirty="0">
              <a:solidFill>
                <a:srgbClr val="000000"/>
              </a:solidFill>
              <a:latin typeface="Times New Roman"/>
              <a:ea typeface="ＭＳ Ｐゴシック" panose="020B0600070205080204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6694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19112"/>
            <a:ext cx="868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i="1" dirty="0">
                <a:solidFill>
                  <a:srgbClr val="FFFFFF"/>
                </a:solidFill>
                <a:latin typeface="Times New Roman" charset="0"/>
              </a:rPr>
              <a:t>Diagonal Edges 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074143"/>
              </p:ext>
            </p:extLst>
          </p:nvPr>
        </p:nvGraphicFramePr>
        <p:xfrm>
          <a:off x="2106350" y="1772816"/>
          <a:ext cx="5253038" cy="352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r:id="rId3" imgW="2914286" imgH="3209524" progId="Paint.Picture">
                  <p:embed/>
                </p:oleObj>
              </mc:Choice>
              <mc:Fallback>
                <p:oleObj r:id="rId3" imgW="2914286" imgH="32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350" y="1772816"/>
                        <a:ext cx="5253038" cy="352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6305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37214" y="404664"/>
            <a:ext cx="85931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3900" i="1" dirty="0">
                <a:solidFill>
                  <a:srgbClr val="FFFFFF"/>
                </a:solidFill>
                <a:latin typeface="Times New Roman" charset="0"/>
              </a:rPr>
              <a:t>Edge Detection using Gradient Operator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r="39928" b="50179"/>
          <a:stretch>
            <a:fillRect/>
          </a:stretch>
        </p:blipFill>
        <p:spPr bwMode="auto">
          <a:xfrm>
            <a:off x="437214" y="1416520"/>
            <a:ext cx="2550610" cy="186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24597" y="36565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2" b="50098"/>
          <a:stretch>
            <a:fillRect/>
          </a:stretch>
        </p:blipFill>
        <p:spPr bwMode="auto">
          <a:xfrm>
            <a:off x="4859635" y="1416521"/>
            <a:ext cx="2376661" cy="186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53557" y="45133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5" t="50816"/>
          <a:stretch>
            <a:fillRect/>
          </a:stretch>
        </p:blipFill>
        <p:spPr bwMode="auto">
          <a:xfrm>
            <a:off x="4859635" y="3724460"/>
            <a:ext cx="2376661" cy="170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7762" y="45592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t="50359" r="39923"/>
          <a:stretch>
            <a:fillRect/>
          </a:stretch>
        </p:blipFill>
        <p:spPr bwMode="auto">
          <a:xfrm>
            <a:off x="437214" y="3758152"/>
            <a:ext cx="2550610" cy="170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4"/>
          <p:cNvSpPr>
            <a:spLocks noChangeArrowheads="1"/>
          </p:cNvSpPr>
          <p:nvPr/>
        </p:nvSpPr>
        <p:spPr bwMode="auto">
          <a:xfrm rot="16200000">
            <a:off x="-2169578" y="3439282"/>
            <a:ext cx="4591572" cy="25241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 dirty="0">
                <a:solidFill>
                  <a:srgbClr val="000000"/>
                </a:solidFill>
                <a:latin typeface="Arial" charset="0"/>
              </a:rPr>
              <a:t>Images taken from Gonzalez &amp; Woods, Digital Image Processing 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30331" y="3387427"/>
            <a:ext cx="2074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(a) Original image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233863" y="3289466"/>
            <a:ext cx="3873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(b) Result of Gradient in x-direction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253557" y="5410088"/>
            <a:ext cx="434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(d) Gradient in x-direction + y-direction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241300" y="5461223"/>
            <a:ext cx="3873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(c) Result of Gradient in y-direction</a:t>
            </a:r>
          </a:p>
        </p:txBody>
      </p:sp>
    </p:spTree>
    <p:extLst>
      <p:ext uri="{BB962C8B-B14F-4D97-AF65-F5344CB8AC3E}">
        <p14:creationId xmlns:p14="http://schemas.microsoft.com/office/powerpoint/2010/main" val="1979613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37214" y="404664"/>
            <a:ext cx="85931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i="1" dirty="0">
                <a:solidFill>
                  <a:srgbClr val="FFFFFF"/>
                </a:solidFill>
                <a:latin typeface="Times New Roman" charset="0"/>
              </a:rPr>
              <a:t>Edge Detection using </a:t>
            </a:r>
            <a:r>
              <a:rPr lang="en-US" sz="4000" i="1" dirty="0" smtClean="0">
                <a:solidFill>
                  <a:srgbClr val="FFFFFF"/>
                </a:solidFill>
                <a:latin typeface="Times New Roman" charset="0"/>
              </a:rPr>
              <a:t>Image Smoothed</a:t>
            </a:r>
            <a:endParaRPr lang="en-US" sz="4000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 rot="16200000">
            <a:off x="-2113483" y="3357344"/>
            <a:ext cx="4536529" cy="315914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 dirty="0">
                <a:solidFill>
                  <a:srgbClr val="000000"/>
                </a:solidFill>
                <a:latin typeface="Arial" charset="0"/>
              </a:rPr>
              <a:t>Images taken from Gonzalez &amp; Woods, Digital Image Processing 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20" b="49823"/>
          <a:stretch>
            <a:fillRect/>
          </a:stretch>
        </p:blipFill>
        <p:spPr bwMode="auto">
          <a:xfrm>
            <a:off x="437214" y="1412777"/>
            <a:ext cx="2478602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5" r="19888" b="48929"/>
          <a:stretch>
            <a:fillRect/>
          </a:stretch>
        </p:blipFill>
        <p:spPr bwMode="auto">
          <a:xfrm>
            <a:off x="4932040" y="1412778"/>
            <a:ext cx="2529210" cy="158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98" r="59721"/>
          <a:stretch>
            <a:fillRect/>
          </a:stretch>
        </p:blipFill>
        <p:spPr bwMode="auto">
          <a:xfrm>
            <a:off x="437214" y="3789039"/>
            <a:ext cx="2478602" cy="15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7" t="50597" r="19626"/>
          <a:stretch>
            <a:fillRect/>
          </a:stretch>
        </p:blipFill>
        <p:spPr bwMode="auto">
          <a:xfrm>
            <a:off x="4932040" y="3686922"/>
            <a:ext cx="2529210" cy="161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211960" y="3012953"/>
            <a:ext cx="3873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(b) Result of Gradient in x-direction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2026" y="5094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164256" y="5264040"/>
            <a:ext cx="434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(d) Gradient in x-direction + y-direction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290756" y="5264040"/>
            <a:ext cx="3873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(c) Result of Gradient in y-direction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179512" y="2996952"/>
            <a:ext cx="29748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457200" indent="-457200" algn="ctr">
              <a:buAutoNum type="alphaLcParenBoth"/>
            </a:pPr>
            <a:r>
              <a:rPr lang="en-US" sz="2000" dirty="0" smtClean="0">
                <a:latin typeface="Times New Roman" charset="0"/>
              </a:rPr>
              <a:t>Smoothed image</a:t>
            </a:r>
          </a:p>
          <a:p>
            <a:pPr algn="ctr"/>
            <a:r>
              <a:rPr lang="en-US" sz="2000" dirty="0" smtClean="0">
                <a:latin typeface="Times New Roman" charset="0"/>
              </a:rPr>
              <a:t> </a:t>
            </a:r>
            <a:r>
              <a:rPr lang="en-US" sz="2000" dirty="0">
                <a:latin typeface="Times New Roman" charset="0"/>
              </a:rPr>
              <a:t>using 5x5 average filter</a:t>
            </a:r>
          </a:p>
        </p:txBody>
      </p:sp>
    </p:spTree>
    <p:extLst>
      <p:ext uri="{BB962C8B-B14F-4D97-AF65-F5344CB8AC3E}">
        <p14:creationId xmlns:p14="http://schemas.microsoft.com/office/powerpoint/2010/main" val="3650870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42912"/>
            <a:ext cx="85931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i="1" dirty="0">
                <a:solidFill>
                  <a:srgbClr val="FFFFFF"/>
                </a:solidFill>
                <a:latin typeface="Times New Roman" charset="0"/>
              </a:rPr>
              <a:t>Diagonal Edge Detection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88"/>
          <a:stretch>
            <a:fillRect/>
          </a:stretch>
        </p:blipFill>
        <p:spPr bwMode="auto">
          <a:xfrm>
            <a:off x="444206" y="1700808"/>
            <a:ext cx="3467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3" r="19299"/>
          <a:stretch>
            <a:fillRect/>
          </a:stretch>
        </p:blipFill>
        <p:spPr bwMode="auto">
          <a:xfrm>
            <a:off x="5076056" y="1700808"/>
            <a:ext cx="3581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4"/>
          <p:cNvSpPr>
            <a:spLocks noChangeArrowheads="1"/>
          </p:cNvSpPr>
          <p:nvPr/>
        </p:nvSpPr>
        <p:spPr bwMode="auto">
          <a:xfrm rot="16200000">
            <a:off x="-2178869" y="3449166"/>
            <a:ext cx="4603803" cy="2524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&amp; Woods, Digital Image Processing 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4789646"/>
            <a:ext cx="3427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(a) Diagonal edge detection 45˚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128781" y="4804946"/>
            <a:ext cx="3511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 smtClean="0">
                <a:latin typeface="Times New Roman" charset="0"/>
              </a:rPr>
              <a:t>(b) </a:t>
            </a:r>
            <a:r>
              <a:rPr lang="en-US" sz="2000" dirty="0">
                <a:latin typeface="Times New Roman" charset="0"/>
              </a:rPr>
              <a:t>Diagonal edge detection -45˚</a:t>
            </a:r>
          </a:p>
        </p:txBody>
      </p:sp>
    </p:spTree>
    <p:extLst>
      <p:ext uri="{BB962C8B-B14F-4D97-AF65-F5344CB8AC3E}">
        <p14:creationId xmlns:p14="http://schemas.microsoft.com/office/powerpoint/2010/main" val="1969198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8735" y="404664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i="1" dirty="0" err="1">
                <a:solidFill>
                  <a:srgbClr val="FFFFFF"/>
                </a:solidFill>
                <a:latin typeface="Times New Roman" charset="0"/>
              </a:rPr>
              <a:t>Laplacian</a:t>
            </a:r>
            <a:r>
              <a:rPr lang="en-US" sz="4000" i="1" dirty="0">
                <a:solidFill>
                  <a:srgbClr val="FFFFFF"/>
                </a:solidFill>
                <a:latin typeface="Times New Roman" charset="0"/>
              </a:rPr>
              <a:t> Filter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65" y="1774032"/>
            <a:ext cx="50228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76537"/>
            <a:ext cx="6172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458735" y="1916832"/>
            <a:ext cx="4799013" cy="3700462"/>
            <a:chOff x="184" y="384"/>
            <a:chExt cx="2889" cy="2331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01" r="24690"/>
            <a:stretch>
              <a:fillRect/>
            </a:stretch>
          </p:blipFill>
          <p:spPr bwMode="auto">
            <a:xfrm>
              <a:off x="2064" y="1696"/>
              <a:ext cx="1009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84" y="384"/>
              <a:ext cx="121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2200" dirty="0">
                  <a:latin typeface="Times New Roman"/>
                  <a:cs typeface="Times New Roman"/>
                </a:rPr>
                <a:t>(linear operator)</a:t>
              </a:r>
              <a:endParaRPr lang="th-TH" sz="22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744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04664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i="1" dirty="0" err="1">
                <a:solidFill>
                  <a:srgbClr val="FFFFFF"/>
                </a:solidFill>
                <a:latin typeface="Times New Roman" charset="0"/>
              </a:rPr>
              <a:t>Laplacian</a:t>
            </a:r>
            <a:r>
              <a:rPr lang="en-US" sz="4000" i="1" dirty="0">
                <a:solidFill>
                  <a:srgbClr val="FFFFFF"/>
                </a:solidFill>
                <a:latin typeface="Times New Roman" charset="0"/>
              </a:rPr>
              <a:t> of Gaussian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914400" y="2514600"/>
            <a:ext cx="6819900" cy="2166938"/>
            <a:chOff x="50" y="291"/>
            <a:chExt cx="4296" cy="1365"/>
          </a:xfrm>
        </p:grpSpPr>
        <p:graphicFrame>
          <p:nvGraphicFramePr>
            <p:cNvPr id="6" name="Object 6"/>
            <p:cNvGraphicFramePr>
              <a:graphicFrameLocks noChangeAspect="1"/>
            </p:cNvGraphicFramePr>
            <p:nvPr/>
          </p:nvGraphicFramePr>
          <p:xfrm>
            <a:off x="50" y="291"/>
            <a:ext cx="1680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495" name="Equation" r:id="rId3" imgW="812800" imgH="355600" progId="Equation.3">
                    <p:embed/>
                  </p:oleObj>
                </mc:Choice>
                <mc:Fallback>
                  <p:oleObj name="Equation" r:id="rId3" imgW="8128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" y="291"/>
                          <a:ext cx="1680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53" y="1385"/>
              <a:ext cx="358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200" dirty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where r</a:t>
              </a:r>
              <a:r>
                <a:rPr lang="en-US" sz="2200" baseline="30000" dirty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2</a:t>
              </a:r>
              <a:r>
                <a:rPr lang="en-US" sz="2200" dirty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 = x</a:t>
              </a:r>
              <a:r>
                <a:rPr lang="en-US" sz="2200" baseline="30000" dirty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2</a:t>
              </a:r>
              <a:r>
                <a:rPr lang="en-US" sz="2200" dirty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+y</a:t>
              </a:r>
              <a:r>
                <a:rPr lang="en-US" sz="2200" baseline="30000" dirty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2</a:t>
              </a:r>
              <a:r>
                <a:rPr lang="en-US" sz="2200" dirty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, and </a:t>
              </a:r>
              <a:r>
                <a:rPr lang="en-US" sz="2200" dirty="0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Symbol" charset="0"/>
                </a:rPr>
                <a:t> </a:t>
              </a:r>
              <a:r>
                <a:rPr lang="en-US" sz="2200" dirty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is the standard deviation</a:t>
              </a:r>
              <a:endParaRPr lang="th-TH" sz="2200" dirty="0">
                <a:solidFill>
                  <a:srgbClr val="000000"/>
                </a:solidFill>
                <a:latin typeface="Times New Roman" charset="0"/>
                <a:cs typeface="Times New Roman" charset="0"/>
              </a:endParaRPr>
            </a:p>
          </p:txBody>
        </p:sp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2136" y="329"/>
            <a:ext cx="2210" cy="6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496" name="Equation" r:id="rId5" imgW="1612900" imgH="508000" progId="Equation.3">
                    <p:embed/>
                  </p:oleObj>
                </mc:Choice>
                <mc:Fallback>
                  <p:oleObj name="Equation" r:id="rId5" imgW="16129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6" y="329"/>
                          <a:ext cx="2210" cy="6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23631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04664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i="1" dirty="0" err="1">
                <a:solidFill>
                  <a:srgbClr val="FFFFFF"/>
                </a:solidFill>
                <a:latin typeface="Times New Roman" charset="0"/>
              </a:rPr>
              <a:t>Laplacian</a:t>
            </a:r>
            <a:r>
              <a:rPr lang="en-US" sz="4000" i="1" dirty="0">
                <a:solidFill>
                  <a:srgbClr val="FFFFFF"/>
                </a:solidFill>
                <a:latin typeface="Times New Roman" charset="0"/>
              </a:rPr>
              <a:t> of Gaussian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9" b="50285"/>
          <a:stretch>
            <a:fillRect/>
          </a:stretch>
        </p:blipFill>
        <p:spPr bwMode="auto">
          <a:xfrm>
            <a:off x="457201" y="1412776"/>
            <a:ext cx="3106688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49715" r="56828"/>
          <a:stretch>
            <a:fillRect/>
          </a:stretch>
        </p:blipFill>
        <p:spPr bwMode="auto">
          <a:xfrm>
            <a:off x="703292" y="3549650"/>
            <a:ext cx="266700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19572" b="50285"/>
          <a:stretch>
            <a:fillRect/>
          </a:stretch>
        </p:blipFill>
        <p:spPr bwMode="auto">
          <a:xfrm>
            <a:off x="5076056" y="1407364"/>
            <a:ext cx="236855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21319" y="45286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5" t="58047" r="23557" b="6535"/>
          <a:stretch>
            <a:fillRect/>
          </a:stretch>
        </p:blipFill>
        <p:spPr bwMode="auto">
          <a:xfrm>
            <a:off x="5215728" y="3632970"/>
            <a:ext cx="178051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57201" y="3149600"/>
            <a:ext cx="379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(a) </a:t>
            </a:r>
            <a:r>
              <a:rPr lang="en-US" sz="2000" dirty="0" err="1">
                <a:latin typeface="Times New Roman" charset="0"/>
              </a:rPr>
              <a:t>Laplacian</a:t>
            </a:r>
            <a:r>
              <a:rPr lang="en-US" sz="2000" dirty="0">
                <a:latin typeface="Times New Roman" charset="0"/>
              </a:rPr>
              <a:t> of a Gaussian in 3-D.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13454" y="5389562"/>
            <a:ext cx="4030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(c) Cross section shows zero crossing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4444116" y="2924945"/>
            <a:ext cx="3771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(b) Image (white is positive, black is negative, gray is the zero plane)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4572000" y="5189507"/>
            <a:ext cx="365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 dirty="0">
                <a:latin typeface="Times New Roman" charset="0"/>
              </a:rPr>
              <a:t>(d</a:t>
            </a:r>
            <a:r>
              <a:rPr lang="en-US" sz="2000" dirty="0" smtClean="0">
                <a:latin typeface="Times New Roman" charset="0"/>
              </a:rPr>
              <a:t>) 5x5 </a:t>
            </a:r>
            <a:r>
              <a:rPr lang="en-US" sz="2000" dirty="0">
                <a:latin typeface="Times New Roman" charset="0"/>
              </a:rPr>
              <a:t>mask approximation to </a:t>
            </a:r>
            <a:endParaRPr lang="en-US" sz="2000" dirty="0" smtClean="0">
              <a:latin typeface="Times New Roman" charset="0"/>
            </a:endParaRPr>
          </a:p>
          <a:p>
            <a:pPr algn="ctr"/>
            <a:r>
              <a:rPr lang="en-US" sz="2000" dirty="0" smtClean="0">
                <a:latin typeface="Times New Roman" charset="0"/>
              </a:rPr>
              <a:t>the </a:t>
            </a:r>
            <a:r>
              <a:rPr lang="en-US" sz="2000" dirty="0">
                <a:latin typeface="Times New Roman" charset="0"/>
              </a:rPr>
              <a:t>shape of (a)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114885" y="3758714"/>
            <a:ext cx="203469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0033CC"/>
                </a:solidFill>
                <a:latin typeface="Times New Roman" charset="0"/>
                <a:cs typeface="Times New Roman" charset="0"/>
              </a:rPr>
              <a:t>the summation of all coefficients should be zero</a:t>
            </a:r>
            <a:endParaRPr lang="th-TH" sz="2000" dirty="0">
              <a:solidFill>
                <a:srgbClr val="0033CC"/>
              </a:solidFill>
              <a:latin typeface="Times New Roman" charset="0"/>
              <a:cs typeface="Times New Roman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889018" y="4486328"/>
            <a:ext cx="451734" cy="846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4"/>
          <p:cNvSpPr>
            <a:spLocks noChangeArrowheads="1"/>
          </p:cNvSpPr>
          <p:nvPr/>
        </p:nvSpPr>
        <p:spPr bwMode="auto">
          <a:xfrm rot="16200000">
            <a:off x="-2145234" y="3460602"/>
            <a:ext cx="4536531" cy="25241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 dirty="0">
                <a:solidFill>
                  <a:srgbClr val="000000"/>
                </a:solidFill>
                <a:latin typeface="Arial" charset="0"/>
              </a:rPr>
              <a:t>Images taken from Gonzalez &amp; Woods, Digital Image Processing 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9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48680"/>
            <a:ext cx="7793038" cy="617538"/>
          </a:xfrm>
        </p:spPr>
        <p:txBody>
          <a:bodyPr anchor="b">
            <a:noAutofit/>
          </a:bodyPr>
          <a:lstStyle/>
          <a:p>
            <a:pPr algn="l"/>
            <a:r>
              <a:rPr lang="en-US" sz="4000" i="1" dirty="0">
                <a:solidFill>
                  <a:srgbClr val="FFFFFF"/>
                </a:solidFill>
                <a:latin typeface="Times New Roman" charset="0"/>
                <a:ea typeface="MS PGothic" charset="0"/>
                <a:cs typeface="Times New Roman" charset="0"/>
              </a:rPr>
              <a:t>Linear Operation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916832"/>
            <a:ext cx="8219256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smtClean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Second derivation is a linear operation</a:t>
            </a:r>
          </a:p>
          <a:p>
            <a:endParaRPr lang="en-US" sz="2200" smtClean="0">
              <a:solidFill>
                <a:srgbClr val="000000"/>
              </a:solidFill>
              <a:latin typeface="Times New Roman" charset="0"/>
              <a:ea typeface="MS PGothic" charset="0"/>
              <a:cs typeface="Times New Roman" charset="0"/>
            </a:endParaRPr>
          </a:p>
          <a:p>
            <a:r>
              <a:rPr lang="en-US" sz="2200" smtClean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Thus, </a:t>
            </a:r>
            <a:r>
              <a:rPr lang="en-US" sz="2200" smtClean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  <a:sym typeface="Symbol" charset="0"/>
              </a:rPr>
              <a:t></a:t>
            </a:r>
            <a:r>
              <a:rPr lang="en-US" sz="2200" baseline="30000" smtClean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  <a:sym typeface="Symbol" charset="0"/>
              </a:rPr>
              <a:t>2</a:t>
            </a:r>
            <a:r>
              <a:rPr lang="en-US" sz="2200" smtClean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  <a:sym typeface="Symbol" charset="0"/>
              </a:rPr>
              <a:t>f  is the same as </a:t>
            </a:r>
            <a:r>
              <a:rPr lang="en-US" sz="2200" smtClean="0">
                <a:solidFill>
                  <a:srgbClr val="000000"/>
                </a:solidFill>
                <a:latin typeface="Times New Roman" charset="0"/>
                <a:ea typeface="MS PGothic" charset="0"/>
                <a:cs typeface="Times New Roman" charset="0"/>
              </a:rPr>
              <a:t>convolving the image with Gaussian smoothing function first and then computing the Laplacian of the result  </a:t>
            </a:r>
            <a:endParaRPr lang="en-US" sz="2200" dirty="0">
              <a:solidFill>
                <a:srgbClr val="000000"/>
              </a:solidFill>
              <a:latin typeface="Times New Roman" charset="0"/>
              <a:ea typeface="MS PGothic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30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64093" y="460375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i="1" dirty="0">
                <a:solidFill>
                  <a:srgbClr val="FFFFFF"/>
                </a:solidFill>
                <a:latin typeface="Times New Roman" charset="0"/>
              </a:rPr>
              <a:t>Edge Detection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 rot="16200000">
            <a:off x="-2174254" y="3453781"/>
            <a:ext cx="4594573" cy="2524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 dirty="0">
                <a:solidFill>
                  <a:srgbClr val="000000"/>
                </a:solidFill>
                <a:latin typeface="Arial" charset="0"/>
              </a:rPr>
              <a:t>Images taken from Gonzalez &amp; Woods, Digital Image Processing 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860" y="1484784"/>
            <a:ext cx="512641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04813" y="1587500"/>
            <a:ext cx="315907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charset="0"/>
                <a:cs typeface="Times New Roman" charset="0"/>
              </a:rPr>
              <a:t>a</a:t>
            </a:r>
            <a:r>
              <a:rPr lang="en-US" sz="2200" dirty="0" smtClean="0">
                <a:latin typeface="Times New Roman" charset="0"/>
                <a:cs typeface="Times New Roman" charset="0"/>
              </a:rPr>
              <a:t>) </a:t>
            </a:r>
            <a:r>
              <a:rPr lang="en-US" sz="2200" dirty="0">
                <a:latin typeface="Times New Roman" charset="0"/>
                <a:cs typeface="Times New Roman" charset="0"/>
              </a:rPr>
              <a:t>Original medical image</a:t>
            </a:r>
          </a:p>
          <a:p>
            <a:pPr eaLnBrk="1" hangingPunct="1"/>
            <a:r>
              <a:rPr lang="en-US" sz="2200" dirty="0" smtClean="0">
                <a:latin typeface="Times New Roman" charset="0"/>
                <a:cs typeface="Times New Roman" charset="0"/>
              </a:rPr>
              <a:t>b) </a:t>
            </a:r>
            <a:r>
              <a:rPr lang="en-US" sz="2200" dirty="0">
                <a:latin typeface="Times New Roman" charset="0"/>
                <a:cs typeface="Times New Roman" charset="0"/>
              </a:rPr>
              <a:t>Result of </a:t>
            </a:r>
            <a:r>
              <a:rPr lang="en-US" sz="2200" dirty="0" err="1">
                <a:latin typeface="Times New Roman" charset="0"/>
                <a:cs typeface="Times New Roman" charset="0"/>
              </a:rPr>
              <a:t>Sobel</a:t>
            </a:r>
            <a:r>
              <a:rPr lang="en-US" sz="2200" dirty="0">
                <a:latin typeface="Times New Roman" charset="0"/>
                <a:cs typeface="Times New Roman" charset="0"/>
              </a:rPr>
              <a:t> operation</a:t>
            </a:r>
          </a:p>
          <a:p>
            <a:pPr eaLnBrk="1" hangingPunct="1"/>
            <a:r>
              <a:rPr lang="en-US" sz="2200" dirty="0">
                <a:latin typeface="Times New Roman" charset="0"/>
                <a:cs typeface="Times New Roman" charset="0"/>
              </a:rPr>
              <a:t>c</a:t>
            </a:r>
            <a:r>
              <a:rPr lang="en-US" sz="2200" dirty="0" smtClean="0">
                <a:latin typeface="Times New Roman" charset="0"/>
                <a:cs typeface="Times New Roman" charset="0"/>
              </a:rPr>
              <a:t>) </a:t>
            </a:r>
            <a:r>
              <a:rPr lang="en-US" sz="2200" dirty="0">
                <a:latin typeface="Times New Roman" charset="0"/>
                <a:cs typeface="Times New Roman" charset="0"/>
              </a:rPr>
              <a:t>Spatial Gaussian smoothing function</a:t>
            </a:r>
          </a:p>
          <a:p>
            <a:pPr eaLnBrk="1" hangingPunct="1"/>
            <a:r>
              <a:rPr lang="en-US" sz="2200" dirty="0">
                <a:latin typeface="Times New Roman" charset="0"/>
                <a:cs typeface="Times New Roman" charset="0"/>
              </a:rPr>
              <a:t>d</a:t>
            </a:r>
            <a:r>
              <a:rPr lang="en-US" sz="2200" dirty="0" smtClean="0">
                <a:latin typeface="Times New Roman" charset="0"/>
                <a:cs typeface="Times New Roman" charset="0"/>
              </a:rPr>
              <a:t>) </a:t>
            </a:r>
            <a:r>
              <a:rPr lang="en-US" sz="2200" dirty="0" err="1">
                <a:latin typeface="Times New Roman" charset="0"/>
                <a:cs typeface="Times New Roman" charset="0"/>
              </a:rPr>
              <a:t>Laplacian</a:t>
            </a:r>
            <a:r>
              <a:rPr lang="en-US" sz="2200" dirty="0">
                <a:latin typeface="Times New Roman" charset="0"/>
                <a:cs typeface="Times New Roman" charset="0"/>
              </a:rPr>
              <a:t> filter mask</a:t>
            </a:r>
          </a:p>
          <a:p>
            <a:pPr eaLnBrk="1" hangingPunct="1"/>
            <a:r>
              <a:rPr lang="en-US" sz="2200" dirty="0">
                <a:latin typeface="Times New Roman" charset="0"/>
                <a:cs typeface="Times New Roman" charset="0"/>
              </a:rPr>
              <a:t>e</a:t>
            </a:r>
            <a:r>
              <a:rPr lang="en-US" sz="2200" dirty="0" smtClean="0">
                <a:latin typeface="Times New Roman" charset="0"/>
                <a:cs typeface="Times New Roman" charset="0"/>
              </a:rPr>
              <a:t>) </a:t>
            </a:r>
            <a:r>
              <a:rPr lang="en-US" sz="2200" dirty="0">
                <a:latin typeface="Times New Roman" charset="0"/>
                <a:cs typeface="Times New Roman" charset="0"/>
              </a:rPr>
              <a:t>Result of </a:t>
            </a:r>
            <a:r>
              <a:rPr lang="en-US" sz="2200" dirty="0" err="1">
                <a:latin typeface="Times New Roman" charset="0"/>
                <a:cs typeface="Times New Roman" charset="0"/>
              </a:rPr>
              <a:t>LoG</a:t>
            </a:r>
            <a:endParaRPr lang="en-US" sz="2200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sz="2200" dirty="0">
                <a:latin typeface="Times New Roman" charset="0"/>
                <a:cs typeface="Times New Roman" charset="0"/>
              </a:rPr>
              <a:t>f</a:t>
            </a:r>
            <a:r>
              <a:rPr lang="en-US" sz="2200" dirty="0" smtClean="0">
                <a:latin typeface="Times New Roman" charset="0"/>
                <a:cs typeface="Times New Roman" charset="0"/>
              </a:rPr>
              <a:t>) </a:t>
            </a:r>
            <a:r>
              <a:rPr lang="en-US" sz="2200" dirty="0">
                <a:latin typeface="Times New Roman" charset="0"/>
                <a:cs typeface="Times New Roman" charset="0"/>
              </a:rPr>
              <a:t>Result of Threshold </a:t>
            </a:r>
            <a:r>
              <a:rPr lang="en-US" sz="2200" dirty="0" err="1">
                <a:latin typeface="Times New Roman" charset="0"/>
                <a:cs typeface="Times New Roman" charset="0"/>
              </a:rPr>
              <a:t>LoG</a:t>
            </a:r>
            <a:endParaRPr lang="en-US" sz="2200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sz="2200" dirty="0">
                <a:latin typeface="Times New Roman" charset="0"/>
                <a:cs typeface="Times New Roman" charset="0"/>
              </a:rPr>
              <a:t>g</a:t>
            </a:r>
            <a:r>
              <a:rPr lang="en-US" sz="2200" dirty="0" smtClean="0">
                <a:latin typeface="Times New Roman" charset="0"/>
                <a:cs typeface="Times New Roman" charset="0"/>
              </a:rPr>
              <a:t>)</a:t>
            </a:r>
            <a:r>
              <a:rPr lang="en-US" sz="2200" dirty="0">
                <a:latin typeface="Times New Roman" charset="0"/>
                <a:cs typeface="Times New Roman" charset="0"/>
              </a:rPr>
              <a:t> </a:t>
            </a:r>
            <a:r>
              <a:rPr lang="en-US" sz="2200" dirty="0" smtClean="0">
                <a:latin typeface="Times New Roman" charset="0"/>
                <a:cs typeface="Times New Roman" charset="0"/>
              </a:rPr>
              <a:t>Result </a:t>
            </a:r>
            <a:r>
              <a:rPr lang="en-US" sz="2200" dirty="0">
                <a:latin typeface="Times New Roman" charset="0"/>
                <a:cs typeface="Times New Roman" charset="0"/>
              </a:rPr>
              <a:t>of Zero crossing</a:t>
            </a:r>
            <a:endParaRPr lang="th-TH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236493" y="3389313"/>
            <a:ext cx="48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(d)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11960" y="2060848"/>
            <a:ext cx="4693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 smtClean="0">
                <a:latin typeface="Times New Roman" charset="0"/>
              </a:rPr>
              <a:t>(a)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8271883" y="2060908"/>
            <a:ext cx="4837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 smtClean="0">
                <a:latin typeface="Times New Roman" charset="0"/>
              </a:rPr>
              <a:t>(b)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211960" y="3436445"/>
            <a:ext cx="4693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 smtClean="0">
                <a:latin typeface="Times New Roman" charset="0"/>
              </a:rPr>
              <a:t>(c)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6228184" y="5609169"/>
            <a:ext cx="4408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 smtClean="0">
                <a:latin typeface="Times New Roman" charset="0"/>
              </a:rPr>
              <a:t>(f)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4665694" y="5609109"/>
            <a:ext cx="4693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 smtClean="0">
                <a:latin typeface="Times New Roman" charset="0"/>
              </a:rPr>
              <a:t>(e)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7995193" y="5609229"/>
            <a:ext cx="4837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 smtClean="0">
                <a:latin typeface="Times New Roman" charset="0"/>
              </a:rPr>
              <a:t>(g)</a:t>
            </a:r>
            <a:endParaRPr lang="en-US" sz="2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0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0"/>
          <a:stretch>
            <a:fillRect/>
          </a:stretch>
        </p:blipFill>
        <p:spPr bwMode="auto">
          <a:xfrm>
            <a:off x="300887" y="2159373"/>
            <a:ext cx="8534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67544" y="404664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i="1" dirty="0" err="1">
                <a:solidFill>
                  <a:srgbClr val="FFFFFF"/>
                </a:solidFill>
                <a:latin typeface="Times New Roman" charset="0"/>
              </a:rPr>
              <a:t>Thresholding</a:t>
            </a:r>
            <a:endParaRPr lang="en-US" sz="4000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9565" y="17900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09600" y="1676400"/>
            <a:ext cx="4038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200" dirty="0">
                <a:latin typeface="Times New Roman"/>
                <a:cs typeface="Times New Roman"/>
              </a:rPr>
              <a:t>image with a light object</a:t>
            </a:r>
            <a:endParaRPr lang="th-TH" sz="2200" dirty="0">
              <a:latin typeface="Times New Roman"/>
              <a:cs typeface="Times New Roman"/>
            </a:endParaRPr>
          </a:p>
          <a:p>
            <a:pPr algn="ctr" eaLnBrk="1" hangingPunct="1"/>
            <a:r>
              <a:rPr lang="en-US" sz="2200" dirty="0">
                <a:latin typeface="Times New Roman"/>
                <a:cs typeface="Times New Roman"/>
              </a:rPr>
              <a:t>And dark background</a:t>
            </a:r>
            <a:br>
              <a:rPr lang="en-US" sz="2200" dirty="0">
                <a:latin typeface="Times New Roman"/>
                <a:cs typeface="Times New Roman"/>
              </a:rPr>
            </a:br>
            <a:endParaRPr lang="th-TH" sz="220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7602" y="23255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105400" y="1676400"/>
            <a:ext cx="3657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image with two light objects and dark background </a:t>
            </a:r>
            <a:endParaRPr lang="th-TH" sz="2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4648200" y="4839482"/>
            <a:ext cx="3597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 dirty="0">
                <a:latin typeface="Times New Roman" charset="0"/>
              </a:rPr>
              <a:t>(b) </a:t>
            </a:r>
            <a:r>
              <a:rPr lang="en-US" sz="2000" dirty="0" err="1">
                <a:latin typeface="Times New Roman" charset="0"/>
              </a:rPr>
              <a:t>Grayscale</a:t>
            </a:r>
            <a:r>
              <a:rPr lang="en-US" sz="2000" dirty="0">
                <a:latin typeface="Times New Roman" charset="0"/>
              </a:rPr>
              <a:t> histograms can be partitioned by two thresholds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09600" y="4858729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 dirty="0">
                <a:latin typeface="Times New Roman" charset="0"/>
              </a:rPr>
              <a:t>(a) </a:t>
            </a:r>
            <a:r>
              <a:rPr lang="en-US" sz="2000" dirty="0" err="1">
                <a:latin typeface="Times New Roman" charset="0"/>
              </a:rPr>
              <a:t>Grayscale</a:t>
            </a:r>
            <a:r>
              <a:rPr lang="en-US" sz="2000" dirty="0">
                <a:latin typeface="Times New Roman" charset="0"/>
              </a:rPr>
              <a:t> histograms can be partitioned by a threshold</a:t>
            </a:r>
          </a:p>
        </p:txBody>
      </p:sp>
    </p:spTree>
    <p:extLst>
      <p:ext uri="{BB962C8B-B14F-4D97-AF65-F5344CB8AC3E}">
        <p14:creationId xmlns:p14="http://schemas.microsoft.com/office/powerpoint/2010/main" val="231401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4000" kern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Introduction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50021134"/>
              </p:ext>
            </p:extLst>
          </p:nvPr>
        </p:nvGraphicFramePr>
        <p:xfrm>
          <a:off x="152400" y="1916832"/>
          <a:ext cx="85344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8792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73173" y="404664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i="1" dirty="0">
                <a:solidFill>
                  <a:schemeClr val="bg1"/>
                </a:solidFill>
                <a:latin typeface="Times New Roman" charset="0"/>
              </a:rPr>
              <a:t>Role of Illumination</a:t>
            </a:r>
          </a:p>
        </p:txBody>
      </p:sp>
      <p:sp>
        <p:nvSpPr>
          <p:cNvPr id="5" name="Slide Number Placeholder 4"/>
          <p:cNvSpPr txBox="1">
            <a:spLocks noGrp="1" noChangeArrowheads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B2585D29-390F-274B-AF9D-4193A8E73D6F}" type="slidenum">
              <a:rPr lang="en-US" sz="1400">
                <a:latin typeface="Comic Sans MS" charset="0"/>
                <a:cs typeface="Tahoma" charset="0"/>
              </a:rPr>
              <a:pPr algn="r" eaLnBrk="1" hangingPunct="1"/>
              <a:t>30</a:t>
            </a:fld>
            <a:endParaRPr lang="th-TH" sz="1400">
              <a:latin typeface="Comic Sans MS" charset="0"/>
              <a:cs typeface="Tahoma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6" t="67546" r="18884"/>
          <a:stretch>
            <a:fillRect/>
          </a:stretch>
        </p:blipFill>
        <p:spPr bwMode="auto">
          <a:xfrm>
            <a:off x="6815162" y="4221088"/>
            <a:ext cx="19812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50850" y="2061294"/>
            <a:ext cx="2906713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charset="0"/>
                <a:cs typeface="Times New Roman" charset="0"/>
              </a:rPr>
              <a:t>a</a:t>
            </a:r>
            <a:r>
              <a:rPr lang="en-US" sz="2200" dirty="0" smtClean="0">
                <a:latin typeface="Times New Roman" charset="0"/>
                <a:cs typeface="Times New Roman" charset="0"/>
              </a:rPr>
              <a:t>) </a:t>
            </a:r>
            <a:r>
              <a:rPr lang="en-US" sz="2200" dirty="0">
                <a:latin typeface="Times New Roman" charset="0"/>
                <a:cs typeface="Times New Roman" charset="0"/>
              </a:rPr>
              <a:t>computer generated reflectance function</a:t>
            </a:r>
          </a:p>
          <a:p>
            <a:pPr eaLnBrk="1" hangingPunct="1"/>
            <a:r>
              <a:rPr lang="en-US" sz="2200" dirty="0">
                <a:latin typeface="Times New Roman" charset="0"/>
                <a:cs typeface="Times New Roman" charset="0"/>
              </a:rPr>
              <a:t>b</a:t>
            </a:r>
            <a:r>
              <a:rPr lang="en-US" sz="2200" dirty="0" smtClean="0">
                <a:latin typeface="Times New Roman" charset="0"/>
                <a:cs typeface="Times New Roman" charset="0"/>
              </a:rPr>
              <a:t>) </a:t>
            </a:r>
            <a:r>
              <a:rPr lang="en-US" sz="2200" dirty="0">
                <a:latin typeface="Times New Roman" charset="0"/>
                <a:cs typeface="Times New Roman" charset="0"/>
              </a:rPr>
              <a:t>histogram of image (a)</a:t>
            </a:r>
          </a:p>
          <a:p>
            <a:pPr eaLnBrk="1" hangingPunct="1"/>
            <a:r>
              <a:rPr lang="en-US" sz="2200" dirty="0">
                <a:latin typeface="Times New Roman" charset="0"/>
                <a:cs typeface="Times New Roman" charset="0"/>
              </a:rPr>
              <a:t>c</a:t>
            </a:r>
            <a:r>
              <a:rPr lang="en-US" sz="2200" dirty="0" smtClean="0">
                <a:latin typeface="Times New Roman" charset="0"/>
                <a:cs typeface="Times New Roman" charset="0"/>
              </a:rPr>
              <a:t>) </a:t>
            </a:r>
            <a:r>
              <a:rPr lang="en-US" sz="2200" dirty="0">
                <a:latin typeface="Times New Roman" charset="0"/>
                <a:cs typeface="Times New Roman" charset="0"/>
              </a:rPr>
              <a:t>computer generated illumination function (poor)</a:t>
            </a:r>
          </a:p>
          <a:p>
            <a:pPr eaLnBrk="1" hangingPunct="1"/>
            <a:r>
              <a:rPr lang="en-US" sz="2200" dirty="0">
                <a:latin typeface="Times New Roman" charset="0"/>
                <a:cs typeface="Times New Roman" charset="0"/>
              </a:rPr>
              <a:t>d</a:t>
            </a:r>
            <a:r>
              <a:rPr lang="en-US" sz="2200" dirty="0" smtClean="0">
                <a:latin typeface="Times New Roman" charset="0"/>
                <a:cs typeface="Times New Roman" charset="0"/>
              </a:rPr>
              <a:t>) </a:t>
            </a:r>
            <a:r>
              <a:rPr lang="en-US" sz="2200" dirty="0">
                <a:latin typeface="Times New Roman" charset="0"/>
                <a:cs typeface="Times New Roman" charset="0"/>
              </a:rPr>
              <a:t>Combination product  (a) and (c).</a:t>
            </a:r>
          </a:p>
          <a:p>
            <a:pPr eaLnBrk="1" hangingPunct="1"/>
            <a:r>
              <a:rPr lang="en-US" sz="2200" dirty="0">
                <a:latin typeface="Times New Roman" charset="0"/>
                <a:cs typeface="Times New Roman" charset="0"/>
              </a:rPr>
              <a:t>e</a:t>
            </a:r>
            <a:r>
              <a:rPr lang="en-US" sz="2200" dirty="0" smtClean="0">
                <a:latin typeface="Times New Roman" charset="0"/>
                <a:cs typeface="Times New Roman" charset="0"/>
              </a:rPr>
              <a:t>) </a:t>
            </a:r>
            <a:r>
              <a:rPr lang="en-US" sz="2200" dirty="0">
                <a:latin typeface="Times New Roman" charset="0"/>
                <a:cs typeface="Times New Roman" charset="0"/>
              </a:rPr>
              <a:t>histogram of image (d)</a:t>
            </a:r>
            <a:endParaRPr lang="th-TH" sz="2200" dirty="0">
              <a:latin typeface="Times New Roman" charset="0"/>
              <a:cs typeface="Times New Roman" charset="0"/>
            </a:endParaRPr>
          </a:p>
        </p:txBody>
      </p:sp>
      <p:sp>
        <p:nvSpPr>
          <p:cNvPr id="8" name="Freeform 12"/>
          <p:cNvSpPr>
            <a:spLocks/>
          </p:cNvSpPr>
          <p:nvPr/>
        </p:nvSpPr>
        <p:spPr bwMode="auto">
          <a:xfrm>
            <a:off x="3357563" y="1916832"/>
            <a:ext cx="1286445" cy="1440160"/>
          </a:xfrm>
          <a:custGeom>
            <a:avLst/>
            <a:gdLst>
              <a:gd name="T0" fmla="*/ 2147483646 w 711"/>
              <a:gd name="T1" fmla="*/ 2147483646 h 2624"/>
              <a:gd name="T2" fmla="*/ 2147483646 w 711"/>
              <a:gd name="T3" fmla="*/ 2147483646 h 2624"/>
              <a:gd name="T4" fmla="*/ 2147483646 w 711"/>
              <a:gd name="T5" fmla="*/ 2147483646 h 2624"/>
              <a:gd name="T6" fmla="*/ 0 60000 65536"/>
              <a:gd name="T7" fmla="*/ 0 60000 65536"/>
              <a:gd name="T8" fmla="*/ 0 60000 65536"/>
              <a:gd name="T9" fmla="*/ 0 w 711"/>
              <a:gd name="T10" fmla="*/ 0 h 2624"/>
              <a:gd name="T11" fmla="*/ 711 w 711"/>
              <a:gd name="T12" fmla="*/ 2624 h 2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1" h="2624">
                <a:moveTo>
                  <a:pt x="529" y="220"/>
                </a:moveTo>
                <a:cubicBezTo>
                  <a:pt x="264" y="110"/>
                  <a:pt x="0" y="0"/>
                  <a:pt x="30" y="401"/>
                </a:cubicBezTo>
                <a:cubicBezTo>
                  <a:pt x="60" y="802"/>
                  <a:pt x="385" y="1713"/>
                  <a:pt x="711" y="2624"/>
                </a:cubicBezTo>
              </a:path>
            </a:pathLst>
          </a:custGeom>
          <a:noFill/>
          <a:ln w="9525" cmpd="sng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6" r="39595" b="66228"/>
          <a:stretch>
            <a:fillRect/>
          </a:stretch>
        </p:blipFill>
        <p:spPr bwMode="auto">
          <a:xfrm>
            <a:off x="6781800" y="1451694"/>
            <a:ext cx="1905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2" r="60304" b="34566"/>
          <a:stretch>
            <a:fillRect/>
          </a:stretch>
        </p:blipFill>
        <p:spPr bwMode="auto">
          <a:xfrm>
            <a:off x="4644008" y="2838450"/>
            <a:ext cx="1898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6" t="33772" r="18884" b="32454"/>
          <a:stretch>
            <a:fillRect/>
          </a:stretch>
        </p:blipFill>
        <p:spPr bwMode="auto">
          <a:xfrm>
            <a:off x="6781800" y="2838450"/>
            <a:ext cx="1981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46" r="60083"/>
          <a:stretch>
            <a:fillRect/>
          </a:stretch>
        </p:blipFill>
        <p:spPr bwMode="auto">
          <a:xfrm>
            <a:off x="4644008" y="4221088"/>
            <a:ext cx="19097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570037"/>
            <a:ext cx="26066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4"/>
          <p:cNvSpPr>
            <a:spLocks noChangeArrowheads="1"/>
          </p:cNvSpPr>
          <p:nvPr/>
        </p:nvSpPr>
        <p:spPr bwMode="auto">
          <a:xfrm rot="16200000">
            <a:off x="-2175667" y="3429512"/>
            <a:ext cx="4597402" cy="25241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&amp; Woods, Digital Image Processing 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078288" y="1789113"/>
            <a:ext cx="25495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33CC"/>
                </a:solidFill>
                <a:latin typeface="Times New Roman" charset="0"/>
                <a:cs typeface="Times New Roman" charset="0"/>
              </a:rPr>
              <a:t>easily to separate the object and background </a:t>
            </a:r>
            <a:endParaRPr lang="th-TH" sz="2000" dirty="0">
              <a:solidFill>
                <a:srgbClr val="0033CC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915816" y="5209687"/>
            <a:ext cx="28561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0033CC"/>
                </a:solidFill>
                <a:latin typeface="Times New Roman" charset="0"/>
                <a:cs typeface="Times New Roman" charset="0"/>
              </a:rPr>
              <a:t>difficult to separate the object and background </a:t>
            </a:r>
            <a:endParaRPr lang="th-TH" sz="2000" dirty="0">
              <a:solidFill>
                <a:srgbClr val="0033CC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7521017" y="3892404"/>
            <a:ext cx="4123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 dirty="0" smtClean="0">
                <a:latin typeface="Times New Roman" charset="0"/>
              </a:rPr>
              <a:t>(c)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477417" y="5261433"/>
            <a:ext cx="4123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 dirty="0" smtClean="0">
                <a:latin typeface="Times New Roman" charset="0"/>
              </a:rPr>
              <a:t>(e)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5722606" y="5269291"/>
            <a:ext cx="4239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 dirty="0" smtClean="0">
                <a:latin typeface="Times New Roman" charset="0"/>
              </a:rPr>
              <a:t>(d)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5359251" y="3882951"/>
            <a:ext cx="4239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 dirty="0" smtClean="0">
                <a:latin typeface="Times New Roman" charset="0"/>
              </a:rPr>
              <a:t>(b)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7477417" y="2501825"/>
            <a:ext cx="412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 dirty="0">
                <a:latin typeface="Times New Roman" charset="0"/>
              </a:rPr>
              <a:t>(a)</a:t>
            </a:r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5557429" y="5520698"/>
            <a:ext cx="2690812" cy="396875"/>
          </a:xfrm>
          <a:custGeom>
            <a:avLst/>
            <a:gdLst>
              <a:gd name="T0" fmla="*/ 0 w 1391"/>
              <a:gd name="T1" fmla="*/ 2147483646 h 250"/>
              <a:gd name="T2" fmla="*/ 2147483646 w 1391"/>
              <a:gd name="T3" fmla="*/ 2147483646 h 250"/>
              <a:gd name="T4" fmla="*/ 2147483646 w 1391"/>
              <a:gd name="T5" fmla="*/ 0 h 250"/>
              <a:gd name="T6" fmla="*/ 0 60000 65536"/>
              <a:gd name="T7" fmla="*/ 0 60000 65536"/>
              <a:gd name="T8" fmla="*/ 0 60000 65536"/>
              <a:gd name="T9" fmla="*/ 0 w 1391"/>
              <a:gd name="T10" fmla="*/ 0 h 250"/>
              <a:gd name="T11" fmla="*/ 1391 w 1391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1" h="250">
                <a:moveTo>
                  <a:pt x="0" y="136"/>
                </a:moveTo>
                <a:cubicBezTo>
                  <a:pt x="483" y="193"/>
                  <a:pt x="967" y="250"/>
                  <a:pt x="1179" y="227"/>
                </a:cubicBezTo>
                <a:cubicBezTo>
                  <a:pt x="1391" y="204"/>
                  <a:pt x="1330" y="102"/>
                  <a:pt x="1270" y="0"/>
                </a:cubicBezTo>
              </a:path>
            </a:pathLst>
          </a:custGeom>
          <a:noFill/>
          <a:ln w="9525" cmpd="sng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64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73173" y="404664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i="1" dirty="0">
                <a:solidFill>
                  <a:srgbClr val="FFFFFF"/>
                </a:solidFill>
                <a:latin typeface="Times New Roman" charset="0"/>
              </a:rPr>
              <a:t>Global </a:t>
            </a:r>
            <a:r>
              <a:rPr lang="en-US" sz="4000" i="1" dirty="0" err="1">
                <a:solidFill>
                  <a:srgbClr val="FFFFFF"/>
                </a:solidFill>
                <a:latin typeface="Times New Roman" charset="0"/>
              </a:rPr>
              <a:t>Thresholding</a:t>
            </a:r>
            <a:endParaRPr lang="en-US" sz="4000" i="1" dirty="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8" t="51155" r="21045"/>
          <a:stretch>
            <a:fillRect/>
          </a:stretch>
        </p:blipFill>
        <p:spPr bwMode="auto">
          <a:xfrm>
            <a:off x="5940152" y="3090816"/>
            <a:ext cx="2538422" cy="201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59" r="59982" b="2806"/>
          <a:stretch>
            <a:fillRect/>
          </a:stretch>
        </p:blipFill>
        <p:spPr bwMode="auto">
          <a:xfrm>
            <a:off x="473173" y="2995371"/>
            <a:ext cx="2442644" cy="198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r="43758" b="48845"/>
          <a:stretch>
            <a:fillRect/>
          </a:stretch>
        </p:blipFill>
        <p:spPr bwMode="auto">
          <a:xfrm>
            <a:off x="3275856" y="1514157"/>
            <a:ext cx="2469732" cy="19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4"/>
          <p:cNvSpPr>
            <a:spLocks noChangeArrowheads="1"/>
          </p:cNvSpPr>
          <p:nvPr/>
        </p:nvSpPr>
        <p:spPr bwMode="auto">
          <a:xfrm rot="16200000">
            <a:off x="-2145233" y="3456264"/>
            <a:ext cx="4536531" cy="25241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 dirty="0">
                <a:solidFill>
                  <a:srgbClr val="000000"/>
                </a:solidFill>
                <a:latin typeface="Arial" charset="0"/>
              </a:rPr>
              <a:t>Images taken from Gonzalez &amp; Woods, Digital Image Processing 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275856" y="3415436"/>
            <a:ext cx="246973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(a) Original Image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73173" y="4976579"/>
            <a:ext cx="233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(b) Image Histogram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975239" y="4976579"/>
            <a:ext cx="295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(c) Global Threshold result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491880" y="4217572"/>
            <a:ext cx="225370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just" eaLnBrk="1" hangingPunct="1"/>
            <a:r>
              <a:rPr lang="en-US" sz="22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use a threshold midway between max and min </a:t>
            </a:r>
            <a:r>
              <a:rPr lang="en-US" sz="2200" dirty="0" err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grayscale</a:t>
            </a:r>
            <a:r>
              <a:rPr lang="en-US" sz="22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 values</a:t>
            </a:r>
            <a:endParaRPr lang="th-TH" sz="2200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68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68678" y="519112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i="1" dirty="0">
                <a:solidFill>
                  <a:schemeClr val="bg1"/>
                </a:solidFill>
                <a:latin typeface="Times New Roman" charset="0"/>
              </a:rPr>
              <a:t>Example: Heuristic Method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t="49821" r="40656"/>
          <a:stretch>
            <a:fillRect/>
          </a:stretch>
        </p:blipFill>
        <p:spPr bwMode="auto">
          <a:xfrm>
            <a:off x="3347864" y="3545367"/>
            <a:ext cx="1995496" cy="207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83" b="50179"/>
          <a:stretch>
            <a:fillRect/>
          </a:stretch>
        </p:blipFill>
        <p:spPr bwMode="auto">
          <a:xfrm>
            <a:off x="468678" y="1484784"/>
            <a:ext cx="2012958" cy="206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6" t="17126" r="19057" b="50179"/>
          <a:stretch>
            <a:fillRect/>
          </a:stretch>
        </p:blipFill>
        <p:spPr bwMode="auto">
          <a:xfrm>
            <a:off x="4788024" y="1484784"/>
            <a:ext cx="2438410" cy="160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4"/>
          <p:cNvSpPr>
            <a:spLocks noChangeArrowheads="1"/>
          </p:cNvSpPr>
          <p:nvPr/>
        </p:nvSpPr>
        <p:spPr bwMode="auto">
          <a:xfrm rot="16200000">
            <a:off x="-2145233" y="3478436"/>
            <a:ext cx="4536531" cy="25241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>
                <a:solidFill>
                  <a:srgbClr val="000000"/>
                </a:solidFill>
                <a:latin typeface="Arial" charset="0"/>
              </a:rPr>
              <a:t>Images taken from Gonzalez &amp; Woods, Digital Image Processing </a:t>
            </a:r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68678" y="3577244"/>
            <a:ext cx="208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(a) Original Image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788024" y="3084991"/>
            <a:ext cx="2332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(b) Image Histogram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811471" y="5620237"/>
            <a:ext cx="5414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(c) Segmentation Result with a threshold estimated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436096" y="3985976"/>
            <a:ext cx="23526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charset="0"/>
                <a:cs typeface="Times New Roman" charset="0"/>
              </a:rPr>
              <a:t>T</a:t>
            </a:r>
            <a:r>
              <a:rPr lang="en-US" sz="2200" baseline="-25000" dirty="0">
                <a:latin typeface="Times New Roman" charset="0"/>
                <a:cs typeface="Times New Roman" charset="0"/>
              </a:rPr>
              <a:t>0</a:t>
            </a:r>
            <a:r>
              <a:rPr lang="en-US" sz="2200" dirty="0">
                <a:latin typeface="Times New Roman" charset="0"/>
                <a:cs typeface="Times New Roman" charset="0"/>
              </a:rPr>
              <a:t> = 0</a:t>
            </a:r>
          </a:p>
          <a:p>
            <a:pPr eaLnBrk="1" hangingPunct="1"/>
            <a:r>
              <a:rPr lang="en-US" sz="2200" dirty="0">
                <a:latin typeface="Times New Roman" charset="0"/>
                <a:cs typeface="Times New Roman" charset="0"/>
              </a:rPr>
              <a:t>3 iterations </a:t>
            </a:r>
          </a:p>
          <a:p>
            <a:pPr eaLnBrk="1" hangingPunct="1"/>
            <a:r>
              <a:rPr lang="en-US" sz="2200" dirty="0">
                <a:latin typeface="Times New Roman" charset="0"/>
                <a:cs typeface="Times New Roman" charset="0"/>
              </a:rPr>
              <a:t>with result T = 125</a:t>
            </a:r>
            <a:endParaRPr lang="th-TH" sz="2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30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67544" y="404664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i="1" dirty="0">
                <a:solidFill>
                  <a:srgbClr val="FFFFFF"/>
                </a:solidFill>
                <a:latin typeface="Times New Roman" charset="0"/>
              </a:rPr>
              <a:t>Adaptive Thresholding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26849935"/>
              </p:ext>
            </p:extLst>
          </p:nvPr>
        </p:nvGraphicFramePr>
        <p:xfrm>
          <a:off x="304800" y="1624652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3558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5" t="50000"/>
          <a:stretch>
            <a:fillRect/>
          </a:stretch>
        </p:blipFill>
        <p:spPr bwMode="auto">
          <a:xfrm>
            <a:off x="5176838" y="3538802"/>
            <a:ext cx="2747962" cy="183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r="40027" b="50000"/>
          <a:stretch>
            <a:fillRect/>
          </a:stretch>
        </p:blipFill>
        <p:spPr bwMode="auto">
          <a:xfrm>
            <a:off x="395536" y="1484784"/>
            <a:ext cx="279717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5" b="50000"/>
          <a:stretch>
            <a:fillRect/>
          </a:stretch>
        </p:blipFill>
        <p:spPr bwMode="auto">
          <a:xfrm>
            <a:off x="5158759" y="1481203"/>
            <a:ext cx="2746375" cy="173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50000" r="39645"/>
          <a:stretch>
            <a:fillRect/>
          </a:stretch>
        </p:blipFill>
        <p:spPr bwMode="auto">
          <a:xfrm>
            <a:off x="395536" y="3525903"/>
            <a:ext cx="2822575" cy="184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4"/>
          <p:cNvSpPr>
            <a:spLocks noChangeArrowheads="1"/>
          </p:cNvSpPr>
          <p:nvPr/>
        </p:nvSpPr>
        <p:spPr bwMode="auto">
          <a:xfrm rot="16200000">
            <a:off x="-2157746" y="3398280"/>
            <a:ext cx="4561558" cy="2524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 dirty="0">
                <a:solidFill>
                  <a:srgbClr val="000000"/>
                </a:solidFill>
                <a:latin typeface="Arial" charset="0"/>
              </a:rPr>
              <a:t>Images taken from Gonzalez &amp; Woods, Digital Image Processing 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012709" y="3212976"/>
            <a:ext cx="2892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(b) Global threshold result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4158" y="55537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788024" y="5373216"/>
            <a:ext cx="37444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(d) Adaptive </a:t>
            </a:r>
            <a:r>
              <a:rPr lang="en-US" sz="2000" dirty="0" err="1">
                <a:latin typeface="Times New Roman" charset="0"/>
              </a:rPr>
              <a:t>thresholding</a:t>
            </a:r>
            <a:r>
              <a:rPr lang="en-US" sz="2000" dirty="0">
                <a:latin typeface="Times New Roman" charset="0"/>
              </a:rPr>
              <a:t> result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34521" y="5215025"/>
            <a:ext cx="3103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 dirty="0">
                <a:latin typeface="Times New Roman" charset="0"/>
              </a:rPr>
              <a:t>(c) Image subdivided into individual sub-images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83568" y="3154139"/>
            <a:ext cx="2074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(a) Original image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13325" y="421382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i="1" dirty="0">
                <a:solidFill>
                  <a:srgbClr val="FFFFFF"/>
                </a:solidFill>
                <a:latin typeface="Times New Roman" charset="0"/>
              </a:rPr>
              <a:t>Adaptive </a:t>
            </a:r>
            <a:r>
              <a:rPr lang="en-US" sz="4000" i="1" dirty="0" err="1">
                <a:solidFill>
                  <a:srgbClr val="FFFFFF"/>
                </a:solidFill>
                <a:latin typeface="Times New Roman" charset="0"/>
              </a:rPr>
              <a:t>Thresholding</a:t>
            </a:r>
            <a:endParaRPr lang="en-US" sz="4000" i="1" dirty="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074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4114800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R.C. Gonzalez and R.E. Woods, 2016. Digital Image Processing, Pearson Education India; Third edition.</a:t>
            </a:r>
          </a:p>
          <a:p>
            <a:pPr algn="just"/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A.K. Jain, 2015. Fundamentals of Digital Image Processing, Pearson Education India; First edition.</a:t>
            </a:r>
          </a:p>
          <a:p>
            <a:pPr algn="just"/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R.C. Gonzalez, R.E. Woods and S.L. </a:t>
            </a:r>
            <a:r>
              <a:rPr lang="en-US" sz="2200" dirty="0" err="1">
                <a:latin typeface="Times New Roman"/>
                <a:ea typeface="MS PGothic" charset="0"/>
                <a:cs typeface="Times New Roman"/>
              </a:rPr>
              <a:t>Eddins</a:t>
            </a:r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, 2017. Digital Image Processing Using MATLAB. McGraw Hill Education; 2 edition.</a:t>
            </a:r>
          </a:p>
          <a:p>
            <a:pPr algn="just"/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S. </a:t>
            </a:r>
            <a:r>
              <a:rPr lang="en-US" sz="2200" dirty="0" err="1">
                <a:latin typeface="Times New Roman"/>
                <a:ea typeface="MS PGothic" charset="0"/>
                <a:cs typeface="Times New Roman"/>
              </a:rPr>
              <a:t>Jayaraman</a:t>
            </a:r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, T. </a:t>
            </a:r>
            <a:r>
              <a:rPr lang="en-US" sz="2200" dirty="0" err="1">
                <a:latin typeface="Times New Roman"/>
                <a:ea typeface="MS PGothic" charset="0"/>
                <a:cs typeface="Times New Roman"/>
              </a:rPr>
              <a:t>Veerakumar</a:t>
            </a:r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, S. </a:t>
            </a:r>
            <a:r>
              <a:rPr lang="en-US" sz="2200" dirty="0" err="1">
                <a:latin typeface="Times New Roman"/>
                <a:ea typeface="MS PGothic" charset="0"/>
                <a:cs typeface="Times New Roman"/>
              </a:rPr>
              <a:t>Esakkirajan</a:t>
            </a:r>
            <a:r>
              <a:rPr lang="en-US" sz="2200" dirty="0">
                <a:latin typeface="Times New Roman"/>
                <a:ea typeface="MS PGothic" charset="0"/>
                <a:cs typeface="Times New Roman"/>
              </a:rPr>
              <a:t>, 2017.Digital Image Processing, McGraw Hill Education; 1 edition.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263704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i="1" dirty="0">
                <a:solidFill>
                  <a:srgbClr val="FFFFFF"/>
                </a:solidFill>
                <a:latin typeface="Times New Roman" charset="0"/>
                <a:ea typeface="MS PGothic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33448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i="1" dirty="0" smtClean="0">
                <a:latin typeface="Times New Roman"/>
                <a:cs typeface="Times New Roman"/>
              </a:rPr>
              <a:t>Types of Segmentation</a:t>
            </a:r>
            <a:endParaRPr lang="en-US" sz="4000" i="1" dirty="0">
              <a:latin typeface="Times New Roman"/>
              <a:cs typeface="Times New Roman"/>
            </a:endParaRPr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816266791"/>
              </p:ext>
            </p:extLst>
          </p:nvPr>
        </p:nvGraphicFramePr>
        <p:xfrm>
          <a:off x="457200" y="1556792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09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i="1" dirty="0" smtClean="0">
                <a:latin typeface="Times New Roman"/>
                <a:cs typeface="Times New Roman"/>
              </a:rPr>
              <a:t>1. Edge-based Segmentation</a:t>
            </a:r>
            <a:endParaRPr lang="en-US" sz="4000" i="1" dirty="0">
              <a:latin typeface="Times New Roman"/>
              <a:cs typeface="Times New Roman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381000" y="1752600"/>
            <a:ext cx="8421688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dirty="0" smtClean="0">
                <a:latin typeface="Times New Roman" charset="0"/>
                <a:ea typeface="MS PGothic" charset="0"/>
                <a:cs typeface="Times New Roman" charset="0"/>
              </a:rPr>
              <a:t>There are three discontinuity types:</a:t>
            </a:r>
          </a:p>
          <a:p>
            <a:pPr lvl="1" algn="just"/>
            <a:r>
              <a:rPr lang="en-US" sz="2200" dirty="0" smtClean="0">
                <a:latin typeface="Times New Roman" charset="0"/>
                <a:ea typeface="ＭＳ Ｐゴシック" charset="0"/>
                <a:cs typeface="Times New Roman" charset="0"/>
              </a:rPr>
              <a:t>points </a:t>
            </a:r>
          </a:p>
          <a:p>
            <a:pPr lvl="1" algn="just"/>
            <a:r>
              <a:rPr lang="en-US" sz="2200" dirty="0" smtClean="0">
                <a:latin typeface="Times New Roman" charset="0"/>
                <a:ea typeface="ＭＳ Ｐゴシック" charset="0"/>
                <a:cs typeface="Times New Roman" charset="0"/>
              </a:rPr>
              <a:t>lines </a:t>
            </a:r>
          </a:p>
          <a:p>
            <a:pPr lvl="1" algn="just"/>
            <a:r>
              <a:rPr lang="en-US" sz="2200" dirty="0" smtClean="0">
                <a:latin typeface="Times New Roman" charset="0"/>
                <a:ea typeface="ＭＳ Ｐゴシック" charset="0"/>
                <a:cs typeface="Times New Roman" charset="0"/>
              </a:rPr>
              <a:t>Edges</a:t>
            </a:r>
          </a:p>
          <a:p>
            <a:pPr lvl="1" algn="just">
              <a:buFontTx/>
              <a:buNone/>
            </a:pPr>
            <a:endParaRPr lang="en-US" sz="22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13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algn="l"/>
            <a:r>
              <a:rPr lang="en-US" sz="4000" i="1" dirty="0">
                <a:solidFill>
                  <a:srgbClr val="FFFFFF"/>
                </a:solidFill>
                <a:latin typeface="Times New Roman" charset="0"/>
              </a:rPr>
              <a:t>Point Detection</a:t>
            </a: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270244"/>
              </p:ext>
            </p:extLst>
          </p:nvPr>
        </p:nvGraphicFramePr>
        <p:xfrm>
          <a:off x="2057400" y="1856903"/>
          <a:ext cx="194627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r:id="rId3" imgW="1495634" imgH="1428949" progId="Paint.Picture">
                  <p:embed/>
                </p:oleObj>
              </mc:Choice>
              <mc:Fallback>
                <p:oleObj r:id="rId3" imgW="1495634" imgH="142894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856903"/>
                        <a:ext cx="194627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74324" y="26162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356529"/>
              </p:ext>
            </p:extLst>
          </p:nvPr>
        </p:nvGraphicFramePr>
        <p:xfrm>
          <a:off x="4419600" y="1815172"/>
          <a:ext cx="1944688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Bitmap Image" r:id="rId5" imgW="0" imgH="0" progId="Paint.Picture">
                  <p:embed/>
                </p:oleObj>
              </mc:Choice>
              <mc:Fallback>
                <p:oleObj name="Bitmap Image" r:id="rId5" imgW="0" imgH="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815172"/>
                        <a:ext cx="1944688" cy="155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757184"/>
              </p:ext>
            </p:extLst>
          </p:nvPr>
        </p:nvGraphicFramePr>
        <p:xfrm>
          <a:off x="3200400" y="4490188"/>
          <a:ext cx="18288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Bitmap Image" r:id="rId7" imgW="1133633" imgH="1057423" progId="Paint.Picture">
                  <p:embed/>
                </p:oleObj>
              </mc:Choice>
              <mc:Fallback>
                <p:oleObj name="Bitmap Image" r:id="rId7" imgW="1133633" imgH="10574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490188"/>
                        <a:ext cx="18288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514600" y="1426690"/>
            <a:ext cx="8905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200" dirty="0">
                <a:latin typeface="Times New Roman" charset="0"/>
              </a:rPr>
              <a:t>Mask: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724400" y="1426690"/>
            <a:ext cx="9683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200" dirty="0">
                <a:latin typeface="Times New Roman" charset="0"/>
              </a:rPr>
              <a:t>Image: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382220"/>
            <a:ext cx="8686800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200" dirty="0">
                <a:latin typeface="Times New Roman"/>
                <a:ea typeface="+mn-ea"/>
                <a:cs typeface="Times New Roman"/>
              </a:rPr>
              <a:t>If |R| </a:t>
            </a:r>
            <a:r>
              <a:rPr lang="en-US" altLang="en-US" sz="2200" dirty="0">
                <a:latin typeface="Times New Roman"/>
                <a:ea typeface="+mn-ea"/>
                <a:cs typeface="Times New Roman"/>
                <a:sym typeface="Symbol" panose="05050102010706020507" pitchFamily="18" charset="2"/>
              </a:rPr>
              <a:t> </a:t>
            </a:r>
            <a:r>
              <a:rPr lang="en-US" altLang="en-US" sz="2200" dirty="0">
                <a:latin typeface="Times New Roman"/>
                <a:ea typeface="+mn-ea"/>
                <a:cs typeface="Times New Roman"/>
              </a:rPr>
              <a:t>T, a point is detected, isolated point (significant gray level difference with neighboring pixels)</a:t>
            </a:r>
          </a:p>
          <a:p>
            <a:pPr>
              <a:defRPr/>
            </a:pPr>
            <a:r>
              <a:rPr lang="en-US" sz="2200" dirty="0">
                <a:latin typeface="Times New Roman"/>
                <a:ea typeface="+mn-ea"/>
                <a:cs typeface="Times New Roman"/>
              </a:rPr>
              <a:t>   		</a:t>
            </a:r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6934200" y="2209800"/>
          <a:ext cx="1533525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Equation" r:id="rId9" imgW="723586" imgH="431613" progId="Equation.3">
                  <p:embed/>
                </p:oleObj>
              </mc:Choice>
              <mc:Fallback>
                <p:oleObj name="Equation" r:id="rId9" imgW="72358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209800"/>
                        <a:ext cx="1533525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2987824" y="4059975"/>
            <a:ext cx="24812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200" dirty="0">
                <a:latin typeface="Times New Roman" charset="0"/>
              </a:rPr>
              <a:t>E.g. using the mask:</a:t>
            </a:r>
          </a:p>
        </p:txBody>
      </p:sp>
    </p:spTree>
    <p:extLst>
      <p:ext uri="{BB962C8B-B14F-4D97-AF65-F5344CB8AC3E}">
        <p14:creationId xmlns:p14="http://schemas.microsoft.com/office/powerpoint/2010/main" val="42358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74898" y="404664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i="1" dirty="0">
                <a:solidFill>
                  <a:srgbClr val="FFFFFF"/>
                </a:solidFill>
                <a:latin typeface="Times New Roman" charset="0"/>
              </a:rPr>
              <a:t>Point Detection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99" y="1772816"/>
            <a:ext cx="16954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82341"/>
            <a:ext cx="17049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186055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74898" y="4293096"/>
            <a:ext cx="61880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200" dirty="0">
                <a:latin typeface="Times New Roman" charset="0"/>
              </a:rPr>
              <a:t>(a) Point detection mask (b) Result of point detection</a:t>
            </a: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 rot="16200000">
            <a:off x="-2145220" y="3482815"/>
            <a:ext cx="4536505" cy="2524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 dirty="0">
                <a:solidFill>
                  <a:srgbClr val="000000"/>
                </a:solidFill>
                <a:latin typeface="Arial" charset="0"/>
              </a:rPr>
              <a:t>Images taken from Gonzalez &amp; Woods, Digital Image Processing 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49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85704" y="404664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i="1" dirty="0">
                <a:solidFill>
                  <a:srgbClr val="FFFFFF"/>
                </a:solidFill>
                <a:latin typeface="Times New Roman" charset="0"/>
              </a:rPr>
              <a:t>Line Detection</a:t>
            </a:r>
          </a:p>
        </p:txBody>
      </p:sp>
      <p:graphicFrame>
        <p:nvGraphicFramePr>
          <p:cNvPr id="5" name="Object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02982102"/>
              </p:ext>
            </p:extLst>
          </p:nvPr>
        </p:nvGraphicFramePr>
        <p:xfrm>
          <a:off x="412183" y="2132856"/>
          <a:ext cx="81534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r:id="rId3" imgW="5009524" imgH="1438095" progId="Paint.Picture">
                  <p:embed/>
                </p:oleObj>
              </mc:Choice>
              <mc:Fallback>
                <p:oleObj r:id="rId3" imgW="5009524" imgH="1438095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83" y="2132856"/>
                        <a:ext cx="81534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35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85704" y="404664"/>
            <a:ext cx="7772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4000" i="1" dirty="0">
                <a:solidFill>
                  <a:srgbClr val="FFFFFF"/>
                </a:solidFill>
                <a:latin typeface="Times New Roman" charset="0"/>
              </a:rPr>
              <a:t>Line Detection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430061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485704" y="1467132"/>
            <a:ext cx="307818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90000"/>
              </a:lnSpc>
              <a:defRPr/>
            </a:pPr>
            <a:r>
              <a:rPr lang="en-US" altLang="en-US" sz="2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every mask on the image</a:t>
            </a:r>
          </a:p>
          <a:p>
            <a:pPr algn="just">
              <a:lnSpc>
                <a:spcPct val="90000"/>
              </a:lnSpc>
              <a:defRPr/>
            </a:pPr>
            <a:endParaRPr lang="en-US" altLang="en-US" sz="22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altLang="en-US" sz="2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the mask from the top-left-corner to the top-right-corner, top to bottom, and the threshold is used to determine the result.</a:t>
            </a: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endParaRPr lang="en-US" altLang="en-US" sz="22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 rot="16200000">
            <a:off x="-2152049" y="3527196"/>
            <a:ext cx="4550157" cy="25241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IE" sz="1200" dirty="0">
                <a:solidFill>
                  <a:srgbClr val="000000"/>
                </a:solidFill>
                <a:latin typeface="Arial" charset="0"/>
              </a:rPr>
              <a:t>Images taken from Gonzalez &amp; Woods, Digital Image Processing 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632004" y="5373216"/>
            <a:ext cx="626047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(a) Binary wire-bond mask (b) Result of -45˚ line detection (c) Result of thresholding </a:t>
            </a:r>
            <a:r>
              <a:rPr lang="en-US" sz="2000" dirty="0" smtClean="0">
                <a:latin typeface="Times New Roman" charset="0"/>
              </a:rPr>
              <a:t>image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729360" y="4365104"/>
            <a:ext cx="48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latin typeface="Times New Roman" charset="0"/>
              </a:rPr>
              <a:t>(b)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716016" y="2132856"/>
            <a:ext cx="4693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 smtClean="0">
                <a:latin typeface="Times New Roman" charset="0"/>
              </a:rPr>
              <a:t>(a)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8512572" y="4365104"/>
            <a:ext cx="4693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 smtClean="0">
                <a:latin typeface="Times New Roman" charset="0"/>
              </a:rPr>
              <a:t>(c)</a:t>
            </a:r>
            <a:endParaRPr lang="en-US" sz="2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847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1329</Words>
  <Application>Microsoft Office PowerPoint</Application>
  <PresentationFormat>On-screen Show (4:3)</PresentationFormat>
  <Paragraphs>201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ＭＳ Ｐゴシック</vt:lpstr>
      <vt:lpstr>ＭＳ Ｐゴシック</vt:lpstr>
      <vt:lpstr>Angsana New</vt:lpstr>
      <vt:lpstr>Arial</vt:lpstr>
      <vt:lpstr>Calibri</vt:lpstr>
      <vt:lpstr>Comic Sans MS</vt:lpstr>
      <vt:lpstr>Helvetica</vt:lpstr>
      <vt:lpstr>Symbol</vt:lpstr>
      <vt:lpstr>Tahoma</vt:lpstr>
      <vt:lpstr>Times New Roman</vt:lpstr>
      <vt:lpstr>Wingdings</vt:lpstr>
      <vt:lpstr>Office Theme</vt:lpstr>
      <vt:lpstr>Bitmap Image</vt:lpstr>
      <vt:lpstr>Equation</vt:lpstr>
      <vt:lpstr>Microsoft Equation 3.0</vt:lpstr>
      <vt:lpstr>IMAGE PROCESSING  IMAGE SEGMENTATION</vt:lpstr>
      <vt:lpstr>Today’s Lecture</vt:lpstr>
      <vt:lpstr>Introduction</vt:lpstr>
      <vt:lpstr>Types of Segmentation</vt:lpstr>
      <vt:lpstr>1. Edge-based Segmentation</vt:lpstr>
      <vt:lpstr>Point Detection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Linear Operation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cuba</cp:lastModifiedBy>
  <cp:revision>210</cp:revision>
  <cp:lastPrinted>2017-07-24T03:54:17Z</cp:lastPrinted>
  <dcterms:created xsi:type="dcterms:W3CDTF">2016-03-03T08:04:10Z</dcterms:created>
  <dcterms:modified xsi:type="dcterms:W3CDTF">2017-08-31T06:31:44Z</dcterms:modified>
</cp:coreProperties>
</file>