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9" r:id="rId2"/>
    <p:sldId id="360" r:id="rId3"/>
    <p:sldId id="361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2" r:id="rId13"/>
    <p:sldId id="373" r:id="rId14"/>
    <p:sldId id="374" r:id="rId15"/>
    <p:sldId id="375" r:id="rId16"/>
    <p:sldId id="376" r:id="rId17"/>
    <p:sldId id="377" r:id="rId18"/>
    <p:sldId id="383" r:id="rId19"/>
    <p:sldId id="379" r:id="rId20"/>
    <p:sldId id="380" r:id="rId21"/>
    <p:sldId id="381" r:id="rId22"/>
    <p:sldId id="362" r:id="rId23"/>
    <p:sldId id="345" r:id="rId24"/>
  </p:sldIdLst>
  <p:sldSz cx="9144000" cy="6858000" type="screen4x3"/>
  <p:notesSz cx="6797675" cy="9926638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22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20-Aug-17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and Electronic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– Fundamental of Electric Circuit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Akhtar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Razali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FKM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akhtar@ump.edu.my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50292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1772816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branch is any portion of a circuit with two terminals connected to it.</a:t>
            </a:r>
          </a:p>
        </p:txBody>
      </p:sp>
    </p:spTree>
    <p:extLst>
      <p:ext uri="{BB962C8B-B14F-4D97-AF65-F5344CB8AC3E}">
        <p14:creationId xmlns:p14="http://schemas.microsoft.com/office/powerpoint/2010/main" val="23491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252735"/>
          </a:xfrm>
        </p:spPr>
        <p:txBody>
          <a:bodyPr>
            <a:normAutofit/>
          </a:bodyPr>
          <a:lstStyle/>
          <a:p>
            <a:r>
              <a:rPr lang="en-US" dirty="0" smtClean="0"/>
              <a:t>Node is an electrical point which two or more circuit elements are joined together</a:t>
            </a:r>
            <a:endParaRPr lang="en-US" dirty="0"/>
          </a:p>
        </p:txBody>
      </p:sp>
      <p:pic>
        <p:nvPicPr>
          <p:cNvPr id="4098" name="Picture 2" descr="C:\Users\Admin\Desktop\circuitik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1" b="56878"/>
          <a:stretch/>
        </p:blipFill>
        <p:spPr bwMode="auto">
          <a:xfrm>
            <a:off x="444442" y="2852936"/>
            <a:ext cx="8081549" cy="273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544522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http://texample.net/tikz/examples/circuitikz/</a:t>
            </a:r>
          </a:p>
        </p:txBody>
      </p:sp>
    </p:spTree>
    <p:extLst>
      <p:ext uri="{BB962C8B-B14F-4D97-AF65-F5344CB8AC3E}">
        <p14:creationId xmlns:p14="http://schemas.microsoft.com/office/powerpoint/2010/main" val="264188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Loop</a:t>
            </a:r>
          </a:p>
          <a:p>
            <a:r>
              <a:rPr lang="en-US" dirty="0"/>
              <a:t>A loop is any closed connection of branches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60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931224" cy="604663"/>
          </a:xfrm>
        </p:spPr>
        <p:txBody>
          <a:bodyPr/>
          <a:lstStyle/>
          <a:p>
            <a:r>
              <a:rPr lang="en-US" dirty="0" smtClean="0"/>
              <a:t>Loop is any closed connection of branches</a:t>
            </a:r>
            <a:endParaRPr lang="en-US" dirty="0"/>
          </a:p>
        </p:txBody>
      </p:sp>
      <p:pic>
        <p:nvPicPr>
          <p:cNvPr id="5124" name="Picture 4" descr="Image result for example of electric circuit loo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 b="8556"/>
          <a:stretch/>
        </p:blipFill>
        <p:spPr bwMode="auto">
          <a:xfrm>
            <a:off x="971600" y="2204864"/>
            <a:ext cx="7272808" cy="30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71075" y="541840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source: http://latex-cookbook.net/cookbook/examples/circuits/ </a:t>
            </a:r>
          </a:p>
        </p:txBody>
      </p:sp>
    </p:spTree>
    <p:extLst>
      <p:ext uri="{BB962C8B-B14F-4D97-AF65-F5344CB8AC3E}">
        <p14:creationId xmlns:p14="http://schemas.microsoft.com/office/powerpoint/2010/main" val="198848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676671"/>
          </a:xfrm>
        </p:spPr>
        <p:txBody>
          <a:bodyPr/>
          <a:lstStyle/>
          <a:p>
            <a:r>
              <a:rPr lang="en-US" dirty="0"/>
              <a:t>A mesh is a loop that does not contain other loops</a:t>
            </a:r>
          </a:p>
        </p:txBody>
      </p:sp>
      <p:pic>
        <p:nvPicPr>
          <p:cNvPr id="5" name="Picture 4" descr="Image result for example of electric circuit loo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9" b="8556"/>
          <a:stretch/>
        </p:blipFill>
        <p:spPr bwMode="auto">
          <a:xfrm>
            <a:off x="971600" y="2204864"/>
            <a:ext cx="7272808" cy="30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1075" y="541840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source: http://latex-cookbook.net/cookbook/examples/circuits/ </a:t>
            </a:r>
          </a:p>
        </p:txBody>
      </p:sp>
    </p:spTree>
    <p:extLst>
      <p:ext uri="{BB962C8B-B14F-4D97-AF65-F5344CB8AC3E}">
        <p14:creationId xmlns:p14="http://schemas.microsoft.com/office/powerpoint/2010/main" val="3554721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Kirchhoff's Current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180727"/>
          </a:xfrm>
        </p:spPr>
        <p:txBody>
          <a:bodyPr/>
          <a:lstStyle/>
          <a:p>
            <a:r>
              <a:rPr lang="en-US" dirty="0"/>
              <a:t>Apply Kirchhoff’s laws to simple electric circuits and derive the basic circuit equations</a:t>
            </a:r>
          </a:p>
        </p:txBody>
      </p:sp>
    </p:spTree>
    <p:extLst>
      <p:ext uri="{BB962C8B-B14F-4D97-AF65-F5344CB8AC3E}">
        <p14:creationId xmlns:p14="http://schemas.microsoft.com/office/powerpoint/2010/main" val="2614692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Kirchhoff's Current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1036711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Law: the summation of current flowing in and out of a node is equal to ZERO</a:t>
            </a:r>
            <a:endParaRPr lang="en-US" dirty="0"/>
          </a:p>
        </p:txBody>
      </p:sp>
      <p:pic>
        <p:nvPicPr>
          <p:cNvPr id="6146" name="Picture 2" descr="Image result for kirchhoff current law 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8"/>
            <a:ext cx="3096344" cy="32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16216" y="45091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https://commons.wikimedia.org/wiki/File:Kirchhoff%27s_first_law_example.png</a:t>
            </a:r>
          </a:p>
        </p:txBody>
      </p:sp>
    </p:spTree>
    <p:extLst>
      <p:ext uri="{BB962C8B-B14F-4D97-AF65-F5344CB8AC3E}">
        <p14:creationId xmlns:p14="http://schemas.microsoft.com/office/powerpoint/2010/main" val="1832611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Kirchhoff's Voltage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964703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Law: The summation of voltages in a mesh is equal to ZERO.</a:t>
            </a:r>
            <a:endParaRPr lang="en-US" dirty="0"/>
          </a:p>
        </p:txBody>
      </p:sp>
      <p:pic>
        <p:nvPicPr>
          <p:cNvPr id="8194" name="Picture 2" descr="https://upload.wikimedia.org/wikipedia/commons/thumb/4/40/Kirchhoff_voltage_law.svg/800px-Kirchhoff_voltage_la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4807282" cy="420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450912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https://upload.wikimedia.org/wikipedia/commons/4/40/Kirchhoff_voltage_law.svg</a:t>
            </a:r>
          </a:p>
        </p:txBody>
      </p:sp>
    </p:spTree>
    <p:extLst>
      <p:ext uri="{BB962C8B-B14F-4D97-AF65-F5344CB8AC3E}">
        <p14:creationId xmlns:p14="http://schemas.microsoft.com/office/powerpoint/2010/main" val="412007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State and Apply Ohm’s law to electric circuits</a:t>
            </a:r>
          </a:p>
        </p:txBody>
      </p:sp>
    </p:spTree>
    <p:extLst>
      <p:ext uri="{BB962C8B-B14F-4D97-AF65-F5344CB8AC3E}">
        <p14:creationId xmlns:p14="http://schemas.microsoft.com/office/powerpoint/2010/main" val="143320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Ohm’s Law id derived from an experiment by Sir Ohm to study relation between voltage, current and resistance.</a:t>
            </a:r>
          </a:p>
          <a:p>
            <a:r>
              <a:rPr lang="en-US" dirty="0" smtClean="0"/>
              <a:t>The findings said voltage is proportional to the current in an ideal resistor.</a:t>
            </a:r>
            <a:endParaRPr lang="en-US" dirty="0"/>
          </a:p>
        </p:txBody>
      </p:sp>
      <p:pic>
        <p:nvPicPr>
          <p:cNvPr id="9219" name="Picture 3" descr="C:\Users\Admin\Desktop\Active_negative_resistance_defini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05" y="2276872"/>
            <a:ext cx="44007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6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 smtClean="0">
                <a:latin typeface="Helvetica LT Std Light"/>
              </a:rPr>
              <a:t>Aims</a:t>
            </a:r>
          </a:p>
          <a:p>
            <a:pPr lvl="1"/>
            <a:r>
              <a:rPr lang="en-US" sz="2100" dirty="0">
                <a:latin typeface="Helvetica LT Std Light"/>
              </a:rPr>
              <a:t>Distinguish </a:t>
            </a:r>
            <a:r>
              <a:rPr lang="en-US" sz="2100">
                <a:latin typeface="Helvetica LT Std Light"/>
              </a:rPr>
              <a:t>the </a:t>
            </a:r>
            <a:r>
              <a:rPr lang="en-US" sz="2100" smtClean="0">
                <a:latin typeface="Helvetica LT Std Light"/>
              </a:rPr>
              <a:t>elements </a:t>
            </a:r>
            <a:r>
              <a:rPr lang="en-US" sz="2100" dirty="0">
                <a:latin typeface="Helvetica LT Std Light"/>
              </a:rPr>
              <a:t>of electric circuit: nodes, loops, meshes, branches, voltage and current source, power and </a:t>
            </a:r>
            <a:r>
              <a:rPr lang="en-US" sz="2100" dirty="0" smtClean="0">
                <a:latin typeface="Helvetica LT Std Light"/>
              </a:rPr>
              <a:t>energy</a:t>
            </a: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r>
              <a:rPr lang="en-US" sz="2100" dirty="0" smtClean="0">
                <a:latin typeface="Helvetica LT Std Light"/>
              </a:rPr>
              <a:t>Applying </a:t>
            </a:r>
            <a:r>
              <a:rPr lang="en-US" sz="2100" dirty="0">
                <a:latin typeface="Helvetica LT Std Light"/>
              </a:rPr>
              <a:t>Kirchhoff’s laws to </a:t>
            </a:r>
            <a:r>
              <a:rPr lang="en-US" sz="2100" dirty="0" smtClean="0">
                <a:latin typeface="Helvetica LT Std Light"/>
              </a:rPr>
              <a:t>solve </a:t>
            </a:r>
            <a:r>
              <a:rPr lang="en-US" sz="2100" dirty="0" smtClean="0">
                <a:latin typeface="Helvetica LT Std Light"/>
              </a:rPr>
              <a:t>simple </a:t>
            </a:r>
            <a:r>
              <a:rPr lang="en-US" sz="2100" dirty="0">
                <a:latin typeface="Helvetica LT Std Light"/>
              </a:rPr>
              <a:t>electric circuits </a:t>
            </a:r>
            <a:r>
              <a:rPr lang="en-US" sz="2100" dirty="0" smtClean="0">
                <a:latin typeface="Helvetica LT Std Light"/>
              </a:rPr>
              <a:t>by deriving </a:t>
            </a:r>
            <a:r>
              <a:rPr lang="en-US" sz="2100" dirty="0">
                <a:latin typeface="Helvetica LT Std Light"/>
              </a:rPr>
              <a:t>the </a:t>
            </a:r>
            <a:r>
              <a:rPr lang="en-US" sz="2100" dirty="0" smtClean="0">
                <a:latin typeface="Helvetica LT Std Light"/>
              </a:rPr>
              <a:t>related basic equation </a:t>
            </a:r>
            <a:endParaRPr lang="en-US" sz="2100" dirty="0" smtClean="0">
              <a:latin typeface="Helvetica LT Std Light"/>
            </a:endParaRPr>
          </a:p>
          <a:p>
            <a:pPr lvl="1"/>
            <a:r>
              <a:rPr lang="en-US" sz="2100" dirty="0">
                <a:latin typeface="Helvetica LT Std Light"/>
              </a:rPr>
              <a:t>State and Apply Ohm’s law to electric circuits</a:t>
            </a:r>
            <a:endParaRPr lang="en-GB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Expected Outcomes</a:t>
            </a:r>
          </a:p>
          <a:p>
            <a:pPr lvl="1"/>
            <a:r>
              <a:rPr lang="en-GB" sz="2000" dirty="0" smtClean="0">
                <a:latin typeface="Helvetica LT Std Light"/>
              </a:rPr>
              <a:t>Students able to understand and distinguish electric terminologies</a:t>
            </a:r>
          </a:p>
          <a:p>
            <a:pPr lvl="1"/>
            <a:r>
              <a:rPr lang="en-GB" sz="2000" dirty="0" smtClean="0">
                <a:latin typeface="Helvetica LT Std Light"/>
              </a:rPr>
              <a:t>Understand the principle of electric circuit</a:t>
            </a:r>
          </a:p>
          <a:p>
            <a:pPr lvl="1"/>
            <a:r>
              <a:rPr lang="en-GB" sz="2000" dirty="0" smtClean="0">
                <a:latin typeface="Helvetica LT Std Light"/>
              </a:rPr>
              <a:t>Understand </a:t>
            </a:r>
            <a:r>
              <a:rPr lang="en-GB" sz="2000" dirty="0" err="1" smtClean="0">
                <a:latin typeface="Helvetica LT Std Light"/>
              </a:rPr>
              <a:t>Kirchoff’s</a:t>
            </a:r>
            <a:r>
              <a:rPr lang="en-GB" sz="2000" dirty="0" smtClean="0">
                <a:latin typeface="Helvetica LT Std Light"/>
              </a:rPr>
              <a:t> Laws and its applications</a:t>
            </a:r>
          </a:p>
          <a:p>
            <a:pPr lvl="1"/>
            <a:r>
              <a:rPr lang="en-GB" sz="2000" dirty="0" smtClean="0">
                <a:latin typeface="Helvetica LT Std Light"/>
              </a:rPr>
              <a:t>Understand the Ohm’s law and its application</a:t>
            </a:r>
          </a:p>
          <a:p>
            <a:pPr lvl="1"/>
            <a:endPara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Other related Information</a:t>
            </a:r>
          </a:p>
          <a:p>
            <a:pPr lvl="1"/>
            <a:r>
              <a:rPr lang="en-GB" sz="2000" dirty="0" smtClean="0">
                <a:latin typeface="Helvetica LT Std Light"/>
              </a:rPr>
              <a:t>One of mid semester exam is from this topic</a:t>
            </a:r>
            <a:endParaRPr lang="en-GB" sz="2000" dirty="0">
              <a:latin typeface="Helvetica LT Std Light"/>
            </a:endParaRPr>
          </a:p>
          <a:p>
            <a:pPr lvl="1"/>
            <a:r>
              <a:rPr lang="en-GB" sz="2000" dirty="0" smtClean="0">
                <a:latin typeface="Helvetica LT Std Light"/>
              </a:rPr>
              <a:t>No other relevant information be disclosed</a:t>
            </a:r>
          </a:p>
          <a:p>
            <a:pPr lvl="1"/>
            <a:endParaRPr lang="en-GB" sz="2000" dirty="0" smtClean="0"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References</a:t>
            </a:r>
          </a:p>
          <a:p>
            <a:pPr lvl="1"/>
            <a:r>
              <a:rPr lang="en-GB" sz="2100" dirty="0" err="1">
                <a:latin typeface="Helvetica LT Std Light"/>
              </a:rPr>
              <a:t>Rizzoni</a:t>
            </a:r>
            <a:r>
              <a:rPr lang="en-GB" sz="2100" dirty="0">
                <a:latin typeface="Helvetica LT Std Light"/>
              </a:rPr>
              <a:t> G., 2004, Principles and Applications of Electrical Engineering, Revised Fourth Edition, Fourth Edition, McGraw </a:t>
            </a:r>
            <a:r>
              <a:rPr lang="en-GB" sz="2100" dirty="0" smtClean="0">
                <a:latin typeface="Helvetica LT Std Light"/>
              </a:rPr>
              <a:t>Hill</a:t>
            </a:r>
          </a:p>
          <a:p>
            <a:pPr lvl="1"/>
            <a:r>
              <a:rPr lang="en-GB" sz="2100" dirty="0" err="1">
                <a:latin typeface="Helvetica LT Std Light"/>
              </a:rPr>
              <a:t>Hambley</a:t>
            </a:r>
            <a:r>
              <a:rPr lang="en-GB" sz="2100" dirty="0">
                <a:latin typeface="Helvetica LT Std Light"/>
              </a:rPr>
              <a:t> A.R., 2005, Electrical Engineering Principles and Applications, Third Edition, Pearson Prentice Hall </a:t>
            </a:r>
            <a:endParaRPr lang="en-GB" sz="2100" dirty="0" smtClean="0"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Electric power is defined as the time rate of expending or absorbing energy measure in watts (W)</a:t>
            </a:r>
          </a:p>
          <a:p>
            <a:r>
              <a:rPr lang="en-US" dirty="0" smtClean="0"/>
              <a:t>It is denoted by an equation of P = VI</a:t>
            </a:r>
          </a:p>
          <a:p>
            <a:pPr lvl="1"/>
            <a:r>
              <a:rPr lang="en-US" dirty="0" smtClean="0"/>
              <a:t>P is power</a:t>
            </a:r>
          </a:p>
          <a:p>
            <a:pPr lvl="1"/>
            <a:r>
              <a:rPr lang="en-US" dirty="0" smtClean="0"/>
              <a:t>V is voltage</a:t>
            </a:r>
          </a:p>
          <a:p>
            <a:pPr lvl="1"/>
            <a:r>
              <a:rPr lang="en-US" dirty="0" smtClean="0"/>
              <a:t>I is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42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Convention</a:t>
            </a:r>
            <a:endParaRPr lang="en-US" dirty="0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57200" y="1447800"/>
            <a:ext cx="8229600" cy="4525963"/>
            <a:chOff x="288" y="912"/>
            <a:chExt cx="5184" cy="2851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288" y="912"/>
              <a:ext cx="4848" cy="285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92100" indent="-292100" eaLnBrk="0" hangingPunct="0">
                <a:buClr>
                  <a:schemeClr val="accent1"/>
                </a:buClr>
                <a:buSzPct val="70000"/>
                <a:buFont typeface="Wingdings 2" pitchFamily="18" charset="2"/>
                <a:buChar char=""/>
              </a:pPr>
              <a:r>
                <a:rPr lang="en-US" sz="2400">
                  <a:latin typeface="Rockwell" pitchFamily="18" charset="0"/>
                </a:rPr>
                <a:t>Passive sign convention states that:		</a:t>
              </a: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576" y="1277"/>
              <a:ext cx="4464" cy="403"/>
            </a:xfrm>
            <a:prstGeom prst="foldedCorner">
              <a:avLst>
                <a:gd name="adj" fmla="val 11356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latin typeface="Rockwell" pitchFamily="18" charset="0"/>
                </a:rPr>
                <a:t>The power dissipated by a load is a positive quantity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928" y="2640"/>
              <a:ext cx="2544" cy="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92100" indent="-292100" eaLnBrk="0" hangingPunct="0">
                <a:buClr>
                  <a:schemeClr val="accent1"/>
                </a:buClr>
                <a:buSzPct val="70000"/>
                <a:buFont typeface="Wingdings 2" pitchFamily="18" charset="2"/>
                <a:buChar char=""/>
              </a:pPr>
              <a:r>
                <a:rPr lang="en-US" sz="2400">
                  <a:latin typeface="Rockwell" pitchFamily="18" charset="0"/>
                </a:rPr>
                <a:t>Power dissipated (+)</a:t>
              </a:r>
            </a:p>
            <a:p>
              <a:pPr marL="292100" indent="-292100" eaLnBrk="0" hangingPunct="0">
                <a:buClr>
                  <a:schemeClr val="accent1"/>
                </a:buClr>
                <a:buSzPct val="70000"/>
                <a:buFont typeface="Wingdings 2" pitchFamily="18" charset="2"/>
                <a:buChar char=""/>
              </a:pPr>
              <a:r>
                <a:rPr lang="en-US" sz="2400">
                  <a:latin typeface="Rockwell" pitchFamily="18" charset="0"/>
                </a:rPr>
                <a:t>Power generated (-)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88" y="2400"/>
              <a:ext cx="2544" cy="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92100" indent="-292100" eaLnBrk="0" hangingPunct="0">
                <a:buClr>
                  <a:schemeClr val="accent1"/>
                </a:buClr>
                <a:buSzPct val="70000"/>
                <a:buFont typeface="Wingdings 2" pitchFamily="18" charset="2"/>
                <a:buNone/>
              </a:pPr>
              <a:r>
                <a:rPr lang="en-US" sz="2400">
                  <a:latin typeface="Rockwell" pitchFamily="18" charset="0"/>
                </a:rPr>
                <a:t> </a:t>
              </a:r>
            </a:p>
            <a:p>
              <a:pPr marL="292100" indent="-292100" eaLnBrk="0" hangingPunct="0">
                <a:buClr>
                  <a:schemeClr val="accent1"/>
                </a:buClr>
                <a:buSzPct val="70000"/>
                <a:buFont typeface="Wingdings 2" pitchFamily="18" charset="2"/>
                <a:buChar char=""/>
              </a:pPr>
              <a:r>
                <a:rPr lang="en-US" sz="2400">
                  <a:latin typeface="Rockwell" pitchFamily="18" charset="0"/>
                </a:rPr>
                <a:t>Power dissipated	(-)</a:t>
              </a:r>
            </a:p>
            <a:p>
              <a:pPr marL="292100" indent="-292100" eaLnBrk="0" hangingPunct="0">
                <a:buClr>
                  <a:schemeClr val="accent1"/>
                </a:buClr>
                <a:buSzPct val="70000"/>
                <a:buFont typeface="Wingdings 2" pitchFamily="18" charset="2"/>
                <a:buChar char=""/>
              </a:pPr>
              <a:r>
                <a:rPr lang="en-US" sz="2400">
                  <a:latin typeface="Rockwell" pitchFamily="18" charset="0"/>
                </a:rPr>
                <a:t>Power generated (+)	</a:t>
              </a:r>
            </a:p>
          </p:txBody>
        </p:sp>
        <p:graphicFrame>
          <p:nvGraphicFramePr>
            <p:cNvPr id="10" name="Object 11"/>
            <p:cNvGraphicFramePr>
              <a:graphicFrameLocks noChangeAspect="1"/>
            </p:cNvGraphicFramePr>
            <p:nvPr/>
          </p:nvGraphicFramePr>
          <p:xfrm>
            <a:off x="768" y="2078"/>
            <a:ext cx="1152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Equation" r:id="rId3" imgW="596880" imgH="241200" progId="Equation.DSMT4">
                    <p:embed/>
                  </p:oleObj>
                </mc:Choice>
                <mc:Fallback>
                  <p:oleObj name="Equation" r:id="rId3" imgW="596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78"/>
                          <a:ext cx="1152" cy="466"/>
                        </a:xfrm>
                        <a:prstGeom prst="rect">
                          <a:avLst/>
                        </a:prstGeom>
                        <a:solidFill>
                          <a:srgbClr val="33CC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3408" y="2064"/>
            <a:ext cx="1152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5" imgW="596880" imgH="241200" progId="Equation.DSMT4">
                    <p:embed/>
                  </p:oleObj>
                </mc:Choice>
                <mc:Fallback>
                  <p:oleObj name="Equation" r:id="rId5" imgW="596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2064"/>
                          <a:ext cx="1152" cy="466"/>
                        </a:xfrm>
                        <a:prstGeom prst="rect">
                          <a:avLst/>
                        </a:prstGeom>
                        <a:solidFill>
                          <a:srgbClr val="33CC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66223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 smtClean="0"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latin typeface="Helvetica LT Std Light"/>
              </a:rPr>
              <a:t>Combination of more than one elements can form an electric circuit. </a:t>
            </a:r>
          </a:p>
          <a:p>
            <a:pPr lvl="1"/>
            <a:r>
              <a:rPr lang="en-GB" sz="2000" dirty="0" smtClean="0">
                <a:latin typeface="Helvetica LT Std Light"/>
              </a:rPr>
              <a:t>A point of where many branches/elements are connected together is called a node.</a:t>
            </a:r>
          </a:p>
          <a:p>
            <a:pPr lvl="1"/>
            <a:endParaRPr lang="en-GB" sz="2000" dirty="0" smtClean="0"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Conclusion #2</a:t>
            </a:r>
          </a:p>
          <a:p>
            <a:pPr lvl="1"/>
            <a:r>
              <a:rPr lang="en-GB" sz="2000" dirty="0" smtClean="0">
                <a:latin typeface="Helvetica LT Std Light"/>
              </a:rPr>
              <a:t>Kirchhoff's Current Law or KCL states the summation of current is a node is equal to ZERO….</a:t>
            </a:r>
          </a:p>
          <a:p>
            <a:pPr lvl="1"/>
            <a:r>
              <a:rPr lang="en-GB" sz="2000" dirty="0" smtClean="0">
                <a:latin typeface="Helvetica LT Std Light"/>
              </a:rPr>
              <a:t>Kirchhoff's Voltage </a:t>
            </a:r>
            <a:r>
              <a:rPr lang="en-GB" sz="2000" dirty="0">
                <a:latin typeface="Helvetica LT Std Light"/>
              </a:rPr>
              <a:t>Law or </a:t>
            </a:r>
            <a:r>
              <a:rPr lang="en-GB" sz="2000" dirty="0" smtClean="0">
                <a:latin typeface="Helvetica LT Std Light"/>
              </a:rPr>
              <a:t>KVL </a:t>
            </a:r>
            <a:r>
              <a:rPr lang="en-GB" sz="2000" dirty="0">
                <a:latin typeface="Helvetica LT Std Light"/>
              </a:rPr>
              <a:t>states the summation of </a:t>
            </a:r>
            <a:r>
              <a:rPr lang="en-GB" sz="2000" dirty="0" smtClean="0">
                <a:latin typeface="Helvetica LT Std Light"/>
              </a:rPr>
              <a:t>current </a:t>
            </a:r>
            <a:r>
              <a:rPr lang="en-GB" sz="2000" dirty="0">
                <a:latin typeface="Helvetica LT Std Light"/>
              </a:rPr>
              <a:t>is a </a:t>
            </a:r>
            <a:r>
              <a:rPr lang="en-GB" sz="2000" dirty="0" smtClean="0">
                <a:latin typeface="Helvetica LT Std Light"/>
              </a:rPr>
              <a:t>mesh </a:t>
            </a:r>
            <a:r>
              <a:rPr lang="en-GB" sz="2000" dirty="0">
                <a:latin typeface="Helvetica LT Std Light"/>
              </a:rPr>
              <a:t>is equal to ZERO </a:t>
            </a:r>
            <a:r>
              <a:rPr lang="en-GB" sz="2000" dirty="0" smtClean="0">
                <a:latin typeface="Helvetica LT Std Light"/>
              </a:rPr>
              <a:t>…..</a:t>
            </a:r>
          </a:p>
          <a:p>
            <a:pPr lvl="1"/>
            <a:endParaRPr lang="en-GB" sz="2000" dirty="0" smtClean="0"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Conclusion #3</a:t>
            </a:r>
          </a:p>
          <a:p>
            <a:pPr lvl="1"/>
            <a:r>
              <a:rPr lang="en-GB" sz="2000" dirty="0" smtClean="0">
                <a:latin typeface="Helvetica LT Std Light"/>
              </a:rPr>
              <a:t>Ohm’s Law is the principle equation which KCL and KVL laws are developed.</a:t>
            </a: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Akhtar </a:t>
            </a:r>
            <a:r>
              <a:rPr lang="en-GB" dirty="0" err="1" smtClean="0"/>
              <a:t>Razali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FKM, UMP.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Distinguish </a:t>
            </a:r>
            <a:r>
              <a:rPr lang="en-US" sz="2400" dirty="0"/>
              <a:t>the principal elements of electric circuit: nodes, loops, meshes, branches, voltage and current source, power and energy.</a:t>
            </a:r>
          </a:p>
          <a:p>
            <a:pPr lvl="0"/>
            <a:r>
              <a:rPr lang="en-US" sz="2400" dirty="0"/>
              <a:t>Apply Kirchhoff’s laws to simple electric circuits and derive the basic circuit equations.</a:t>
            </a:r>
          </a:p>
          <a:p>
            <a:pPr lvl="0"/>
            <a:r>
              <a:rPr lang="en-US" sz="2400" dirty="0"/>
              <a:t>State and Apply Ohm’s law to electric circuits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49080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Distinguish </a:t>
            </a:r>
            <a:r>
              <a:rPr lang="en-US" sz="2800" b="1" dirty="0">
                <a:solidFill>
                  <a:schemeClr val="tx1"/>
                </a:solidFill>
              </a:rPr>
              <a:t>the principal elements of electric circuit: nodes, loops, meshes, branches, voltage and current source, power and energy.</a:t>
            </a:r>
          </a:p>
        </p:txBody>
      </p:sp>
    </p:spTree>
    <p:extLst>
      <p:ext uri="{BB962C8B-B14F-4D97-AF65-F5344CB8AC3E}">
        <p14:creationId xmlns:p14="http://schemas.microsoft.com/office/powerpoint/2010/main" val="380875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Electric Circuit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141763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An electric circuit is an interconnection of electrical elements.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simple electric circuit is shown in Fig. 1.1. It consists of three basic components: a battery, a lamp, and connecting wires. Such a simple circuit can exist by itself; it has several applications, such as a torch light, a search light, and so forth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492896"/>
            <a:ext cx="4022725" cy="388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5733256"/>
            <a:ext cx="275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http://leakylugnut.com/electronics/basic-electronics/</a:t>
            </a:r>
          </a:p>
        </p:txBody>
      </p:sp>
    </p:spTree>
    <p:extLst>
      <p:ext uri="{BB962C8B-B14F-4D97-AF65-F5344CB8AC3E}">
        <p14:creationId xmlns:p14="http://schemas.microsoft.com/office/powerpoint/2010/main" val="385381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92" y="3861048"/>
            <a:ext cx="81438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170080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Another example of electric circuit is shown as in below figure: The circuit consists of Switch, Wire, Battery and Headlamp on a car.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circuit system can be demonstrated by a schematic diagram as below.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54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b="24124"/>
          <a:stretch/>
        </p:blipFill>
        <p:spPr bwMode="auto">
          <a:xfrm>
            <a:off x="1835696" y="2708920"/>
            <a:ext cx="5124450" cy="250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17728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 electrical circuit may consists of various types of circuit element such as power source, resistors, capacitance, inductance and wires/conductors.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3" b="5396"/>
          <a:stretch/>
        </p:blipFill>
        <p:spPr bwMode="auto">
          <a:xfrm>
            <a:off x="728591" y="2636912"/>
            <a:ext cx="7950068" cy="279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6336" y="55892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55679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current or so called DC : when current is constant with time</a:t>
            </a:r>
          </a:p>
          <a:p>
            <a:r>
              <a:rPr lang="en-US" dirty="0" err="1" smtClean="0"/>
              <a:t>Alternatic</a:t>
            </a:r>
            <a:r>
              <a:rPr lang="en-US" dirty="0" smtClean="0"/>
              <a:t> current or so called AC: when current is sinusoidal versus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6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Electric Circuit</a:t>
            </a:r>
          </a:p>
        </p:txBody>
      </p:sp>
      <p:pic>
        <p:nvPicPr>
          <p:cNvPr id="3074" name="Picture 2" descr="Image result for Basic electric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4889448" cy="35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844824"/>
            <a:ext cx="8075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Figure below shows current flowing in a circuit.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01317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</a:t>
            </a:r>
            <a:r>
              <a:rPr lang="en-US" dirty="0"/>
              <a:t>: https://commons.wikimedia.org/wiki/File:Ohms_law_voltage_source.svg</a:t>
            </a:r>
          </a:p>
        </p:txBody>
      </p:sp>
    </p:spTree>
    <p:extLst>
      <p:ext uri="{BB962C8B-B14F-4D97-AF65-F5344CB8AC3E}">
        <p14:creationId xmlns:p14="http://schemas.microsoft.com/office/powerpoint/2010/main" val="2683998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788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Electric and Electronic Technology  Chapter 1 – Fundamental of Electric Circuit</vt:lpstr>
      <vt:lpstr>Chapter Description</vt:lpstr>
      <vt:lpstr>Contents</vt:lpstr>
      <vt:lpstr>Topic 1</vt:lpstr>
      <vt:lpstr>Definition of Electric Circuit</vt:lpstr>
      <vt:lpstr>Definition of Electric Circuit</vt:lpstr>
      <vt:lpstr>Definition of Electric Circuit</vt:lpstr>
      <vt:lpstr>Definition of Electric Circuit</vt:lpstr>
      <vt:lpstr>Definition of Electric Circuit</vt:lpstr>
      <vt:lpstr>Definition of Electric Circuit</vt:lpstr>
      <vt:lpstr>Definition of Electric Circuit</vt:lpstr>
      <vt:lpstr>Definition of Electric Circuit</vt:lpstr>
      <vt:lpstr>Definition of Electric Circuit</vt:lpstr>
      <vt:lpstr>Definition of Electric Circuit</vt:lpstr>
      <vt:lpstr>Kirchhoff's Current Law</vt:lpstr>
      <vt:lpstr>Kirchhoff's Current Law</vt:lpstr>
      <vt:lpstr>Kirchhoff's Voltage Law</vt:lpstr>
      <vt:lpstr>OHM’s LAW</vt:lpstr>
      <vt:lpstr>Ohm’s Law</vt:lpstr>
      <vt:lpstr>Electric Power</vt:lpstr>
      <vt:lpstr>Sign Convention</vt:lpstr>
      <vt:lpstr>Conclusion of The Chapter</vt:lpstr>
      <vt:lpstr>Akhtar Razali  FKM, UMP.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Admin</cp:lastModifiedBy>
  <cp:revision>217</cp:revision>
  <cp:lastPrinted>2017-07-24T03:54:17Z</cp:lastPrinted>
  <dcterms:created xsi:type="dcterms:W3CDTF">2016-03-03T08:04:10Z</dcterms:created>
  <dcterms:modified xsi:type="dcterms:W3CDTF">2017-08-20T00:52:51Z</dcterms:modified>
</cp:coreProperties>
</file>