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44" r:id="rId2"/>
    <p:sldId id="345" r:id="rId3"/>
    <p:sldId id="328" r:id="rId4"/>
    <p:sldId id="329" r:id="rId5"/>
    <p:sldId id="338" r:id="rId6"/>
    <p:sldId id="346" r:id="rId7"/>
    <p:sldId id="330" r:id="rId8"/>
    <p:sldId id="331" r:id="rId9"/>
    <p:sldId id="332" r:id="rId10"/>
    <p:sldId id="339" r:id="rId11"/>
    <p:sldId id="347" r:id="rId12"/>
    <p:sldId id="333" r:id="rId13"/>
    <p:sldId id="341" r:id="rId14"/>
    <p:sldId id="348" r:id="rId15"/>
    <p:sldId id="342" r:id="rId16"/>
    <p:sldId id="354" r:id="rId17"/>
    <p:sldId id="349" r:id="rId18"/>
    <p:sldId id="343" r:id="rId19"/>
    <p:sldId id="350" r:id="rId20"/>
    <p:sldId id="351" r:id="rId21"/>
    <p:sldId id="334" r:id="rId22"/>
    <p:sldId id="335" r:id="rId23"/>
    <p:sldId id="352" r:id="rId24"/>
    <p:sldId id="336" r:id="rId25"/>
    <p:sldId id="337" r:id="rId26"/>
    <p:sldId id="263" r:id="rId27"/>
    <p:sldId id="320" r:id="rId28"/>
    <p:sldId id="264" r:id="rId29"/>
    <p:sldId id="353" r:id="rId30"/>
    <p:sldId id="276" r:id="rId31"/>
    <p:sldId id="355" r:id="rId32"/>
    <p:sldId id="278" r:id="rId33"/>
    <p:sldId id="279" r:id="rId34"/>
    <p:sldId id="281" r:id="rId35"/>
    <p:sldId id="357" r:id="rId36"/>
    <p:sldId id="265" r:id="rId37"/>
    <p:sldId id="358" r:id="rId38"/>
    <p:sldId id="266" r:id="rId39"/>
    <p:sldId id="359" r:id="rId40"/>
    <p:sldId id="274" r:id="rId41"/>
    <p:sldId id="360" r:id="rId42"/>
    <p:sldId id="284" r:id="rId43"/>
    <p:sldId id="361" r:id="rId44"/>
    <p:sldId id="362" r:id="rId45"/>
    <p:sldId id="286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781"/>
    <p:restoredTop sz="94660"/>
  </p:normalViewPr>
  <p:slideViewPr>
    <p:cSldViewPr>
      <p:cViewPr varScale="1">
        <p:scale>
          <a:sx n="115" d="100"/>
          <a:sy n="115" d="100"/>
        </p:scale>
        <p:origin x="124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4" d="100"/>
        <a:sy n="144" d="100"/>
      </p:scale>
      <p:origin x="0" y="13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2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157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91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07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4710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0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4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338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22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3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230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601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ood_clinical_practice" TargetMode="External"/><Relationship Id="rId4" Type="http://schemas.openxmlformats.org/officeDocument/2006/relationships/hyperlink" Target="http://en.wikipedia.org/w/index.php?title=Good_regulatory_practice&amp;action=edit&amp;redlink=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Good_laboratory_practice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/index.php?title=Good_Transportation_Practice&amp;action=edit&amp;redlink=1" TargetMode="External"/><Relationship Id="rId4" Type="http://schemas.openxmlformats.org/officeDocument/2006/relationships/hyperlink" Target="http://en.wikipedia.org/wiki/GxP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Good_Distribution_Practic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Medicines_and_Healthcare_products_Regulatory_Agency" TargetMode="External"/><Relationship Id="rId3" Type="http://schemas.openxmlformats.org/officeDocument/2006/relationships/hyperlink" Target="http://en.wikipedia.org/wiki/Korea_Food_&amp;_Drug_Administration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en.wikipedia.org/wiki/National_Health_Surveillance_Agency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6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Manufacturing Practices (General)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74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6056" y="980728"/>
            <a:ext cx="8280400" cy="525586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MY"/>
              <a:t>Paragraph </a:t>
            </a:r>
            <a:r>
              <a:rPr lang="en-MY" smtClean="0"/>
              <a:t>42 of CFR 211 </a:t>
            </a:r>
            <a:r>
              <a:rPr lang="en-MY" smtClean="0">
                <a:solidFill>
                  <a:srgbClr val="0070C0"/>
                </a:solidFill>
              </a:rPr>
              <a:t>Design </a:t>
            </a:r>
            <a:r>
              <a:rPr lang="en-MY">
                <a:solidFill>
                  <a:srgbClr val="0070C0"/>
                </a:solidFill>
              </a:rPr>
              <a:t>and </a:t>
            </a:r>
            <a:r>
              <a:rPr lang="en-MY" smtClean="0">
                <a:solidFill>
                  <a:srgbClr val="0070C0"/>
                </a:solidFill>
              </a:rPr>
              <a:t>Construction </a:t>
            </a:r>
            <a:r>
              <a:rPr lang="en-MY">
                <a:solidFill>
                  <a:srgbClr val="0070C0"/>
                </a:solidFill>
              </a:rPr>
              <a:t>of </a:t>
            </a:r>
            <a:r>
              <a:rPr lang="en-MY" smtClean="0">
                <a:solidFill>
                  <a:srgbClr val="0070C0"/>
                </a:solidFill>
              </a:rPr>
              <a:t>features:</a:t>
            </a:r>
            <a:endParaRPr lang="en-MY" dirty="0">
              <a:solidFill>
                <a:srgbClr val="0070C0"/>
              </a:solidFill>
            </a:endParaRPr>
          </a:p>
          <a:p>
            <a:r>
              <a:rPr lang="en-MY" smtClean="0">
                <a:solidFill>
                  <a:srgbClr val="0070C0"/>
                </a:solidFill>
              </a:rPr>
              <a:t>§ </a:t>
            </a:r>
            <a:r>
              <a:rPr lang="en-MY" dirty="0">
                <a:solidFill>
                  <a:srgbClr val="0070C0"/>
                </a:solidFill>
              </a:rPr>
              <a:t>211.42 </a:t>
            </a:r>
            <a:r>
              <a:rPr lang="en-MY" i="1" dirty="0">
                <a:solidFill>
                  <a:srgbClr val="0070C0"/>
                </a:solidFill>
              </a:rPr>
              <a:t>Design and construction </a:t>
            </a:r>
            <a:r>
              <a:rPr lang="en-MY" i="1">
                <a:solidFill>
                  <a:srgbClr val="0070C0"/>
                </a:solidFill>
              </a:rPr>
              <a:t>features</a:t>
            </a:r>
            <a:r>
              <a:rPr lang="en-MY" smtClean="0">
                <a:solidFill>
                  <a:srgbClr val="0070C0"/>
                </a:solidFill>
              </a:rPr>
              <a:t>.</a:t>
            </a:r>
            <a:endParaRPr lang="en-MY" dirty="0">
              <a:solidFill>
                <a:srgbClr val="0070C0"/>
              </a:solidFill>
            </a:endParaRPr>
          </a:p>
          <a:p>
            <a:pPr lvl="1"/>
            <a:r>
              <a:rPr lang="en-MY" dirty="0"/>
              <a:t>(a) “Any building or buildings used in the </a:t>
            </a:r>
            <a:r>
              <a:rPr lang="en-MY" dirty="0">
                <a:solidFill>
                  <a:srgbClr val="FF0000"/>
                </a:solidFill>
              </a:rPr>
              <a:t>manufacture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processing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packing</a:t>
            </a:r>
            <a:r>
              <a:rPr lang="en-MY" dirty="0"/>
              <a:t>, or </a:t>
            </a:r>
            <a:r>
              <a:rPr lang="en-MY" dirty="0">
                <a:solidFill>
                  <a:srgbClr val="FF0000"/>
                </a:solidFill>
              </a:rPr>
              <a:t>holding </a:t>
            </a:r>
            <a:r>
              <a:rPr lang="en-MY" dirty="0"/>
              <a:t>of a drug product shall be of </a:t>
            </a:r>
            <a:r>
              <a:rPr lang="en-MY" dirty="0">
                <a:solidFill>
                  <a:srgbClr val="FF0000"/>
                </a:solidFill>
              </a:rPr>
              <a:t>suitable size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construction</a:t>
            </a:r>
            <a:r>
              <a:rPr lang="en-MY" dirty="0"/>
              <a:t>, and </a:t>
            </a:r>
            <a:r>
              <a:rPr lang="en-MY" dirty="0">
                <a:solidFill>
                  <a:srgbClr val="FF0000"/>
                </a:solidFill>
              </a:rPr>
              <a:t>location</a:t>
            </a:r>
            <a:r>
              <a:rPr lang="en-MY" dirty="0"/>
              <a:t> to facilitate </a:t>
            </a:r>
            <a:r>
              <a:rPr lang="en-MY" dirty="0">
                <a:solidFill>
                  <a:srgbClr val="FF0000"/>
                </a:solidFill>
              </a:rPr>
              <a:t>cleaning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maintenance</a:t>
            </a:r>
            <a:r>
              <a:rPr lang="en-MY" dirty="0"/>
              <a:t>, and </a:t>
            </a:r>
            <a:r>
              <a:rPr lang="en-MY" dirty="0">
                <a:solidFill>
                  <a:srgbClr val="FF0000"/>
                </a:solidFill>
              </a:rPr>
              <a:t>proper operations”</a:t>
            </a:r>
            <a:r>
              <a:rPr lang="en-MY" dirty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941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76672"/>
            <a:ext cx="8280400" cy="5832648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lvl="1"/>
            <a:r>
              <a:rPr lang="en-MY" dirty="0"/>
              <a:t>(b) “Any such building shall have </a:t>
            </a:r>
            <a:r>
              <a:rPr lang="en-MY" dirty="0">
                <a:solidFill>
                  <a:srgbClr val="FF0000"/>
                </a:solidFill>
              </a:rPr>
              <a:t>adequate space </a:t>
            </a:r>
            <a:r>
              <a:rPr lang="en-MY" dirty="0"/>
              <a:t>for the orderly </a:t>
            </a:r>
            <a:r>
              <a:rPr lang="en-MY" dirty="0">
                <a:solidFill>
                  <a:srgbClr val="FF0000"/>
                </a:solidFill>
              </a:rPr>
              <a:t>placement of equipment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materials</a:t>
            </a:r>
            <a:r>
              <a:rPr lang="en-MY" dirty="0"/>
              <a:t> to </a:t>
            </a:r>
            <a:r>
              <a:rPr lang="en-MY" dirty="0">
                <a:solidFill>
                  <a:srgbClr val="FF0000"/>
                </a:solidFill>
              </a:rPr>
              <a:t>prevent</a:t>
            </a:r>
            <a:r>
              <a:rPr lang="en-MY" dirty="0"/>
              <a:t> </a:t>
            </a:r>
            <a:r>
              <a:rPr lang="en-MY" dirty="0" err="1">
                <a:solidFill>
                  <a:srgbClr val="FF0000"/>
                </a:solidFill>
              </a:rPr>
              <a:t>mixups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/>
              <a:t>between </a:t>
            </a:r>
            <a:r>
              <a:rPr lang="en-MY"/>
              <a:t>different </a:t>
            </a:r>
            <a:r>
              <a:rPr lang="en-MY" smtClean="0"/>
              <a:t>components of drug product, </a:t>
            </a:r>
            <a:r>
              <a:rPr lang="en-MY" dirty="0"/>
              <a:t>containers</a:t>
            </a:r>
            <a:r>
              <a:rPr lang="en-MY"/>
              <a:t>, </a:t>
            </a:r>
            <a:r>
              <a:rPr lang="en-MY" smtClean="0"/>
              <a:t>closures (lids), </a:t>
            </a:r>
            <a:r>
              <a:rPr lang="en-MY" dirty="0" err="1"/>
              <a:t>labeling</a:t>
            </a:r>
            <a:r>
              <a:rPr lang="en-MY" dirty="0"/>
              <a:t>, in-process materials, or drug products, and to </a:t>
            </a:r>
            <a:r>
              <a:rPr lang="en-MY" dirty="0">
                <a:solidFill>
                  <a:srgbClr val="FF0000"/>
                </a:solidFill>
              </a:rPr>
              <a:t>prevent contamination”</a:t>
            </a:r>
            <a:r>
              <a:rPr lang="en-MY" dirty="0"/>
              <a:t>. </a:t>
            </a:r>
          </a:p>
          <a:p>
            <a:pPr lvl="1"/>
            <a:endParaRPr lang="en-MY" dirty="0">
              <a:solidFill>
                <a:srgbClr val="FF0000"/>
              </a:solidFill>
            </a:endParaRPr>
          </a:p>
          <a:p>
            <a:pPr lvl="1"/>
            <a:r>
              <a:rPr lang="de-DE" dirty="0"/>
              <a:t>(c)</a:t>
            </a:r>
            <a:r>
              <a:rPr lang="de-DE" dirty="0">
                <a:solidFill>
                  <a:srgbClr val="FF0000"/>
                </a:solidFill>
              </a:rPr>
              <a:t> ”</a:t>
            </a:r>
            <a:r>
              <a:rPr lang="en-MY" dirty="0">
                <a:solidFill>
                  <a:srgbClr val="FF0000"/>
                </a:solidFill>
              </a:rPr>
              <a:t>The flow </a:t>
            </a:r>
            <a:r>
              <a:rPr lang="en-MY" dirty="0"/>
              <a:t>of components, drug product containers, closures, </a:t>
            </a:r>
            <a:r>
              <a:rPr lang="en-MY" dirty="0" err="1"/>
              <a:t>labeling</a:t>
            </a:r>
            <a:r>
              <a:rPr lang="en-MY" dirty="0"/>
              <a:t>, in-process materials, and drug products </a:t>
            </a:r>
            <a:r>
              <a:rPr lang="en-MY" dirty="0">
                <a:solidFill>
                  <a:srgbClr val="FF0000"/>
                </a:solidFill>
              </a:rPr>
              <a:t>through the building </a:t>
            </a:r>
            <a:r>
              <a:rPr lang="en-MY" dirty="0"/>
              <a:t>or </a:t>
            </a:r>
            <a:r>
              <a:rPr lang="en-MY" dirty="0">
                <a:solidFill>
                  <a:srgbClr val="FF0000"/>
                </a:solidFill>
              </a:rPr>
              <a:t>buildings</a:t>
            </a:r>
            <a:r>
              <a:rPr lang="en-MY" dirty="0"/>
              <a:t> shall be designed to </a:t>
            </a:r>
            <a:r>
              <a:rPr lang="en-MY" dirty="0">
                <a:solidFill>
                  <a:srgbClr val="FF0000"/>
                </a:solidFill>
              </a:rPr>
              <a:t>prevent contamination”</a:t>
            </a:r>
            <a:r>
              <a:rPr lang="en-MY" dirty="0"/>
              <a:t>.</a:t>
            </a:r>
          </a:p>
          <a:p>
            <a:pPr lvl="1"/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3761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r>
              <a:rPr lang="en-US" sz="3200"/>
              <a:t>6. Properly </a:t>
            </a:r>
            <a:r>
              <a:rPr lang="en-US" sz="3200">
                <a:solidFill>
                  <a:srgbClr val="FF0000"/>
                </a:solidFill>
              </a:rPr>
              <a:t>maintain facilities and equipment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15448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8775" y="2925118"/>
            <a:ext cx="8785225" cy="18000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400" smtClean="0"/>
              <a:t>Paragraph 44 of CFR 211 addresses lighting issues and states</a:t>
            </a:r>
            <a:r>
              <a:rPr lang="en-MY" sz="2400" dirty="0"/>
              <a:t>:</a:t>
            </a:r>
          </a:p>
          <a:p>
            <a:pPr marL="0" indent="0" algn="just">
              <a:buNone/>
            </a:pPr>
            <a:r>
              <a:rPr lang="en-MY" sz="2400" dirty="0">
                <a:solidFill>
                  <a:srgbClr val="0070C0"/>
                </a:solidFill>
              </a:rPr>
              <a:t>§ </a:t>
            </a:r>
            <a:r>
              <a:rPr lang="en-MY" sz="2400">
                <a:solidFill>
                  <a:srgbClr val="0070C0"/>
                </a:solidFill>
              </a:rPr>
              <a:t>211.44 </a:t>
            </a:r>
            <a:r>
              <a:rPr lang="en-MY" sz="2400" i="1" smtClean="0">
                <a:solidFill>
                  <a:srgbClr val="0070C0"/>
                </a:solidFill>
              </a:rPr>
              <a:t>Lighting</a:t>
            </a:r>
            <a:r>
              <a:rPr lang="en-MY" sz="2400" smtClean="0">
                <a:solidFill>
                  <a:srgbClr val="0070C0"/>
                </a:solidFill>
              </a:rPr>
              <a:t>: </a:t>
            </a:r>
            <a:r>
              <a:rPr lang="en-MY" sz="2400" smtClean="0"/>
              <a:t>Adequate </a:t>
            </a:r>
            <a:r>
              <a:rPr lang="en-MY" sz="2400" dirty="0"/>
              <a:t>lighting shall be provided in </a:t>
            </a:r>
            <a:r>
              <a:rPr lang="en-MY" sz="2400">
                <a:solidFill>
                  <a:srgbClr val="FF0000"/>
                </a:solidFill>
              </a:rPr>
              <a:t>all </a:t>
            </a:r>
            <a:r>
              <a:rPr lang="en-MY" sz="2400" smtClean="0">
                <a:solidFill>
                  <a:srgbClr val="FF0000"/>
                </a:solidFill>
              </a:rPr>
              <a:t>areas</a:t>
            </a:r>
          </a:p>
          <a:p>
            <a:pPr marL="0" indent="0" algn="just">
              <a:buNone/>
            </a:pPr>
            <a:endParaRPr lang="en-MY" sz="2400" dirty="0" smtClean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96" y="1124743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2400"/>
          </a:p>
          <a:p>
            <a:pPr lvl="1"/>
            <a:r>
              <a:rPr lang="en-MY" sz="2400"/>
              <a:t>(d) “Operations relating to the </a:t>
            </a:r>
            <a:r>
              <a:rPr lang="en-MY" sz="2400">
                <a:solidFill>
                  <a:srgbClr val="FF0000"/>
                </a:solidFill>
              </a:rPr>
              <a:t>manufacture</a:t>
            </a:r>
            <a:r>
              <a:rPr lang="en-MY" sz="2400"/>
              <a:t>, </a:t>
            </a:r>
            <a:r>
              <a:rPr lang="en-MY" sz="2400">
                <a:solidFill>
                  <a:srgbClr val="FF0000"/>
                </a:solidFill>
              </a:rPr>
              <a:t>processing</a:t>
            </a:r>
            <a:r>
              <a:rPr lang="en-MY" sz="2400"/>
              <a:t>, and </a:t>
            </a:r>
            <a:r>
              <a:rPr lang="en-MY" sz="2400">
                <a:solidFill>
                  <a:srgbClr val="FF0000"/>
                </a:solidFill>
              </a:rPr>
              <a:t>packing</a:t>
            </a:r>
            <a:r>
              <a:rPr lang="en-MY" sz="2400"/>
              <a:t> of penicillin shall be performed in facilities </a:t>
            </a:r>
            <a:r>
              <a:rPr lang="en-MY" sz="2400">
                <a:solidFill>
                  <a:srgbClr val="FF0000"/>
                </a:solidFill>
              </a:rPr>
              <a:t>separate</a:t>
            </a:r>
            <a:r>
              <a:rPr lang="en-MY" sz="2400"/>
              <a:t> from those used for other drug products for human use”.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72127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8775" y="2205039"/>
            <a:ext cx="8785225" cy="36722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MY" sz="24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MY" sz="2400" smtClean="0"/>
              <a:t>Paragraph 46 of CFR 211 addresses ventilation systems and states:</a:t>
            </a:r>
            <a:endParaRPr lang="en-MY" sz="2400" dirty="0"/>
          </a:p>
          <a:p>
            <a:pPr marL="0" indent="0" algn="just">
              <a:buNone/>
            </a:pPr>
            <a:r>
              <a:rPr lang="en-MY" sz="2400" dirty="0">
                <a:solidFill>
                  <a:srgbClr val="0070C0"/>
                </a:solidFill>
              </a:rPr>
              <a:t>§ 211.46 </a:t>
            </a:r>
            <a:r>
              <a:rPr lang="en-MY" sz="2400" i="1" dirty="0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en-MY" sz="2400" dirty="0"/>
              <a:t>(a</a:t>
            </a:r>
            <a:r>
              <a:rPr lang="en-MY" sz="2400"/>
              <a:t>) </a:t>
            </a:r>
            <a:r>
              <a:rPr lang="en-MY" sz="2400" smtClean="0"/>
              <a:t>   “</a:t>
            </a:r>
            <a:r>
              <a:rPr lang="en-MY" sz="2400" smtClean="0">
                <a:solidFill>
                  <a:srgbClr val="FF0000"/>
                </a:solidFill>
              </a:rPr>
              <a:t>Adequate</a:t>
            </a:r>
            <a:r>
              <a:rPr lang="en-MY" sz="2400" smtClean="0"/>
              <a:t> </a:t>
            </a:r>
            <a:r>
              <a:rPr lang="en-MY" sz="2400" dirty="0"/>
              <a:t>ventilation shall be provided”.</a:t>
            </a:r>
          </a:p>
          <a:p>
            <a:pPr algn="just"/>
            <a:r>
              <a:rPr lang="en-MY" sz="2400"/>
              <a:t>(</a:t>
            </a:r>
            <a:r>
              <a:rPr lang="en-MY" sz="2400" smtClean="0"/>
              <a:t>b) “Equipment </a:t>
            </a:r>
            <a:r>
              <a:rPr lang="en-MY" sz="2400" dirty="0"/>
              <a:t>for adequate </a:t>
            </a:r>
            <a:r>
              <a:rPr lang="en-MY" sz="2400" dirty="0">
                <a:solidFill>
                  <a:srgbClr val="FF0000"/>
                </a:solidFill>
              </a:rPr>
              <a:t>control</a:t>
            </a:r>
            <a:r>
              <a:rPr lang="en-MY" sz="2400" dirty="0"/>
              <a:t> over air pressure, </a:t>
            </a:r>
            <a:r>
              <a:rPr lang="en-MY" sz="2400" dirty="0" smtClean="0"/>
              <a:t>microorganisms</a:t>
            </a:r>
            <a:r>
              <a:rPr lang="en-MY" sz="2400" dirty="0"/>
              <a:t>, </a:t>
            </a:r>
            <a:r>
              <a:rPr lang="en-MY" sz="2400" dirty="0" smtClean="0"/>
              <a:t>dust, humidity</a:t>
            </a:r>
            <a:r>
              <a:rPr lang="en-MY" sz="2400" dirty="0"/>
              <a:t>, and temperature shall be </a:t>
            </a:r>
            <a:r>
              <a:rPr lang="en-MY" sz="2400" dirty="0">
                <a:solidFill>
                  <a:srgbClr val="FF0000"/>
                </a:solidFill>
              </a:rPr>
              <a:t>provided</a:t>
            </a:r>
            <a:r>
              <a:rPr lang="en-MY" sz="2400" dirty="0"/>
              <a:t> when appropriate for the </a:t>
            </a:r>
            <a:r>
              <a:rPr lang="en-MY" sz="2400" dirty="0" smtClean="0"/>
              <a:t>manufacture, processing</a:t>
            </a:r>
            <a:r>
              <a:rPr lang="en-MY" sz="2400" dirty="0"/>
              <a:t>, packing, or holding of a drug product”</a:t>
            </a:r>
            <a:r>
              <a:rPr lang="en-MY" sz="2400" dirty="0" smtClean="0"/>
              <a:t>.</a:t>
            </a:r>
            <a:endParaRPr lang="en-MY" sz="2400" dirty="0"/>
          </a:p>
        </p:txBody>
      </p:sp>
      <p:sp>
        <p:nvSpPr>
          <p:cNvPr id="2" name="Rectangle 1"/>
          <p:cNvSpPr/>
          <p:nvPr/>
        </p:nvSpPr>
        <p:spPr>
          <a:xfrm>
            <a:off x="-108520" y="77922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2400"/>
          </a:p>
          <a:p>
            <a:pPr lvl="1"/>
            <a:r>
              <a:rPr lang="en-MY" sz="2400"/>
              <a:t>(d) “Operations relating to the </a:t>
            </a:r>
            <a:r>
              <a:rPr lang="en-MY" sz="2400">
                <a:solidFill>
                  <a:srgbClr val="FF0000"/>
                </a:solidFill>
              </a:rPr>
              <a:t>manufacture</a:t>
            </a:r>
            <a:r>
              <a:rPr lang="en-MY" sz="2400"/>
              <a:t>, </a:t>
            </a:r>
            <a:r>
              <a:rPr lang="en-MY" sz="2400">
                <a:solidFill>
                  <a:srgbClr val="FF0000"/>
                </a:solidFill>
              </a:rPr>
              <a:t>processing</a:t>
            </a:r>
            <a:r>
              <a:rPr lang="en-MY" sz="2400"/>
              <a:t>, and </a:t>
            </a:r>
            <a:r>
              <a:rPr lang="en-MY" sz="2400">
                <a:solidFill>
                  <a:srgbClr val="FF0000"/>
                </a:solidFill>
              </a:rPr>
              <a:t>packing</a:t>
            </a:r>
            <a:r>
              <a:rPr lang="en-MY" sz="2400"/>
              <a:t> of penicillin shall be performed in facilities </a:t>
            </a:r>
            <a:r>
              <a:rPr lang="en-MY" sz="2400">
                <a:solidFill>
                  <a:srgbClr val="FF0000"/>
                </a:solidFill>
              </a:rPr>
              <a:t>separate</a:t>
            </a:r>
            <a:r>
              <a:rPr lang="en-MY" sz="2400"/>
              <a:t> from those used for other drug products for human use”.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93899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628800"/>
            <a:ext cx="8424936" cy="4608090"/>
          </a:xfrm>
        </p:spPr>
        <p:txBody>
          <a:bodyPr>
            <a:normAutofit/>
          </a:bodyPr>
          <a:lstStyle/>
          <a:p>
            <a:pPr algn="just"/>
            <a:r>
              <a:rPr lang="en-MY" dirty="0"/>
              <a:t>(c) “</a:t>
            </a:r>
            <a:r>
              <a:rPr lang="en-MY" dirty="0">
                <a:solidFill>
                  <a:srgbClr val="FF0000"/>
                </a:solidFill>
              </a:rPr>
              <a:t>Air filtration systems</a:t>
            </a:r>
            <a:r>
              <a:rPr lang="en-MY" dirty="0"/>
              <a:t>, including </a:t>
            </a:r>
            <a:r>
              <a:rPr lang="en-MY" dirty="0" err="1">
                <a:solidFill>
                  <a:srgbClr val="FF0000"/>
                </a:solidFill>
              </a:rPr>
              <a:t>prefilters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particulate matter</a:t>
            </a:r>
            <a:r>
              <a:rPr lang="en-MY" dirty="0"/>
              <a:t> air filters, </a:t>
            </a:r>
            <a:r>
              <a:rPr lang="en-MY" dirty="0" smtClean="0"/>
              <a:t>shall be </a:t>
            </a:r>
            <a:r>
              <a:rPr lang="en-MY" dirty="0"/>
              <a:t>used when appropriate on air supplies to </a:t>
            </a:r>
            <a:r>
              <a:rPr lang="en-MY" dirty="0">
                <a:solidFill>
                  <a:srgbClr val="FF0000"/>
                </a:solidFill>
              </a:rPr>
              <a:t>production areas</a:t>
            </a:r>
            <a:r>
              <a:rPr lang="en-MY" dirty="0"/>
              <a:t>. If air is </a:t>
            </a:r>
            <a:r>
              <a:rPr lang="en-MY" dirty="0" err="1" smtClean="0"/>
              <a:t>recirculated</a:t>
            </a:r>
            <a:r>
              <a:rPr lang="en-MY" dirty="0" smtClean="0"/>
              <a:t> to </a:t>
            </a:r>
            <a:r>
              <a:rPr lang="en-MY" dirty="0"/>
              <a:t>production areas, measures shall be taken to </a:t>
            </a:r>
            <a:r>
              <a:rPr lang="en-MY" dirty="0">
                <a:solidFill>
                  <a:srgbClr val="FF0000"/>
                </a:solidFill>
              </a:rPr>
              <a:t>control recirculation of dust </a:t>
            </a:r>
            <a:r>
              <a:rPr lang="en-MY" dirty="0" smtClean="0">
                <a:solidFill>
                  <a:srgbClr val="FF0000"/>
                </a:solidFill>
              </a:rPr>
              <a:t>from production”</a:t>
            </a:r>
            <a:r>
              <a:rPr lang="en-MY" dirty="0"/>
              <a:t>. 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520" y="95111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MY" sz="2400">
                <a:solidFill>
                  <a:srgbClr val="0070C0"/>
                </a:solidFill>
              </a:rPr>
              <a:t>§ 211.46 </a:t>
            </a:r>
            <a:r>
              <a:rPr lang="en-MY" sz="2400" i="1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>
                <a:solidFill>
                  <a:srgbClr val="0070C0"/>
                </a:solidFill>
              </a:rPr>
              <a:t>.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39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628800"/>
            <a:ext cx="8424936" cy="4608090"/>
          </a:xfrm>
        </p:spPr>
        <p:txBody>
          <a:bodyPr>
            <a:normAutofit/>
          </a:bodyPr>
          <a:lstStyle/>
          <a:p>
            <a:pPr algn="just"/>
            <a:endParaRPr lang="en-MY" dirty="0"/>
          </a:p>
          <a:p>
            <a:pPr algn="just"/>
            <a:r>
              <a:rPr lang="en-MY" dirty="0"/>
              <a:t>“In areas where air contamination occurs during production, there </a:t>
            </a:r>
            <a:r>
              <a:rPr lang="en-MY" dirty="0" smtClean="0"/>
              <a:t>shall be </a:t>
            </a:r>
            <a:r>
              <a:rPr lang="en-MY" dirty="0"/>
              <a:t>adequate </a:t>
            </a:r>
            <a:r>
              <a:rPr lang="en-MY" dirty="0">
                <a:solidFill>
                  <a:srgbClr val="FF0000"/>
                </a:solidFill>
              </a:rPr>
              <a:t>exhaust systems </a:t>
            </a:r>
            <a:r>
              <a:rPr lang="en-MY" dirty="0"/>
              <a:t>or other systems adequate to control contaminants”.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520" y="95111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MY" sz="2400">
                <a:solidFill>
                  <a:srgbClr val="0070C0"/>
                </a:solidFill>
              </a:rPr>
              <a:t>§ 211.46 </a:t>
            </a:r>
            <a:r>
              <a:rPr lang="en-MY" sz="2400" i="1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>
                <a:solidFill>
                  <a:srgbClr val="0070C0"/>
                </a:solidFill>
              </a:rPr>
              <a:t>.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773238"/>
            <a:ext cx="8424936" cy="4608090"/>
          </a:xfrm>
        </p:spPr>
        <p:txBody>
          <a:bodyPr>
            <a:normAutofit/>
          </a:bodyPr>
          <a:lstStyle/>
          <a:p>
            <a:pPr algn="just"/>
            <a:r>
              <a:rPr lang="en-MY" dirty="0" smtClean="0"/>
              <a:t>(</a:t>
            </a:r>
            <a:r>
              <a:rPr lang="en-MY" dirty="0"/>
              <a:t>d) “Air-handling systems for the manufacture, processing, and packing of </a:t>
            </a:r>
            <a:r>
              <a:rPr lang="en-MY" dirty="0" smtClean="0">
                <a:solidFill>
                  <a:srgbClr val="FF0000"/>
                </a:solidFill>
              </a:rPr>
              <a:t>penicillin</a:t>
            </a:r>
            <a:r>
              <a:rPr lang="en-MY" dirty="0" smtClean="0"/>
              <a:t> shall </a:t>
            </a:r>
            <a:r>
              <a:rPr lang="en-MY" dirty="0"/>
              <a:t>be completely separate from those for other drug products for human use”.</a:t>
            </a:r>
          </a:p>
          <a:p>
            <a:pPr algn="just"/>
            <a:endParaRPr lang="en-MY" dirty="0"/>
          </a:p>
        </p:txBody>
      </p:sp>
      <p:sp>
        <p:nvSpPr>
          <p:cNvPr id="2" name="Rectangle 1"/>
          <p:cNvSpPr/>
          <p:nvPr/>
        </p:nvSpPr>
        <p:spPr>
          <a:xfrm>
            <a:off x="251520" y="95111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MY" sz="2400">
                <a:solidFill>
                  <a:srgbClr val="0070C0"/>
                </a:solidFill>
              </a:rPr>
              <a:t>§ 211.46 </a:t>
            </a:r>
            <a:r>
              <a:rPr lang="en-MY" sz="2400" i="1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>
                <a:solidFill>
                  <a:srgbClr val="0070C0"/>
                </a:solidFill>
              </a:rPr>
              <a:t>.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85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981075"/>
            <a:ext cx="8496944" cy="5328245"/>
          </a:xfrm>
        </p:spPr>
        <p:txBody>
          <a:bodyPr>
            <a:noAutofit/>
          </a:bodyPr>
          <a:lstStyle/>
          <a:p>
            <a:r>
              <a:rPr lang="en-MY" dirty="0"/>
              <a:t>The regulations dealing with </a:t>
            </a:r>
            <a:r>
              <a:rPr lang="en-MY" dirty="0">
                <a:solidFill>
                  <a:srgbClr val="0070C0"/>
                </a:solidFill>
              </a:rPr>
              <a:t>equipment requirements</a:t>
            </a:r>
            <a:r>
              <a:rPr lang="en-MY" dirty="0" smtClean="0"/>
              <a:t>:</a:t>
            </a:r>
          </a:p>
          <a:p>
            <a:r>
              <a:rPr lang="en-MY" smtClean="0">
                <a:solidFill>
                  <a:srgbClr val="0070C0"/>
                </a:solidFill>
              </a:rPr>
              <a:t>§ </a:t>
            </a:r>
            <a:r>
              <a:rPr lang="en-MY" dirty="0">
                <a:solidFill>
                  <a:srgbClr val="0070C0"/>
                </a:solidFill>
              </a:rPr>
              <a:t>211.63 </a:t>
            </a:r>
            <a:r>
              <a:rPr lang="en-MY" i="1" dirty="0">
                <a:solidFill>
                  <a:srgbClr val="0070C0"/>
                </a:solidFill>
              </a:rPr>
              <a:t>Equipment design, size, and location</a:t>
            </a:r>
            <a:r>
              <a:rPr lang="en-MY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MY" sz="3200" dirty="0"/>
              <a:t>“Equipment used in the manufacture, processing, packing, or holding of a </a:t>
            </a:r>
            <a:r>
              <a:rPr lang="en-MY" sz="3200" dirty="0" smtClean="0"/>
              <a:t>drug product </a:t>
            </a:r>
            <a:r>
              <a:rPr lang="en-MY" sz="3200" dirty="0"/>
              <a:t>shall be of </a:t>
            </a:r>
            <a:r>
              <a:rPr lang="en-MY" sz="3200" dirty="0">
                <a:solidFill>
                  <a:srgbClr val="FF0000"/>
                </a:solidFill>
              </a:rPr>
              <a:t>appropriate design</a:t>
            </a:r>
            <a:r>
              <a:rPr lang="en-MY" sz="3200" dirty="0"/>
              <a:t>, </a:t>
            </a:r>
            <a:r>
              <a:rPr lang="en-MY" sz="3200" dirty="0">
                <a:solidFill>
                  <a:srgbClr val="FF0000"/>
                </a:solidFill>
              </a:rPr>
              <a:t>adequate size</a:t>
            </a:r>
            <a:r>
              <a:rPr lang="en-MY" sz="3200" dirty="0"/>
              <a:t>, and suitably </a:t>
            </a:r>
            <a:r>
              <a:rPr lang="en-MY" sz="3200" dirty="0">
                <a:solidFill>
                  <a:srgbClr val="FF0000"/>
                </a:solidFill>
              </a:rPr>
              <a:t>located</a:t>
            </a:r>
            <a:r>
              <a:rPr lang="en-MY" sz="3200" dirty="0"/>
              <a:t> </a:t>
            </a:r>
            <a:r>
              <a:rPr lang="en-MY" sz="3200" dirty="0" smtClean="0"/>
              <a:t>to facilitate </a:t>
            </a:r>
            <a:r>
              <a:rPr lang="en-MY" sz="3200" dirty="0">
                <a:solidFill>
                  <a:srgbClr val="FF0000"/>
                </a:solidFill>
              </a:rPr>
              <a:t>operations</a:t>
            </a:r>
            <a:r>
              <a:rPr lang="en-MY" sz="3200" dirty="0"/>
              <a:t> for its </a:t>
            </a:r>
            <a:r>
              <a:rPr lang="en-MY" sz="3200" dirty="0">
                <a:solidFill>
                  <a:srgbClr val="FF0000"/>
                </a:solidFill>
              </a:rPr>
              <a:t>intended use </a:t>
            </a:r>
            <a:r>
              <a:rPr lang="en-MY" sz="3200" dirty="0"/>
              <a:t>and for its </a:t>
            </a:r>
            <a:r>
              <a:rPr lang="en-MY" sz="3200" dirty="0">
                <a:solidFill>
                  <a:srgbClr val="FF0000"/>
                </a:solidFill>
              </a:rPr>
              <a:t>cleaning</a:t>
            </a:r>
            <a:r>
              <a:rPr lang="en-MY" sz="3200" dirty="0"/>
              <a:t> and </a:t>
            </a:r>
            <a:r>
              <a:rPr lang="en-MY" sz="3200" dirty="0">
                <a:solidFill>
                  <a:srgbClr val="FF0000"/>
                </a:solidFill>
              </a:rPr>
              <a:t>maintenance”</a:t>
            </a:r>
            <a:r>
              <a:rPr lang="en-MY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923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81075"/>
            <a:ext cx="8424863" cy="6119813"/>
          </a:xfrm>
        </p:spPr>
        <p:txBody>
          <a:bodyPr>
            <a:noAutofit/>
          </a:bodyPr>
          <a:lstStyle/>
          <a:p>
            <a:r>
              <a:rPr lang="en-MY" sz="2800" smtClean="0">
                <a:solidFill>
                  <a:srgbClr val="0070C0"/>
                </a:solidFill>
              </a:rPr>
              <a:t>§ </a:t>
            </a:r>
            <a:r>
              <a:rPr lang="en-MY" sz="2800" dirty="0">
                <a:solidFill>
                  <a:srgbClr val="0070C0"/>
                </a:solidFill>
              </a:rPr>
              <a:t>211.65 </a:t>
            </a:r>
            <a:r>
              <a:rPr lang="en-MY" sz="2800" i="1" dirty="0">
                <a:solidFill>
                  <a:srgbClr val="0070C0"/>
                </a:solidFill>
              </a:rPr>
              <a:t>Equipment construction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MY" dirty="0"/>
              <a:t>(a) “Equipment shall be constructed so that </a:t>
            </a:r>
            <a:r>
              <a:rPr lang="en-MY" dirty="0">
                <a:solidFill>
                  <a:srgbClr val="FF0000"/>
                </a:solidFill>
              </a:rPr>
              <a:t>surfaces</a:t>
            </a:r>
            <a:r>
              <a:rPr lang="en-MY" dirty="0"/>
              <a:t> that contact components, </a:t>
            </a:r>
            <a:r>
              <a:rPr lang="en-MY" dirty="0" err="1" smtClean="0"/>
              <a:t>inprocess</a:t>
            </a:r>
            <a:r>
              <a:rPr lang="en-MY" dirty="0"/>
              <a:t> </a:t>
            </a:r>
            <a:r>
              <a:rPr lang="en-MY" dirty="0" smtClean="0"/>
              <a:t>materials</a:t>
            </a:r>
            <a:r>
              <a:rPr lang="en-MY" dirty="0"/>
              <a:t>, or drug products </a:t>
            </a:r>
            <a:r>
              <a:rPr lang="en-MY" dirty="0">
                <a:solidFill>
                  <a:srgbClr val="FF0000"/>
                </a:solidFill>
              </a:rPr>
              <a:t>shall not be reactive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additive</a:t>
            </a:r>
            <a:r>
              <a:rPr lang="en-MY" dirty="0"/>
              <a:t>, or </a:t>
            </a:r>
            <a:r>
              <a:rPr lang="en-MY" dirty="0" smtClean="0">
                <a:solidFill>
                  <a:srgbClr val="FF0000"/>
                </a:solidFill>
              </a:rPr>
              <a:t>absorptive</a:t>
            </a:r>
            <a:r>
              <a:rPr lang="en-MY" dirty="0" smtClean="0"/>
              <a:t> so </a:t>
            </a:r>
            <a:r>
              <a:rPr lang="en-MY" dirty="0"/>
              <a:t>as to alter the </a:t>
            </a:r>
            <a:r>
              <a:rPr lang="en-MY" dirty="0">
                <a:solidFill>
                  <a:srgbClr val="FF0000"/>
                </a:solidFill>
              </a:rPr>
              <a:t>safety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identity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strength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quality</a:t>
            </a:r>
            <a:r>
              <a:rPr lang="en-MY" dirty="0"/>
              <a:t>, or </a:t>
            </a:r>
            <a:r>
              <a:rPr lang="en-MY" dirty="0">
                <a:solidFill>
                  <a:srgbClr val="FF0000"/>
                </a:solidFill>
              </a:rPr>
              <a:t>purity</a:t>
            </a:r>
            <a:r>
              <a:rPr lang="en-MY" dirty="0"/>
              <a:t> of the drug </a:t>
            </a:r>
            <a:r>
              <a:rPr lang="en-MY" dirty="0" smtClean="0"/>
              <a:t>product </a:t>
            </a:r>
            <a:r>
              <a:rPr lang="en-MY" dirty="0" smtClean="0">
                <a:solidFill>
                  <a:srgbClr val="FF0000"/>
                </a:solidFill>
              </a:rPr>
              <a:t>beyond</a:t>
            </a:r>
            <a:r>
              <a:rPr lang="en-MY" dirty="0" smtClean="0"/>
              <a:t> </a:t>
            </a:r>
            <a:r>
              <a:rPr lang="en-MY" dirty="0"/>
              <a:t>the official or other established requirements”.</a:t>
            </a:r>
          </a:p>
        </p:txBody>
      </p:sp>
    </p:spTree>
    <p:extLst>
      <p:ext uri="{BB962C8B-B14F-4D97-AF65-F5344CB8AC3E}">
        <p14:creationId xmlns:p14="http://schemas.microsoft.com/office/powerpoint/2010/main" val="36437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412976"/>
          </a:xfrm>
        </p:spPr>
        <p:txBody>
          <a:bodyPr/>
          <a:lstStyle/>
          <a:p>
            <a:r>
              <a:rPr lang="en-US" dirty="0"/>
              <a:t>Understand GMP concept, the principles as well as the practice.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Understand the importance of GMP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81075"/>
            <a:ext cx="8424863" cy="6119813"/>
          </a:xfrm>
        </p:spPr>
        <p:txBody>
          <a:bodyPr>
            <a:noAutofit/>
          </a:bodyPr>
          <a:lstStyle/>
          <a:p>
            <a:r>
              <a:rPr lang="en-MY" sz="2800" smtClean="0">
                <a:solidFill>
                  <a:srgbClr val="0070C0"/>
                </a:solidFill>
              </a:rPr>
              <a:t>§ </a:t>
            </a:r>
            <a:r>
              <a:rPr lang="en-MY" sz="2800" dirty="0">
                <a:solidFill>
                  <a:srgbClr val="0070C0"/>
                </a:solidFill>
              </a:rPr>
              <a:t>211.65 </a:t>
            </a:r>
            <a:r>
              <a:rPr lang="en-MY" sz="2800" i="1" dirty="0">
                <a:solidFill>
                  <a:srgbClr val="0070C0"/>
                </a:solidFill>
              </a:rPr>
              <a:t>Equipment construction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MY" dirty="0"/>
              <a:t>(b) “Any substances required </a:t>
            </a:r>
            <a:r>
              <a:rPr lang="en-MY"/>
              <a:t>for </a:t>
            </a:r>
            <a:r>
              <a:rPr lang="en-MY" smtClean="0"/>
              <a:t>equipment operation</a:t>
            </a:r>
            <a:r>
              <a:rPr lang="en-MY" dirty="0"/>
              <a:t>, such as </a:t>
            </a:r>
            <a:r>
              <a:rPr lang="en-MY" dirty="0">
                <a:solidFill>
                  <a:srgbClr val="FF0000"/>
                </a:solidFill>
              </a:rPr>
              <a:t>lubricants</a:t>
            </a:r>
            <a:r>
              <a:rPr lang="en-MY" dirty="0"/>
              <a:t> or </a:t>
            </a:r>
            <a:r>
              <a:rPr lang="en-MY" dirty="0">
                <a:solidFill>
                  <a:srgbClr val="FF0000"/>
                </a:solidFill>
              </a:rPr>
              <a:t>coolants</a:t>
            </a:r>
            <a:r>
              <a:rPr lang="en-MY" dirty="0"/>
              <a:t>, </a:t>
            </a:r>
            <a:r>
              <a:rPr lang="en-MY">
                <a:solidFill>
                  <a:srgbClr val="FF0000"/>
                </a:solidFill>
              </a:rPr>
              <a:t>shall </a:t>
            </a:r>
            <a:r>
              <a:rPr lang="en-MY" smtClean="0">
                <a:solidFill>
                  <a:srgbClr val="FF0000"/>
                </a:solidFill>
              </a:rPr>
              <a:t>NOT come </a:t>
            </a:r>
            <a:r>
              <a:rPr lang="en-MY" dirty="0">
                <a:solidFill>
                  <a:srgbClr val="FF0000"/>
                </a:solidFill>
              </a:rPr>
              <a:t>into contact </a:t>
            </a:r>
            <a:r>
              <a:rPr lang="en-MY" dirty="0"/>
              <a:t>with components</a:t>
            </a:r>
            <a:r>
              <a:rPr lang="en-MY"/>
              <a:t>, </a:t>
            </a:r>
            <a:r>
              <a:rPr lang="en-MY" smtClean="0"/>
              <a:t>containers</a:t>
            </a:r>
            <a:r>
              <a:rPr lang="en-MY" dirty="0"/>
              <a:t>, closures, </a:t>
            </a:r>
            <a:r>
              <a:rPr lang="en-MY" dirty="0" smtClean="0"/>
              <a:t>in-process materials</a:t>
            </a:r>
            <a:r>
              <a:rPr lang="en-MY" dirty="0"/>
              <a:t>, or drug products so as to </a:t>
            </a:r>
            <a:r>
              <a:rPr lang="en-MY"/>
              <a:t>alter </a:t>
            </a:r>
            <a:r>
              <a:rPr lang="en-MY" smtClean="0"/>
              <a:t>the </a:t>
            </a:r>
            <a:r>
              <a:rPr lang="en-MY" smtClean="0">
                <a:solidFill>
                  <a:srgbClr val="FF0000"/>
                </a:solidFill>
              </a:rPr>
              <a:t>safety</a:t>
            </a:r>
            <a:r>
              <a:rPr lang="en-MY" smtClean="0"/>
              <a:t>, </a:t>
            </a:r>
            <a:r>
              <a:rPr lang="en-MY" dirty="0">
                <a:solidFill>
                  <a:srgbClr val="FF0000"/>
                </a:solidFill>
              </a:rPr>
              <a:t>identity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strength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quality</a:t>
            </a:r>
            <a:r>
              <a:rPr lang="en-MY" dirty="0"/>
              <a:t>, </a:t>
            </a:r>
            <a:r>
              <a:rPr lang="en-MY" dirty="0" smtClean="0"/>
              <a:t>or </a:t>
            </a:r>
            <a:r>
              <a:rPr lang="en-MY" dirty="0" smtClean="0">
                <a:solidFill>
                  <a:srgbClr val="FF0000"/>
                </a:solidFill>
              </a:rPr>
              <a:t>purity</a:t>
            </a:r>
            <a:r>
              <a:rPr lang="en-MY" dirty="0" smtClean="0"/>
              <a:t> </a:t>
            </a:r>
            <a:r>
              <a:rPr lang="en-MY" dirty="0"/>
              <a:t>of the drug product </a:t>
            </a:r>
            <a:r>
              <a:rPr lang="en-MY" dirty="0">
                <a:solidFill>
                  <a:srgbClr val="FF0000"/>
                </a:solidFill>
              </a:rPr>
              <a:t>beyond</a:t>
            </a:r>
            <a:r>
              <a:rPr lang="en-MY" dirty="0"/>
              <a:t> the official or other established requirements”.</a:t>
            </a:r>
          </a:p>
        </p:txBody>
      </p:sp>
    </p:spTree>
    <p:extLst>
      <p:ext uri="{BB962C8B-B14F-4D97-AF65-F5344CB8AC3E}">
        <p14:creationId xmlns:p14="http://schemas.microsoft.com/office/powerpoint/2010/main" val="46579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528" y="3068960"/>
            <a:ext cx="8449816" cy="1584176"/>
          </a:xfrm>
        </p:spPr>
        <p:txBody>
          <a:bodyPr anchor="t">
            <a:noAutofit/>
          </a:bodyPr>
          <a:lstStyle/>
          <a:p>
            <a:pPr algn="l"/>
            <a:r>
              <a:rPr lang="en-US" sz="3200"/>
              <a:t>7. Clearly defining, developing and demonstrating </a:t>
            </a:r>
            <a:r>
              <a:rPr lang="en-US" sz="3200">
                <a:solidFill>
                  <a:srgbClr val="FF0000"/>
                </a:solidFill>
              </a:rPr>
              <a:t>job competence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188697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pPr algn="l"/>
            <a:r>
              <a:rPr lang="en-US" sz="3200"/>
              <a:t>8. </a:t>
            </a:r>
            <a:r>
              <a:rPr lang="en-US" sz="3200">
                <a:solidFill>
                  <a:srgbClr val="FF0000"/>
                </a:solidFill>
              </a:rPr>
              <a:t>Protecting products against contamination </a:t>
            </a:r>
            <a:r>
              <a:rPr lang="en-US" sz="3200"/>
              <a:t>by making cleanliness a daily habit 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  <p:sp>
        <p:nvSpPr>
          <p:cNvPr id="4" name="Rectangle 3"/>
          <p:cNvSpPr/>
          <p:nvPr/>
        </p:nvSpPr>
        <p:spPr>
          <a:xfrm>
            <a:off x="132384" y="436510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2400"/>
          </a:p>
          <a:p>
            <a:pPr lvl="1"/>
            <a:r>
              <a:rPr lang="en-MY" sz="2400"/>
              <a:t>(d) “Operations relating to the </a:t>
            </a:r>
            <a:r>
              <a:rPr lang="en-MY" sz="2400">
                <a:solidFill>
                  <a:srgbClr val="FF0000"/>
                </a:solidFill>
              </a:rPr>
              <a:t>manufacture</a:t>
            </a:r>
            <a:r>
              <a:rPr lang="en-MY" sz="2400"/>
              <a:t>, </a:t>
            </a:r>
            <a:r>
              <a:rPr lang="en-MY" sz="2400">
                <a:solidFill>
                  <a:srgbClr val="FF0000"/>
                </a:solidFill>
              </a:rPr>
              <a:t>processing</a:t>
            </a:r>
            <a:r>
              <a:rPr lang="en-MY" sz="2400"/>
              <a:t>, and </a:t>
            </a:r>
            <a:r>
              <a:rPr lang="en-MY" sz="2400">
                <a:solidFill>
                  <a:srgbClr val="FF0000"/>
                </a:solidFill>
              </a:rPr>
              <a:t>packing</a:t>
            </a:r>
            <a:r>
              <a:rPr lang="en-MY" sz="2400"/>
              <a:t> of penicillin shall be performed in facilities </a:t>
            </a:r>
            <a:r>
              <a:rPr lang="en-MY" sz="2400">
                <a:solidFill>
                  <a:srgbClr val="FF0000"/>
                </a:solidFill>
              </a:rPr>
              <a:t>separate</a:t>
            </a:r>
            <a:r>
              <a:rPr lang="en-MY" sz="2400"/>
              <a:t> from those used for other drug products for human use”.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51363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3" y="1340769"/>
            <a:ext cx="8424936" cy="39604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400" smtClean="0"/>
              <a:t>Paragraph 46 of CFR 211 addresses ventilation systems and states:</a:t>
            </a:r>
            <a:endParaRPr lang="en-MY" sz="2400" dirty="0"/>
          </a:p>
          <a:p>
            <a:pPr marL="0" indent="0" algn="just">
              <a:buNone/>
            </a:pPr>
            <a:r>
              <a:rPr lang="en-MY" sz="2400" dirty="0">
                <a:solidFill>
                  <a:srgbClr val="0070C0"/>
                </a:solidFill>
              </a:rPr>
              <a:t>§ 211.46 </a:t>
            </a:r>
            <a:r>
              <a:rPr lang="en-MY" sz="2400" i="1" dirty="0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endParaRPr lang="en-MY" sz="2400" dirty="0">
              <a:solidFill>
                <a:srgbClr val="0070C0"/>
              </a:solidFill>
            </a:endParaRPr>
          </a:p>
          <a:p>
            <a:pPr algn="just"/>
            <a:r>
              <a:rPr lang="en-MY" sz="2400" dirty="0"/>
              <a:t>(a</a:t>
            </a:r>
            <a:r>
              <a:rPr lang="en-MY" sz="2400"/>
              <a:t>) </a:t>
            </a:r>
            <a:r>
              <a:rPr lang="en-MY" sz="2400" smtClean="0"/>
              <a:t>   “</a:t>
            </a:r>
            <a:r>
              <a:rPr lang="en-MY" sz="2400" smtClean="0">
                <a:solidFill>
                  <a:srgbClr val="FF0000"/>
                </a:solidFill>
              </a:rPr>
              <a:t>Adequate</a:t>
            </a:r>
            <a:r>
              <a:rPr lang="en-MY" sz="2400" smtClean="0"/>
              <a:t> </a:t>
            </a:r>
            <a:r>
              <a:rPr lang="en-MY" sz="2400" dirty="0"/>
              <a:t>ventilation shall be provided”.</a:t>
            </a:r>
          </a:p>
          <a:p>
            <a:pPr algn="just"/>
            <a:r>
              <a:rPr lang="en-MY" sz="2400"/>
              <a:t>(</a:t>
            </a:r>
            <a:r>
              <a:rPr lang="en-MY" sz="2400" smtClean="0"/>
              <a:t>b) “Equipment </a:t>
            </a:r>
            <a:r>
              <a:rPr lang="en-MY" sz="2400" dirty="0"/>
              <a:t>for adequate </a:t>
            </a:r>
            <a:r>
              <a:rPr lang="en-MY" sz="2400" dirty="0">
                <a:solidFill>
                  <a:srgbClr val="FF0000"/>
                </a:solidFill>
              </a:rPr>
              <a:t>control</a:t>
            </a:r>
            <a:r>
              <a:rPr lang="en-MY" sz="2400" dirty="0"/>
              <a:t> over air pressure, </a:t>
            </a:r>
            <a:r>
              <a:rPr lang="en-MY" sz="2400" dirty="0" smtClean="0"/>
              <a:t>microorganisms</a:t>
            </a:r>
            <a:r>
              <a:rPr lang="en-MY" sz="2400" dirty="0"/>
              <a:t>, </a:t>
            </a:r>
            <a:r>
              <a:rPr lang="en-MY" sz="2400" dirty="0" smtClean="0"/>
              <a:t>dust, humidity</a:t>
            </a:r>
            <a:r>
              <a:rPr lang="en-MY" sz="2400" dirty="0"/>
              <a:t>, and temperature shall be </a:t>
            </a:r>
            <a:r>
              <a:rPr lang="en-MY" sz="2400" dirty="0">
                <a:solidFill>
                  <a:srgbClr val="FF0000"/>
                </a:solidFill>
              </a:rPr>
              <a:t>provided</a:t>
            </a:r>
            <a:r>
              <a:rPr lang="en-MY" sz="2400" dirty="0"/>
              <a:t> when appropriate for the </a:t>
            </a:r>
            <a:r>
              <a:rPr lang="en-MY" sz="2400" dirty="0" smtClean="0"/>
              <a:t>manufacture, processing</a:t>
            </a:r>
            <a:r>
              <a:rPr lang="en-MY" sz="2400" dirty="0"/>
              <a:t>, packing, or holding of a drug product”</a:t>
            </a:r>
            <a:r>
              <a:rPr lang="en-MY" sz="2400" dirty="0" smtClean="0"/>
              <a:t>.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4130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528" y="3068960"/>
            <a:ext cx="8449816" cy="2304256"/>
          </a:xfrm>
        </p:spPr>
        <p:txBody>
          <a:bodyPr anchor="t">
            <a:noAutofit/>
          </a:bodyPr>
          <a:lstStyle/>
          <a:p>
            <a:pPr algn="l"/>
            <a:r>
              <a:rPr lang="en-US" sz="3200"/>
              <a:t>9. “Building quality into products by </a:t>
            </a:r>
            <a:r>
              <a:rPr lang="en-US" sz="3200">
                <a:solidFill>
                  <a:srgbClr val="FF0000"/>
                </a:solidFill>
              </a:rPr>
              <a:t>systematically controlling our components and product related processes </a:t>
            </a:r>
            <a:r>
              <a:rPr lang="en-US" sz="3200"/>
              <a:t>such as manufacturing, packaging and Labelling, testing, distribution and marketing”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34636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pPr algn="l"/>
            <a:r>
              <a:rPr lang="en-US" sz="3200"/>
              <a:t>10. Conducting </a:t>
            </a:r>
            <a:r>
              <a:rPr lang="en-US" sz="3200">
                <a:solidFill>
                  <a:srgbClr val="FF0000"/>
                </a:solidFill>
              </a:rPr>
              <a:t>planned and periodic audits </a:t>
            </a:r>
            <a:r>
              <a:rPr lang="en-US" sz="3200"/>
              <a:t>for compliance and performance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45813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GMP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032448"/>
          </a:xfrm>
        </p:spPr>
        <p:txBody>
          <a:bodyPr/>
          <a:lstStyle/>
          <a:p>
            <a:endParaRPr lang="en-MY" dirty="0"/>
          </a:p>
          <a:p>
            <a:pPr marL="0" indent="0">
              <a:buNone/>
            </a:pPr>
            <a:r>
              <a:rPr lang="en-MY" dirty="0" smtClean="0"/>
              <a:t>WHO </a:t>
            </a:r>
            <a:r>
              <a:rPr lang="en-MY" dirty="0"/>
              <a:t>defines Good Manufacturing Practices (GMP) as “that part of </a:t>
            </a:r>
            <a:r>
              <a:rPr lang="en-MY" dirty="0">
                <a:solidFill>
                  <a:srgbClr val="FF0000"/>
                </a:solidFill>
              </a:rPr>
              <a:t>quality </a:t>
            </a:r>
            <a:r>
              <a:rPr lang="en-MY" dirty="0" smtClean="0">
                <a:solidFill>
                  <a:srgbClr val="FF0000"/>
                </a:solidFill>
              </a:rPr>
              <a:t>assurance </a:t>
            </a:r>
            <a:r>
              <a:rPr lang="en-MY" dirty="0" smtClean="0"/>
              <a:t>which </a:t>
            </a:r>
            <a:r>
              <a:rPr lang="en-MY" dirty="0"/>
              <a:t>ensures that </a:t>
            </a:r>
            <a:r>
              <a:rPr lang="en-MY" dirty="0">
                <a:solidFill>
                  <a:srgbClr val="FF0000"/>
                </a:solidFill>
              </a:rPr>
              <a:t>products are consistently produced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controlled to the </a:t>
            </a:r>
            <a:r>
              <a:rPr lang="en-MY" dirty="0" smtClean="0">
                <a:solidFill>
                  <a:srgbClr val="FF0000"/>
                </a:solidFill>
              </a:rPr>
              <a:t>quality standards </a:t>
            </a:r>
            <a:r>
              <a:rPr lang="en-MY" dirty="0"/>
              <a:t>appropriate to their intended use and as required by the marketing </a:t>
            </a:r>
            <a:r>
              <a:rPr lang="en-MY" dirty="0" smtClean="0"/>
              <a:t>authorization</a:t>
            </a:r>
            <a:r>
              <a:rPr lang="en-MY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695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4848" y="1412776"/>
            <a:ext cx="8229600" cy="4525963"/>
          </a:xfrm>
        </p:spPr>
        <p:txBody>
          <a:bodyPr/>
          <a:lstStyle/>
          <a:p>
            <a:pPr algn="just"/>
            <a:r>
              <a:rPr lang="en-MY" dirty="0"/>
              <a:t>In GMP </a:t>
            </a:r>
            <a:r>
              <a:rPr lang="en-MY" dirty="0">
                <a:solidFill>
                  <a:srgbClr val="FF0000"/>
                </a:solidFill>
              </a:rPr>
              <a:t>quality is built into a product</a:t>
            </a:r>
            <a:r>
              <a:rPr lang="en-MY" dirty="0"/>
              <a:t>. </a:t>
            </a:r>
          </a:p>
          <a:p>
            <a:pPr algn="just"/>
            <a:r>
              <a:rPr lang="en-MY" smtClean="0">
                <a:solidFill>
                  <a:srgbClr val="FF0000"/>
                </a:solidFill>
              </a:rPr>
              <a:t>Quality Assurance</a:t>
            </a:r>
            <a:r>
              <a:rPr lang="en-MY" smtClean="0"/>
              <a:t> </a:t>
            </a:r>
            <a:r>
              <a:rPr lang="en-MY" dirty="0"/>
              <a:t>the product meets the final specifications. </a:t>
            </a:r>
          </a:p>
          <a:p>
            <a:pPr algn="just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256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371973"/>
            <a:ext cx="8218488" cy="3001243"/>
          </a:xfrm>
        </p:spPr>
        <p:txBody>
          <a:bodyPr>
            <a:normAutofit/>
          </a:bodyPr>
          <a:lstStyle/>
          <a:p>
            <a:pPr lvl="1"/>
            <a:r>
              <a:rPr lang="en-MY" smtClean="0">
                <a:solidFill>
                  <a:srgbClr val="FF0000"/>
                </a:solidFill>
              </a:rPr>
              <a:t>“defined</a:t>
            </a:r>
            <a:r>
              <a:rPr lang="en-MY" smtClean="0"/>
              <a:t> </a:t>
            </a:r>
            <a:r>
              <a:rPr lang="en-MY" dirty="0" smtClean="0"/>
              <a:t>manufacturing process</a:t>
            </a:r>
            <a:r>
              <a:rPr lang="en-MY" dirty="0"/>
              <a:t>” </a:t>
            </a:r>
            <a:endParaRPr lang="en-MY" dirty="0" smtClean="0"/>
          </a:p>
          <a:p>
            <a:pPr lvl="1"/>
            <a:r>
              <a:rPr lang="en-MY" dirty="0" smtClean="0">
                <a:solidFill>
                  <a:srgbClr val="FF0000"/>
                </a:solidFill>
              </a:rPr>
              <a:t>“validated</a:t>
            </a:r>
            <a:r>
              <a:rPr lang="en-MY" dirty="0" smtClean="0"/>
              <a:t> </a:t>
            </a:r>
            <a:r>
              <a:rPr lang="en-MY" dirty="0"/>
              <a:t>critical manufacturing steps”</a:t>
            </a:r>
            <a:endParaRPr lang="en-MY" dirty="0" smtClean="0"/>
          </a:p>
          <a:p>
            <a:pPr lvl="1"/>
            <a:r>
              <a:rPr lang="en-MY" dirty="0" smtClean="0"/>
              <a:t>“suitable </a:t>
            </a:r>
            <a:r>
              <a:rPr lang="en-MY" dirty="0">
                <a:solidFill>
                  <a:srgbClr val="FF0000"/>
                </a:solidFill>
              </a:rPr>
              <a:t>premises</a:t>
            </a:r>
            <a:r>
              <a:rPr lang="en-MY"/>
              <a:t>, </a:t>
            </a:r>
            <a:r>
              <a:rPr lang="en-MY" smtClean="0">
                <a:solidFill>
                  <a:srgbClr val="FF0000"/>
                </a:solidFill>
              </a:rPr>
              <a:t>storage</a:t>
            </a:r>
            <a:r>
              <a:rPr lang="en-MY" smtClean="0"/>
              <a:t>, </a:t>
            </a:r>
            <a:r>
              <a:rPr lang="en-MY" smtClean="0">
                <a:solidFill>
                  <a:srgbClr val="FF0000"/>
                </a:solidFill>
              </a:rPr>
              <a:t>transport</a:t>
            </a:r>
            <a:r>
              <a:rPr lang="en-MY"/>
              <a:t>” </a:t>
            </a:r>
            <a:endParaRPr lang="en-MY" smtClean="0"/>
          </a:p>
          <a:p>
            <a:pPr lvl="1"/>
            <a:r>
              <a:rPr lang="en-MY" smtClean="0">
                <a:solidFill>
                  <a:srgbClr val="FF0000"/>
                </a:solidFill>
              </a:rPr>
              <a:t>“qualified</a:t>
            </a:r>
            <a:r>
              <a:rPr lang="en-MY" smtClean="0"/>
              <a:t>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trained</a:t>
            </a:r>
            <a:r>
              <a:rPr lang="en-MY" dirty="0"/>
              <a:t> production and quality control personnel”</a:t>
            </a:r>
            <a:endParaRPr lang="en-MY" dirty="0" smtClean="0"/>
          </a:p>
        </p:txBody>
      </p:sp>
      <p:sp>
        <p:nvSpPr>
          <p:cNvPr id="2" name="Rectangle 1"/>
          <p:cNvSpPr/>
          <p:nvPr/>
        </p:nvSpPr>
        <p:spPr>
          <a:xfrm>
            <a:off x="467544" y="119675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/>
              <a:t>GMP covers </a:t>
            </a:r>
            <a:r>
              <a:rPr lang="en-MY" sz="2800">
                <a:solidFill>
                  <a:srgbClr val="FF0000"/>
                </a:solidFill>
              </a:rPr>
              <a:t>all aspects </a:t>
            </a:r>
            <a:r>
              <a:rPr lang="en-MY" sz="2800"/>
              <a:t>of the manufacturing process: 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61675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939925"/>
            <a:ext cx="8218488" cy="4873625"/>
          </a:xfrm>
        </p:spPr>
        <p:txBody>
          <a:bodyPr>
            <a:normAutofit/>
          </a:bodyPr>
          <a:lstStyle/>
          <a:p>
            <a:pPr lvl="1"/>
            <a:r>
              <a:rPr lang="en-MY" dirty="0" smtClean="0"/>
              <a:t>“Adequate </a:t>
            </a:r>
            <a:r>
              <a:rPr lang="en-MY" dirty="0" smtClean="0">
                <a:solidFill>
                  <a:srgbClr val="FF0000"/>
                </a:solidFill>
              </a:rPr>
              <a:t>laboratory </a:t>
            </a:r>
            <a:r>
              <a:rPr lang="en-MY" dirty="0">
                <a:solidFill>
                  <a:srgbClr val="FF0000"/>
                </a:solidFill>
              </a:rPr>
              <a:t>facilities</a:t>
            </a:r>
            <a:r>
              <a:rPr lang="en-MY" dirty="0"/>
              <a:t>” </a:t>
            </a:r>
            <a:endParaRPr lang="en-MY" dirty="0" smtClean="0"/>
          </a:p>
          <a:p>
            <a:pPr lvl="1"/>
            <a:r>
              <a:rPr lang="en-MY" dirty="0" smtClean="0">
                <a:solidFill>
                  <a:srgbClr val="FF0000"/>
                </a:solidFill>
              </a:rPr>
              <a:t>“approved</a:t>
            </a:r>
            <a:r>
              <a:rPr lang="en-MY" dirty="0" smtClean="0"/>
              <a:t> </a:t>
            </a:r>
            <a:r>
              <a:rPr lang="en-MY" dirty="0">
                <a:solidFill>
                  <a:srgbClr val="FF0000"/>
                </a:solidFill>
              </a:rPr>
              <a:t>written</a:t>
            </a:r>
            <a:r>
              <a:rPr lang="en-MY" dirty="0"/>
              <a:t> procedures and instructions” </a:t>
            </a:r>
            <a:endParaRPr lang="en-MY" dirty="0" smtClean="0"/>
          </a:p>
          <a:p>
            <a:pPr lvl="1"/>
            <a:r>
              <a:rPr lang="en-MY" dirty="0" smtClean="0">
                <a:solidFill>
                  <a:srgbClr val="FF0000"/>
                </a:solidFill>
              </a:rPr>
              <a:t>“records</a:t>
            </a:r>
            <a:r>
              <a:rPr lang="en-MY" dirty="0" smtClean="0"/>
              <a:t> </a:t>
            </a:r>
            <a:r>
              <a:rPr lang="en-MY" dirty="0"/>
              <a:t>to </a:t>
            </a:r>
            <a:r>
              <a:rPr lang="en-MY" dirty="0" smtClean="0"/>
              <a:t>show all </a:t>
            </a:r>
            <a:r>
              <a:rPr lang="en-MY" dirty="0"/>
              <a:t>steps of defined procedures taken”</a:t>
            </a:r>
            <a:endParaRPr lang="en-MY" dirty="0" smtClean="0"/>
          </a:p>
          <a:p>
            <a:pPr lvl="1"/>
            <a:r>
              <a:rPr lang="en-MY" dirty="0" smtClean="0"/>
              <a:t>“full </a:t>
            </a:r>
            <a:r>
              <a:rPr lang="en-MY" dirty="0">
                <a:solidFill>
                  <a:srgbClr val="FF0000"/>
                </a:solidFill>
              </a:rPr>
              <a:t>traceability</a:t>
            </a:r>
            <a:r>
              <a:rPr lang="en-MY" dirty="0"/>
              <a:t> of a product through batch </a:t>
            </a:r>
            <a:r>
              <a:rPr lang="en-MY" dirty="0" smtClean="0"/>
              <a:t>processing records </a:t>
            </a:r>
            <a:r>
              <a:rPr lang="en-MY" dirty="0"/>
              <a:t>and distribution </a:t>
            </a:r>
            <a:r>
              <a:rPr lang="en-MY" dirty="0" smtClean="0"/>
              <a:t>records”</a:t>
            </a:r>
          </a:p>
          <a:p>
            <a:pPr lvl="1"/>
            <a:r>
              <a:rPr lang="en-MY" dirty="0" smtClean="0"/>
              <a:t>“systems </a:t>
            </a:r>
            <a:r>
              <a:rPr lang="en-MY" dirty="0"/>
              <a:t>for </a:t>
            </a:r>
            <a:r>
              <a:rPr lang="en-MY" dirty="0">
                <a:solidFill>
                  <a:srgbClr val="FF0000"/>
                </a:solidFill>
              </a:rPr>
              <a:t>recall</a:t>
            </a:r>
            <a:r>
              <a:rPr lang="en-MY" dirty="0"/>
              <a:t> and </a:t>
            </a:r>
            <a:r>
              <a:rPr lang="en-MY" dirty="0">
                <a:solidFill>
                  <a:srgbClr val="FF0000"/>
                </a:solidFill>
              </a:rPr>
              <a:t>investigation</a:t>
            </a:r>
            <a:r>
              <a:rPr lang="en-MY" dirty="0"/>
              <a:t> </a:t>
            </a:r>
            <a:r>
              <a:rPr lang="en-MY" dirty="0" smtClean="0"/>
              <a:t>of complaints”</a:t>
            </a:r>
            <a:r>
              <a:rPr lang="en-MY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764704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/>
              <a:t>GMP covers </a:t>
            </a:r>
            <a:r>
              <a:rPr lang="en-MY" sz="2800">
                <a:solidFill>
                  <a:srgbClr val="FF0000"/>
                </a:solidFill>
              </a:rPr>
              <a:t>all aspects </a:t>
            </a:r>
            <a:r>
              <a:rPr lang="en-MY" sz="2800"/>
              <a:t>of the manufacturing process: 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53785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>
            <a:noAutofit/>
          </a:bodyPr>
          <a:lstStyle/>
          <a:p>
            <a:r>
              <a:rPr lang="en-US" sz="3200"/>
              <a:t>1. “Writing detailed step-by-step </a:t>
            </a:r>
            <a:r>
              <a:rPr lang="en-US" sz="3200">
                <a:solidFill>
                  <a:srgbClr val="FF0000"/>
                </a:solidFill>
              </a:rPr>
              <a:t>procedures</a:t>
            </a:r>
            <a:r>
              <a:rPr lang="en-US" sz="3200"/>
              <a:t> that provide a roadmap for </a:t>
            </a:r>
            <a:r>
              <a:rPr lang="en-US" sz="3200">
                <a:solidFill>
                  <a:srgbClr val="FF0000"/>
                </a:solidFill>
              </a:rPr>
              <a:t>controlled and consistent performance”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12812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601" y="1124645"/>
            <a:ext cx="8424863" cy="4896643"/>
          </a:xfrm>
        </p:spPr>
        <p:txBody>
          <a:bodyPr>
            <a:normAutofit/>
          </a:bodyPr>
          <a:lstStyle/>
          <a:p>
            <a:pPr algn="just"/>
            <a:r>
              <a:rPr lang="en-MY" dirty="0"/>
              <a:t>The pharmaceutical industry </a:t>
            </a:r>
            <a:r>
              <a:rPr lang="en-MY" dirty="0" smtClean="0">
                <a:solidFill>
                  <a:srgbClr val="FF0000"/>
                </a:solidFill>
              </a:rPr>
              <a:t>needs to produce </a:t>
            </a:r>
            <a:r>
              <a:rPr lang="en-MY" dirty="0">
                <a:solidFill>
                  <a:srgbClr val="FF0000"/>
                </a:solidFill>
              </a:rPr>
              <a:t>safe </a:t>
            </a:r>
            <a:r>
              <a:rPr lang="en-MY" dirty="0" smtClean="0">
                <a:solidFill>
                  <a:srgbClr val="FF0000"/>
                </a:solidFill>
              </a:rPr>
              <a:t>products</a:t>
            </a:r>
            <a:r>
              <a:rPr lang="en-MY" dirty="0">
                <a:solidFill>
                  <a:srgbClr val="FF0000"/>
                </a:solidFill>
              </a:rPr>
              <a:t>.</a:t>
            </a:r>
            <a:r>
              <a:rPr lang="en-MY" dirty="0"/>
              <a:t> </a:t>
            </a:r>
            <a:endParaRPr lang="en-MY" dirty="0" smtClean="0"/>
          </a:p>
          <a:p>
            <a:pPr algn="just"/>
            <a:r>
              <a:rPr lang="en-MY" dirty="0"/>
              <a:t>C</a:t>
            </a:r>
            <a:r>
              <a:rPr lang="en-MY" dirty="0" smtClean="0"/>
              <a:t>hallenges </a:t>
            </a:r>
            <a:r>
              <a:rPr lang="en-MY" dirty="0"/>
              <a:t>to plan, </a:t>
            </a:r>
            <a:r>
              <a:rPr lang="en-MY" dirty="0" smtClean="0"/>
              <a:t>design, construct</a:t>
            </a:r>
            <a:r>
              <a:rPr lang="en-MY" dirty="0"/>
              <a:t>, validate manufacturing </a:t>
            </a:r>
            <a:r>
              <a:rPr lang="en-MY" dirty="0" smtClean="0"/>
              <a:t>facilities.</a:t>
            </a:r>
          </a:p>
          <a:p>
            <a:pPr algn="just"/>
            <a:r>
              <a:rPr lang="en-MY" smtClean="0"/>
              <a:t>Due to </a:t>
            </a:r>
            <a:r>
              <a:rPr lang="en-MY" smtClean="0">
                <a:solidFill>
                  <a:srgbClr val="FF0000"/>
                </a:solidFill>
              </a:rPr>
              <a:t>increased </a:t>
            </a:r>
            <a:r>
              <a:rPr lang="en-MY" dirty="0">
                <a:solidFill>
                  <a:srgbClr val="FF0000"/>
                </a:solidFill>
              </a:rPr>
              <a:t>demand </a:t>
            </a:r>
            <a:r>
              <a:rPr lang="en-MY" dirty="0"/>
              <a:t>for pharmaceuticals.</a:t>
            </a:r>
          </a:p>
        </p:txBody>
      </p:sp>
    </p:spTree>
    <p:extLst>
      <p:ext uri="{BB962C8B-B14F-4D97-AF65-F5344CB8AC3E}">
        <p14:creationId xmlns:p14="http://schemas.microsoft.com/office/powerpoint/2010/main" val="175411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93" y="1268685"/>
            <a:ext cx="8496871" cy="4536579"/>
          </a:xfrm>
        </p:spPr>
        <p:txBody>
          <a:bodyPr>
            <a:normAutofit/>
          </a:bodyPr>
          <a:lstStyle/>
          <a:p>
            <a:r>
              <a:rPr lang="en-MY" dirty="0"/>
              <a:t>Combined with growing </a:t>
            </a:r>
            <a:r>
              <a:rPr lang="en-MY" dirty="0">
                <a:solidFill>
                  <a:srgbClr val="FF0000"/>
                </a:solidFill>
              </a:rPr>
              <a:t>productivity in research and development</a:t>
            </a:r>
            <a:r>
              <a:rPr lang="en-MY" dirty="0"/>
              <a:t>. </a:t>
            </a:r>
          </a:p>
          <a:p>
            <a:r>
              <a:rPr lang="en-MY" dirty="0"/>
              <a:t>Guidelines were developed by the </a:t>
            </a:r>
            <a:r>
              <a:rPr lang="en-MY" dirty="0" err="1"/>
              <a:t>pharma</a:t>
            </a:r>
            <a:r>
              <a:rPr lang="en-MY" dirty="0"/>
              <a:t>-focused </a:t>
            </a:r>
            <a:r>
              <a:rPr lang="en-MY" dirty="0">
                <a:solidFill>
                  <a:srgbClr val="FF0000"/>
                </a:solidFill>
              </a:rPr>
              <a:t>regulatory bodies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2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24863" cy="5256113"/>
          </a:xfrm>
        </p:spPr>
        <p:txBody>
          <a:bodyPr>
            <a:normAutofit/>
          </a:bodyPr>
          <a:lstStyle/>
          <a:p>
            <a:r>
              <a:rPr lang="en-MY" dirty="0" smtClean="0"/>
              <a:t>The </a:t>
            </a:r>
            <a:r>
              <a:rPr lang="en-MY" dirty="0"/>
              <a:t>modern pharmaceutical industry took shape in the mid-20th century</a:t>
            </a:r>
            <a:r>
              <a:rPr lang="en-MY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MY" dirty="0" smtClean="0"/>
              <a:t>International </a:t>
            </a:r>
            <a:r>
              <a:rPr lang="en-MY" dirty="0"/>
              <a:t>pharmaceutical organizations were forming </a:t>
            </a:r>
            <a:r>
              <a:rPr lang="en-MY" dirty="0" smtClean="0"/>
              <a:t>to </a:t>
            </a:r>
            <a:r>
              <a:rPr lang="en-MY" dirty="0" smtClean="0">
                <a:solidFill>
                  <a:schemeClr val="accent2">
                    <a:lumMod val="75000"/>
                  </a:schemeClr>
                </a:solidFill>
              </a:rPr>
              <a:t>manufacture </a:t>
            </a:r>
            <a:r>
              <a:rPr lang="en-MY" dirty="0">
                <a:solidFill>
                  <a:schemeClr val="accent2">
                    <a:lumMod val="75000"/>
                  </a:schemeClr>
                </a:solidFill>
              </a:rPr>
              <a:t>drug products</a:t>
            </a:r>
            <a:r>
              <a:rPr lang="en-MY" dirty="0"/>
              <a:t>,</a:t>
            </a:r>
            <a:r>
              <a:rPr lang="en-MY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05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6056" y="1053231"/>
            <a:ext cx="8280400" cy="5472113"/>
          </a:xfrm>
        </p:spPr>
        <p:txBody>
          <a:bodyPr>
            <a:normAutofit/>
          </a:bodyPr>
          <a:lstStyle/>
          <a:p>
            <a:r>
              <a:rPr lang="en-MY" dirty="0"/>
              <a:t> </a:t>
            </a:r>
            <a:r>
              <a:rPr lang="en-MY" dirty="0" smtClean="0"/>
              <a:t>Today</a:t>
            </a:r>
            <a:r>
              <a:rPr lang="en-MY" dirty="0"/>
              <a:t>, several firms have </a:t>
            </a:r>
            <a:r>
              <a:rPr lang="en-MY" dirty="0">
                <a:solidFill>
                  <a:srgbClr val="FF0000"/>
                </a:solidFill>
              </a:rPr>
              <a:t>over</a:t>
            </a:r>
            <a:r>
              <a:rPr lang="en-MY" dirty="0"/>
              <a:t> </a:t>
            </a:r>
            <a:r>
              <a:rPr lang="en-MY" dirty="0">
                <a:solidFill>
                  <a:srgbClr val="FF0000"/>
                </a:solidFill>
              </a:rPr>
              <a:t>5% share </a:t>
            </a:r>
            <a:r>
              <a:rPr lang="en-MY" smtClean="0"/>
              <a:t>and Pfizer </a:t>
            </a:r>
            <a:r>
              <a:rPr lang="en-MY" dirty="0" smtClean="0"/>
              <a:t>acquired </a:t>
            </a:r>
            <a:r>
              <a:rPr lang="en-MY" dirty="0"/>
              <a:t>Warner-Lambert and Pharmacia, has over </a:t>
            </a:r>
            <a:r>
              <a:rPr lang="en-MY" dirty="0">
                <a:solidFill>
                  <a:srgbClr val="FF0000"/>
                </a:solidFill>
              </a:rPr>
              <a:t>11% </a:t>
            </a:r>
            <a:r>
              <a:rPr lang="en-MY" dirty="0" smtClean="0">
                <a:solidFill>
                  <a:srgbClr val="FF0000"/>
                </a:solidFill>
              </a:rPr>
              <a:t>worldwide </a:t>
            </a:r>
            <a:r>
              <a:rPr lang="en-MY" dirty="0" smtClean="0"/>
              <a:t>market </a:t>
            </a:r>
            <a:r>
              <a:rPr lang="en-MY" dirty="0"/>
              <a:t>share.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91245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155" y="1171947"/>
            <a:ext cx="8569325" cy="4849341"/>
          </a:xfrm>
        </p:spPr>
        <p:txBody>
          <a:bodyPr>
            <a:normAutofit/>
          </a:bodyPr>
          <a:lstStyle/>
          <a:p>
            <a:r>
              <a:rPr lang="en-MY" dirty="0">
                <a:solidFill>
                  <a:schemeClr val="accent2">
                    <a:lumMod val="75000"/>
                  </a:schemeClr>
                </a:solidFill>
              </a:rPr>
              <a:t>Manufacturing requirements </a:t>
            </a:r>
            <a:r>
              <a:rPr lang="en-MY" dirty="0" smtClean="0"/>
              <a:t>increasingly </a:t>
            </a:r>
            <a:r>
              <a:rPr lang="en-MY" dirty="0">
                <a:solidFill>
                  <a:schemeClr val="accent2">
                    <a:lumMod val="75000"/>
                  </a:schemeClr>
                </a:solidFill>
              </a:rPr>
              <a:t>complex</a:t>
            </a:r>
            <a:r>
              <a:rPr lang="en-MY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en-MY" dirty="0"/>
              <a:t>The pharmaceutical industry is strongly regulated. </a:t>
            </a:r>
          </a:p>
        </p:txBody>
      </p:sp>
    </p:spTree>
    <p:extLst>
      <p:ext uri="{BB962C8B-B14F-4D97-AF65-F5344CB8AC3E}">
        <p14:creationId xmlns:p14="http://schemas.microsoft.com/office/powerpoint/2010/main" val="36290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179" y="1387971"/>
            <a:ext cx="8569325" cy="4561309"/>
          </a:xfrm>
        </p:spPr>
        <p:txBody>
          <a:bodyPr>
            <a:normAutofit/>
          </a:bodyPr>
          <a:lstStyle/>
          <a:p>
            <a:r>
              <a:rPr lang="en-MY" dirty="0"/>
              <a:t>The primary health care </a:t>
            </a:r>
            <a:r>
              <a:rPr lang="en-MY" dirty="0">
                <a:solidFill>
                  <a:srgbClr val="FF0000"/>
                </a:solidFill>
              </a:rPr>
              <a:t>regulators</a:t>
            </a:r>
            <a:r>
              <a:rPr lang="en-MY" dirty="0"/>
              <a:t> </a:t>
            </a:r>
            <a:r>
              <a:rPr lang="en-MY" dirty="0" smtClean="0"/>
              <a:t>(FDA, </a:t>
            </a:r>
            <a:r>
              <a:rPr lang="en-US" dirty="0"/>
              <a:t>Medicines and Healthcare products Regulatory Agency (MHRA</a:t>
            </a:r>
            <a:r>
              <a:rPr lang="en-US" dirty="0" smtClean="0"/>
              <a:t>) </a:t>
            </a:r>
            <a:r>
              <a:rPr lang="en-MY" dirty="0" smtClean="0"/>
              <a:t>and </a:t>
            </a:r>
            <a:r>
              <a:rPr lang="en-MY" dirty="0" smtClean="0">
                <a:solidFill>
                  <a:srgbClr val="FF0000"/>
                </a:solidFill>
              </a:rPr>
              <a:t>WHO) </a:t>
            </a:r>
            <a:r>
              <a:rPr lang="en-MY" dirty="0" smtClean="0"/>
              <a:t>are </a:t>
            </a:r>
            <a:r>
              <a:rPr lang="en-MY" dirty="0" smtClean="0">
                <a:solidFill>
                  <a:srgbClr val="FF0000"/>
                </a:solidFill>
              </a:rPr>
              <a:t>cooperating </a:t>
            </a:r>
            <a:r>
              <a:rPr lang="en-MY" dirty="0">
                <a:solidFill>
                  <a:srgbClr val="FF0000"/>
                </a:solidFill>
              </a:rPr>
              <a:t>to rationalize rules </a:t>
            </a:r>
            <a:r>
              <a:rPr lang="en-MY" dirty="0"/>
              <a:t>and </a:t>
            </a:r>
            <a:r>
              <a:rPr lang="en-MY"/>
              <a:t>improve </a:t>
            </a:r>
            <a:r>
              <a:rPr lang="en-MY" smtClean="0">
                <a:solidFill>
                  <a:srgbClr val="FF0000"/>
                </a:solidFill>
              </a:rPr>
              <a:t>risks assessment </a:t>
            </a:r>
            <a:r>
              <a:rPr lang="en-MY" dirty="0">
                <a:solidFill>
                  <a:srgbClr val="FF0000"/>
                </a:solidFill>
              </a:rPr>
              <a:t>and safety profiles</a:t>
            </a:r>
          </a:p>
        </p:txBody>
      </p:sp>
    </p:spTree>
    <p:extLst>
      <p:ext uri="{BB962C8B-B14F-4D97-AF65-F5344CB8AC3E}">
        <p14:creationId xmlns:p14="http://schemas.microsoft.com/office/powerpoint/2010/main" val="62159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836290"/>
            <a:ext cx="8676456" cy="5545038"/>
          </a:xfrm>
        </p:spPr>
        <p:txBody>
          <a:bodyPr>
            <a:normAutofit/>
          </a:bodyPr>
          <a:lstStyle/>
          <a:p>
            <a:r>
              <a:rPr lang="en-MY" dirty="0" smtClean="0"/>
              <a:t>There </a:t>
            </a:r>
            <a:r>
              <a:rPr lang="en-MY" dirty="0"/>
              <a:t>are many ways this is </a:t>
            </a:r>
            <a:r>
              <a:rPr lang="en-MY" dirty="0" smtClean="0"/>
              <a:t>controlled: </a:t>
            </a:r>
            <a:endParaRPr lang="en-MY" dirty="0"/>
          </a:p>
          <a:p>
            <a:pPr marL="1092200" indent="-457200">
              <a:buAutoNum type="alphaUcParenR"/>
            </a:pPr>
            <a:r>
              <a:rPr lang="en-MY" dirty="0" smtClean="0"/>
              <a:t>controlling </a:t>
            </a:r>
            <a:r>
              <a:rPr lang="en-MY" dirty="0">
                <a:solidFill>
                  <a:srgbClr val="FF0000"/>
                </a:solidFill>
              </a:rPr>
              <a:t>facility</a:t>
            </a:r>
            <a:r>
              <a:rPr lang="en-MY" dirty="0"/>
              <a:t> and its </a:t>
            </a:r>
            <a:r>
              <a:rPr lang="en-MY" dirty="0" smtClean="0">
                <a:solidFill>
                  <a:srgbClr val="FF0000"/>
                </a:solidFill>
              </a:rPr>
              <a:t>systems</a:t>
            </a:r>
          </a:p>
          <a:p>
            <a:pPr marL="1092200" indent="-457200">
              <a:buAutoNum type="alphaUcParenR"/>
            </a:pPr>
            <a:r>
              <a:rPr lang="en-MY" dirty="0" smtClean="0"/>
              <a:t>controlling raw </a:t>
            </a:r>
            <a:r>
              <a:rPr lang="en-MY" dirty="0" smtClean="0">
                <a:solidFill>
                  <a:srgbClr val="FF0000"/>
                </a:solidFill>
              </a:rPr>
              <a:t>materials</a:t>
            </a:r>
            <a:r>
              <a:rPr lang="en-MY" dirty="0" smtClean="0"/>
              <a:t>,</a:t>
            </a:r>
          </a:p>
          <a:p>
            <a:pPr marL="1092200" indent="-457200">
              <a:buAutoNum type="alphaUcParenR"/>
            </a:pPr>
            <a:r>
              <a:rPr lang="en-MY" dirty="0" smtClean="0"/>
              <a:t>controlling </a:t>
            </a:r>
            <a:r>
              <a:rPr lang="en-MY" dirty="0">
                <a:solidFill>
                  <a:srgbClr val="FF0000"/>
                </a:solidFill>
              </a:rPr>
              <a:t>production at all </a:t>
            </a:r>
            <a:r>
              <a:rPr lang="en-MY" dirty="0" smtClean="0">
                <a:solidFill>
                  <a:srgbClr val="FF0000"/>
                </a:solidFill>
              </a:rPr>
              <a:t>stages</a:t>
            </a:r>
            <a:r>
              <a:rPr lang="en-MY" dirty="0" smtClean="0"/>
              <a:t>,</a:t>
            </a:r>
          </a:p>
          <a:p>
            <a:pPr marL="1092200" indent="-457200">
              <a:buAutoNum type="alphaUcParenR"/>
            </a:pPr>
            <a:r>
              <a:rPr lang="en-MY" dirty="0" smtClean="0"/>
              <a:t>controlling </a:t>
            </a:r>
            <a:r>
              <a:rPr lang="en-MY" dirty="0"/>
              <a:t>the </a:t>
            </a:r>
            <a:r>
              <a:rPr lang="en-MY" dirty="0">
                <a:solidFill>
                  <a:srgbClr val="FF0000"/>
                </a:solidFill>
              </a:rPr>
              <a:t>testing</a:t>
            </a:r>
            <a:r>
              <a:rPr lang="en-MY" dirty="0"/>
              <a:t> of the </a:t>
            </a:r>
            <a:r>
              <a:rPr lang="en-MY" dirty="0" smtClean="0"/>
              <a:t>product,</a:t>
            </a:r>
          </a:p>
          <a:p>
            <a:pPr marL="1092200" indent="-457200">
              <a:buAutoNum type="alphaUcParenR"/>
            </a:pPr>
            <a:r>
              <a:rPr lang="en-MY" dirty="0" smtClean="0"/>
              <a:t>controlling </a:t>
            </a:r>
            <a:r>
              <a:rPr lang="en-MY" dirty="0"/>
              <a:t>the </a:t>
            </a:r>
            <a:r>
              <a:rPr lang="en-MY" dirty="0">
                <a:solidFill>
                  <a:srgbClr val="FF0000"/>
                </a:solidFill>
              </a:rPr>
              <a:t>identity</a:t>
            </a:r>
            <a:r>
              <a:rPr lang="en-MY" dirty="0"/>
              <a:t> of materials</a:t>
            </a:r>
            <a:endParaRPr lang="en-MY" dirty="0" smtClean="0">
              <a:solidFill>
                <a:srgbClr val="FF0000"/>
              </a:solidFill>
            </a:endParaRPr>
          </a:p>
          <a:p>
            <a:pPr marL="1092200" indent="-457200">
              <a:buAutoNum type="alphaUcParenR"/>
            </a:pPr>
            <a:r>
              <a:rPr lang="en-MY" dirty="0" smtClean="0"/>
              <a:t>controlling </a:t>
            </a:r>
            <a:r>
              <a:rPr lang="en-MY" dirty="0"/>
              <a:t>the </a:t>
            </a:r>
            <a:r>
              <a:rPr lang="en-MY" dirty="0">
                <a:solidFill>
                  <a:srgbClr val="FF0000"/>
                </a:solidFill>
              </a:rPr>
              <a:t>storage</a:t>
            </a:r>
            <a:r>
              <a:rPr lang="en-MY" dirty="0"/>
              <a:t>, </a:t>
            </a:r>
            <a:r>
              <a:rPr lang="en-MY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83512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188640"/>
            <a:ext cx="8352928" cy="4104456"/>
          </a:xfrm>
        </p:spPr>
        <p:txBody>
          <a:bodyPr>
            <a:normAutofit/>
          </a:bodyPr>
          <a:lstStyle/>
          <a:p>
            <a:endParaRPr lang="en-MY" dirty="0" smtClean="0"/>
          </a:p>
          <a:p>
            <a:pPr marL="1092200" indent="-457200">
              <a:buAutoNum type="alphaUcParenR"/>
            </a:pPr>
            <a:endParaRPr lang="en-MY" dirty="0" smtClean="0"/>
          </a:p>
          <a:p>
            <a:r>
              <a:rPr lang="en-MY" dirty="0" smtClean="0"/>
              <a:t>All </a:t>
            </a:r>
            <a:r>
              <a:rPr lang="en-MY" dirty="0"/>
              <a:t>of these controls must follow prescribed, formal, </a:t>
            </a:r>
            <a:r>
              <a:rPr lang="en-MY" dirty="0" smtClean="0">
                <a:solidFill>
                  <a:srgbClr val="FF0000"/>
                </a:solidFill>
              </a:rPr>
              <a:t>approved procedures</a:t>
            </a:r>
            <a:r>
              <a:rPr lang="en-MY" dirty="0"/>
              <a:t>, written as protocols, SOPs or Master Formulae.</a:t>
            </a:r>
          </a:p>
        </p:txBody>
      </p:sp>
    </p:spTree>
    <p:extLst>
      <p:ext uri="{BB962C8B-B14F-4D97-AF65-F5344CB8AC3E}">
        <p14:creationId xmlns:p14="http://schemas.microsoft.com/office/powerpoint/2010/main" val="13440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GMP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600" dirty="0" smtClean="0"/>
              <a:t>Other </a:t>
            </a:r>
            <a:r>
              <a:rPr lang="en-MY" sz="2600" dirty="0"/>
              <a:t>good-practice systems, along the same lines as GMP, exist:</a:t>
            </a:r>
          </a:p>
          <a:p>
            <a:r>
              <a:rPr lang="en-MY" sz="2600" dirty="0">
                <a:hlinkClick r:id="rId2" tooltip="Good laboratory practice"/>
              </a:rPr>
              <a:t>“Good laboratory practice</a:t>
            </a:r>
            <a:r>
              <a:rPr lang="en-MY" sz="2600" dirty="0"/>
              <a:t>” (</a:t>
            </a:r>
            <a:r>
              <a:rPr lang="en-MY" sz="2600" dirty="0" smtClean="0"/>
              <a:t>GLP).</a:t>
            </a:r>
            <a:endParaRPr lang="en-MY" sz="2600" dirty="0"/>
          </a:p>
          <a:p>
            <a:r>
              <a:rPr lang="en-MY" sz="2600" dirty="0">
                <a:hlinkClick r:id="rId3" tooltip="Good clinical practice"/>
              </a:rPr>
              <a:t>“Good clinical practice</a:t>
            </a:r>
            <a:r>
              <a:rPr lang="en-MY" sz="2600" dirty="0"/>
              <a:t>” (</a:t>
            </a:r>
            <a:r>
              <a:rPr lang="en-MY" sz="2600" dirty="0" smtClean="0"/>
              <a:t>GCP).</a:t>
            </a:r>
            <a:endParaRPr lang="en-MY" sz="2600" dirty="0"/>
          </a:p>
          <a:p>
            <a:pPr algn="just"/>
            <a:r>
              <a:rPr lang="en-MY" sz="2600" dirty="0">
                <a:hlinkClick r:id="rId4" tooltip="Good regulatory practice (page does not exist)"/>
              </a:rPr>
              <a:t>Good regulatory practice</a:t>
            </a:r>
            <a:r>
              <a:rPr lang="en-MY" sz="2600" dirty="0"/>
              <a:t> (</a:t>
            </a:r>
            <a:r>
              <a:rPr lang="en-MY" sz="2600" dirty="0" smtClean="0"/>
              <a:t>GRP)</a:t>
            </a:r>
            <a:r>
              <a:rPr lang="en-MY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626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GMP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MY" sz="2600" dirty="0">
                <a:hlinkClick r:id="rId2" tooltip="Good Distribution Practice"/>
              </a:rPr>
              <a:t>Good Distribution Practice</a:t>
            </a:r>
            <a:r>
              <a:rPr lang="en-MY" sz="2600" dirty="0"/>
              <a:t> (GDP</a:t>
            </a:r>
            <a:r>
              <a:rPr lang="en-MY" sz="2600" dirty="0" smtClean="0"/>
              <a:t>)</a:t>
            </a:r>
            <a:endParaRPr lang="en-MY" sz="2600" dirty="0"/>
          </a:p>
          <a:p>
            <a:pPr algn="just"/>
            <a:r>
              <a:rPr lang="en-MY" sz="2600" dirty="0">
                <a:hlinkClick r:id="rId3" tooltip="Good Transportation Practice (page does not exist)"/>
              </a:rPr>
              <a:t>Good </a:t>
            </a:r>
            <a:r>
              <a:rPr lang="en-MY" sz="2600" dirty="0">
                <a:solidFill>
                  <a:srgbClr val="FF8000"/>
                </a:solidFill>
                <a:hlinkClick r:id="rId3" tooltip="Good Transportation Practice (page does not exist)"/>
              </a:rPr>
              <a:t>Transportation</a:t>
            </a:r>
            <a:r>
              <a:rPr lang="en-MY" sz="2600" dirty="0">
                <a:hlinkClick r:id="rId3" tooltip="Good Transportation Practice (page does not exist)"/>
              </a:rPr>
              <a:t> Practice</a:t>
            </a:r>
            <a:r>
              <a:rPr lang="en-MY" sz="2600" dirty="0"/>
              <a:t> (GTP</a:t>
            </a:r>
            <a:r>
              <a:rPr lang="en-MY" sz="2600" dirty="0" smtClean="0"/>
              <a:t>) </a:t>
            </a:r>
          </a:p>
          <a:p>
            <a:pPr algn="just"/>
            <a:r>
              <a:rPr lang="en-MY" sz="2600" dirty="0" smtClean="0"/>
              <a:t>Referred to </a:t>
            </a:r>
            <a:r>
              <a:rPr lang="en-MY" sz="2600" dirty="0"/>
              <a:t>as "</a:t>
            </a:r>
            <a:r>
              <a:rPr lang="en-MY" sz="2600" dirty="0" err="1">
                <a:hlinkClick r:id="rId4" tooltip="GxP"/>
              </a:rPr>
              <a:t>GxP</a:t>
            </a:r>
            <a:r>
              <a:rPr lang="en-MY" sz="2600" dirty="0"/>
              <a:t>" </a:t>
            </a:r>
            <a:r>
              <a:rPr lang="en-MY" sz="2600" dirty="0" smtClean="0"/>
              <a:t>requirements. </a:t>
            </a:r>
          </a:p>
          <a:p>
            <a:pPr algn="just"/>
            <a:r>
              <a:rPr lang="en-MY" sz="2600" dirty="0" smtClean="0"/>
              <a:t>Other </a:t>
            </a:r>
            <a:r>
              <a:rPr lang="en-MY" sz="2600" dirty="0"/>
              <a:t>examples include </a:t>
            </a:r>
            <a:r>
              <a:rPr lang="en-MY" sz="2600" u="sng" dirty="0">
                <a:solidFill>
                  <a:srgbClr val="FF8000"/>
                </a:solidFill>
              </a:rPr>
              <a:t>Good Agriculture Practices</a:t>
            </a:r>
            <a:r>
              <a:rPr lang="en-MY" sz="2600" dirty="0"/>
              <a:t>, good guidance practices, and good tissue practices</a:t>
            </a:r>
            <a:r>
              <a:rPr lang="en-MY" sz="2600" dirty="0" smtClean="0"/>
              <a:t>.</a:t>
            </a:r>
            <a:endParaRPr lang="en-MY" sz="2600" dirty="0"/>
          </a:p>
        </p:txBody>
      </p:sp>
    </p:spTree>
    <p:extLst>
      <p:ext uri="{BB962C8B-B14F-4D97-AF65-F5344CB8AC3E}">
        <p14:creationId xmlns:p14="http://schemas.microsoft.com/office/powerpoint/2010/main" val="112063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r>
              <a:rPr lang="en-US" sz="3200"/>
              <a:t>2. “</a:t>
            </a:r>
            <a:r>
              <a:rPr lang="en-US" sz="3200">
                <a:solidFill>
                  <a:srgbClr val="FF0000"/>
                </a:solidFill>
              </a:rPr>
              <a:t>Carefully following </a:t>
            </a:r>
            <a:r>
              <a:rPr lang="en-US" sz="3200"/>
              <a:t>written procedures to </a:t>
            </a:r>
            <a:r>
              <a:rPr lang="en-US" sz="3200">
                <a:solidFill>
                  <a:srgbClr val="FF0000"/>
                </a:solidFill>
              </a:rPr>
              <a:t>prevent contamination, mixups and errors”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16484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smtClean="0"/>
              <a:t>Enforcement / Regulatory Agency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147248" cy="4917160"/>
          </a:xfrm>
        </p:spPr>
        <p:txBody>
          <a:bodyPr>
            <a:normAutofit/>
          </a:bodyPr>
          <a:lstStyle/>
          <a:p>
            <a:r>
              <a:rPr lang="en-MY" dirty="0"/>
              <a:t>In the United Kingdom by the </a:t>
            </a:r>
            <a:r>
              <a:rPr lang="en-MY" dirty="0">
                <a:hlinkClick r:id="rId2" tooltip="Medicines and Healthcare products Regulatory Agency"/>
              </a:rPr>
              <a:t>”Medicines and Healthcare products Regulatory Agency</a:t>
            </a:r>
            <a:r>
              <a:rPr lang="en-MY" dirty="0"/>
              <a:t>” (MHRA</a:t>
            </a:r>
            <a:r>
              <a:rPr lang="en-MY" dirty="0" smtClean="0"/>
              <a:t>));</a:t>
            </a:r>
          </a:p>
          <a:p>
            <a:r>
              <a:rPr lang="en-MY" dirty="0" smtClean="0"/>
              <a:t>in </a:t>
            </a:r>
            <a:r>
              <a:rPr lang="en-MY" dirty="0"/>
              <a:t>the Republic of Korea (South Korea) by the </a:t>
            </a:r>
            <a:r>
              <a:rPr lang="en-MY" dirty="0">
                <a:hlinkClick r:id="rId3" tooltip="Korea Food &amp; Drug Administration"/>
              </a:rPr>
              <a:t>”Korea Food &amp; Drug Administration</a:t>
            </a:r>
            <a:r>
              <a:rPr lang="en-MY" dirty="0"/>
              <a:t>” (</a:t>
            </a:r>
            <a:r>
              <a:rPr lang="en-MY" dirty="0" smtClean="0"/>
              <a:t>KFDA)</a:t>
            </a:r>
          </a:p>
          <a:p>
            <a:r>
              <a:rPr lang="en-MY" dirty="0" smtClean="0"/>
              <a:t>in </a:t>
            </a:r>
            <a:r>
              <a:rPr lang="en-MY" dirty="0"/>
              <a:t>Australia by the “</a:t>
            </a:r>
            <a:r>
              <a:rPr lang="en-MY" dirty="0" err="1"/>
              <a:t>Therapeutical</a:t>
            </a:r>
            <a:r>
              <a:rPr lang="en-MY" dirty="0"/>
              <a:t> Goods Administration” (</a:t>
            </a:r>
            <a:r>
              <a:rPr lang="en-MY" dirty="0" smtClean="0"/>
              <a:t>TGA)</a:t>
            </a:r>
          </a:p>
        </p:txBody>
      </p:sp>
    </p:spTree>
    <p:extLst>
      <p:ext uri="{BB962C8B-B14F-4D97-AF65-F5344CB8AC3E}">
        <p14:creationId xmlns:p14="http://schemas.microsoft.com/office/powerpoint/2010/main" val="242330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5578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mtClean="0"/>
              <a:t>Enforcement / Regulatory Agency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557338"/>
            <a:ext cx="8964488" cy="4916487"/>
          </a:xfrm>
        </p:spPr>
        <p:txBody>
          <a:bodyPr>
            <a:normAutofit/>
          </a:bodyPr>
          <a:lstStyle/>
          <a:p>
            <a:r>
              <a:rPr lang="en-MY" dirty="0" smtClean="0"/>
              <a:t>in </a:t>
            </a:r>
            <a:r>
              <a:rPr lang="en-MY" dirty="0"/>
              <a:t>South Africa by the “Medicines Control Council (</a:t>
            </a:r>
            <a:r>
              <a:rPr lang="en-MY" dirty="0" smtClean="0"/>
              <a:t>MCC)”</a:t>
            </a:r>
          </a:p>
          <a:p>
            <a:r>
              <a:rPr lang="en-MY" dirty="0" smtClean="0"/>
              <a:t>in </a:t>
            </a:r>
            <a:r>
              <a:rPr lang="en-MY" dirty="0"/>
              <a:t>Brazil by the </a:t>
            </a:r>
            <a:r>
              <a:rPr lang="en-MY" dirty="0">
                <a:hlinkClick r:id="rId2" tooltip="National Health Surveillance Agency"/>
              </a:rPr>
              <a:t>”</a:t>
            </a:r>
            <a:r>
              <a:rPr lang="en-MY" dirty="0" err="1">
                <a:hlinkClick r:id="rId2" tooltip="National Health Surveillance Agency"/>
              </a:rPr>
              <a:t>Agência</a:t>
            </a:r>
            <a:r>
              <a:rPr lang="en-MY" dirty="0">
                <a:hlinkClick r:id="rId2" tooltip="National Health Surveillance Agency"/>
              </a:rPr>
              <a:t> </a:t>
            </a:r>
            <a:r>
              <a:rPr lang="en-MY" dirty="0" err="1">
                <a:hlinkClick r:id="rId2" tooltip="National Health Surveillance Agency"/>
              </a:rPr>
              <a:t>Nacional</a:t>
            </a:r>
            <a:r>
              <a:rPr lang="en-MY" dirty="0">
                <a:hlinkClick r:id="rId2" tooltip="National Health Surveillance Agency"/>
              </a:rPr>
              <a:t> de </a:t>
            </a:r>
            <a:r>
              <a:rPr lang="en-MY" dirty="0" err="1">
                <a:hlinkClick r:id="rId2" tooltip="National Health Surveillance Agency"/>
              </a:rPr>
              <a:t>Vigilância</a:t>
            </a:r>
            <a:r>
              <a:rPr lang="en-MY" dirty="0">
                <a:hlinkClick r:id="rId2" tooltip="National Health Surveillance Agency"/>
              </a:rPr>
              <a:t> </a:t>
            </a:r>
            <a:r>
              <a:rPr lang="en-MY" dirty="0" err="1">
                <a:hlinkClick r:id="rId2" tooltip="National Health Surveillance Agency"/>
              </a:rPr>
              <a:t>Sanitária</a:t>
            </a:r>
            <a:r>
              <a:rPr lang="en-MY" dirty="0" err="1"/>
              <a:t>”</a:t>
            </a:r>
            <a:r>
              <a:rPr lang="en-MY" dirty="0"/>
              <a:t> (National Health Surveillance Agency Brazil) (</a:t>
            </a:r>
            <a:r>
              <a:rPr lang="en-MY" dirty="0" smtClean="0"/>
              <a:t>ANVISA)</a:t>
            </a:r>
          </a:p>
          <a:p>
            <a:r>
              <a:rPr lang="en-MY" dirty="0" smtClean="0"/>
              <a:t>Each </a:t>
            </a:r>
            <a:r>
              <a:rPr lang="en-MY" dirty="0"/>
              <a:t>of the </a:t>
            </a:r>
            <a:r>
              <a:rPr lang="en-MY" dirty="0" smtClean="0"/>
              <a:t>inspectorates</a:t>
            </a:r>
            <a:r>
              <a:rPr lang="en-MY" dirty="0"/>
              <a:t> </a:t>
            </a:r>
            <a:r>
              <a:rPr lang="en-MY" dirty="0" smtClean="0"/>
              <a:t>carry </a:t>
            </a:r>
            <a:r>
              <a:rPr lang="en-MY" dirty="0"/>
              <a:t>out routine GMP inspections to ensure that drug products are produced safely and correctly; </a:t>
            </a:r>
          </a:p>
        </p:txBody>
      </p:sp>
    </p:spTree>
    <p:extLst>
      <p:ext uri="{BB962C8B-B14F-4D97-AF65-F5344CB8AC3E}">
        <p14:creationId xmlns:p14="http://schemas.microsoft.com/office/powerpoint/2010/main" val="82539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cGMP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MY" dirty="0"/>
              <a:t>The “</a:t>
            </a:r>
            <a:r>
              <a:rPr lang="en-MY" dirty="0">
                <a:solidFill>
                  <a:srgbClr val="0070C0"/>
                </a:solidFill>
              </a:rPr>
              <a:t>current</a:t>
            </a:r>
            <a:r>
              <a:rPr lang="en-MY" dirty="0"/>
              <a:t>” in current </a:t>
            </a:r>
            <a:r>
              <a:rPr lang="en-MY" dirty="0" smtClean="0"/>
              <a:t>Good Manufacturing </a:t>
            </a:r>
            <a:r>
              <a:rPr lang="en-MY" dirty="0"/>
              <a:t>Practices allows solutions to technical issues to vary.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73776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pPr algn="l"/>
            <a:r>
              <a:rPr lang="en-US"/>
              <a:t>cGMP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484783"/>
            <a:ext cx="8424936" cy="3960441"/>
          </a:xfrm>
        </p:spPr>
        <p:txBody>
          <a:bodyPr>
            <a:normAutofit/>
          </a:bodyPr>
          <a:lstStyle/>
          <a:p>
            <a:pPr algn="just"/>
            <a:r>
              <a:rPr lang="en-MY" dirty="0">
                <a:solidFill>
                  <a:srgbClr val="0070C0"/>
                </a:solidFill>
              </a:rPr>
              <a:t>Manufacturer</a:t>
            </a:r>
            <a:r>
              <a:rPr lang="en-MY" dirty="0"/>
              <a:t> can </a:t>
            </a:r>
            <a:r>
              <a:rPr lang="en-MY" dirty="0">
                <a:solidFill>
                  <a:srgbClr val="0070C0"/>
                </a:solidFill>
              </a:rPr>
              <a:t>decide individually</a:t>
            </a:r>
            <a:r>
              <a:rPr lang="en-MY" dirty="0"/>
              <a:t>. </a:t>
            </a:r>
            <a:endParaRPr lang="en-MY" dirty="0" smtClean="0"/>
          </a:p>
          <a:p>
            <a:pPr algn="just"/>
            <a:r>
              <a:rPr lang="en-MY" dirty="0"/>
              <a:t>A</a:t>
            </a:r>
            <a:r>
              <a:rPr lang="en-MY" dirty="0" smtClean="0"/>
              <a:t>llows </a:t>
            </a:r>
            <a:r>
              <a:rPr lang="en-MY" dirty="0"/>
              <a:t>companies to </a:t>
            </a:r>
            <a:r>
              <a:rPr lang="en-MY" dirty="0">
                <a:solidFill>
                  <a:srgbClr val="0070C0"/>
                </a:solidFill>
              </a:rPr>
              <a:t>use modern technologies </a:t>
            </a:r>
            <a:r>
              <a:rPr lang="en-MY" dirty="0"/>
              <a:t>and innovative approaches to </a:t>
            </a:r>
            <a:r>
              <a:rPr lang="en-MY" dirty="0">
                <a:solidFill>
                  <a:srgbClr val="0070C0"/>
                </a:solidFill>
              </a:rPr>
              <a:t>achieve higher quality </a:t>
            </a:r>
            <a:r>
              <a:rPr lang="en-MY" dirty="0"/>
              <a:t>through continual improvement.    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44439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cGMP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556791"/>
            <a:ext cx="8424863" cy="5184577"/>
          </a:xfrm>
        </p:spPr>
        <p:txBody>
          <a:bodyPr>
            <a:normAutofit/>
          </a:bodyPr>
          <a:lstStyle/>
          <a:p>
            <a:pPr algn="just"/>
            <a:r>
              <a:rPr lang="en-MY" dirty="0" smtClean="0"/>
              <a:t>Accordingly</a:t>
            </a:r>
            <a:r>
              <a:rPr lang="en-MY" dirty="0"/>
              <a:t>, the "c" in </a:t>
            </a:r>
            <a:r>
              <a:rPr lang="en-MY" dirty="0" err="1"/>
              <a:t>cGMP</a:t>
            </a:r>
            <a:r>
              <a:rPr lang="en-MY" dirty="0"/>
              <a:t> stands for "current," requiring companies to use </a:t>
            </a:r>
            <a:r>
              <a:rPr lang="en-MY" dirty="0">
                <a:solidFill>
                  <a:srgbClr val="FF0000"/>
                </a:solidFill>
              </a:rPr>
              <a:t>technologies and systems that are up-to-date</a:t>
            </a:r>
            <a:r>
              <a:rPr lang="en-MY" dirty="0"/>
              <a:t>.  </a:t>
            </a:r>
            <a:endParaRPr lang="en-MY" dirty="0" smtClean="0"/>
          </a:p>
          <a:p>
            <a:pPr algn="just"/>
            <a:r>
              <a:rPr lang="en-MY" dirty="0" smtClean="0"/>
              <a:t>Systems </a:t>
            </a:r>
            <a:r>
              <a:rPr lang="en-MY" dirty="0"/>
              <a:t>and equipment that may have been "top-of-the-line" to </a:t>
            </a:r>
            <a:r>
              <a:rPr lang="en-MY" dirty="0">
                <a:solidFill>
                  <a:srgbClr val="FF0000"/>
                </a:solidFill>
              </a:rPr>
              <a:t>prevent contamination</a:t>
            </a:r>
            <a:r>
              <a:rPr lang="en-MY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053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b="1"/>
              <a:t>U.S. Food and Drug Administration (FDA)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MY" dirty="0">
                <a:solidFill>
                  <a:srgbClr val="0070C0"/>
                </a:solidFill>
              </a:rPr>
              <a:t>FDA’s </a:t>
            </a:r>
            <a:r>
              <a:rPr lang="en-MY" dirty="0" err="1" smtClean="0">
                <a:solidFill>
                  <a:srgbClr val="0070C0"/>
                </a:solidFill>
              </a:rPr>
              <a:t>cGMPs</a:t>
            </a:r>
            <a:r>
              <a:rPr lang="en-MY" dirty="0">
                <a:solidFill>
                  <a:srgbClr val="0070C0"/>
                </a:solidFill>
              </a:rPr>
              <a:t> </a:t>
            </a:r>
            <a:r>
              <a:rPr lang="en-MY" dirty="0" smtClean="0">
                <a:solidFill>
                  <a:srgbClr val="0070C0"/>
                </a:solidFill>
              </a:rPr>
              <a:t>regulations </a:t>
            </a:r>
            <a:r>
              <a:rPr lang="en-MY" dirty="0">
                <a:solidFill>
                  <a:srgbClr val="0070C0"/>
                </a:solidFill>
              </a:rPr>
              <a:t>provide minimal guidance</a:t>
            </a:r>
            <a:r>
              <a:rPr lang="en-MY" dirty="0" smtClean="0"/>
              <a:t>.</a:t>
            </a:r>
            <a:r>
              <a:rPr lang="en-MY" dirty="0"/>
              <a:t> </a:t>
            </a:r>
            <a:endParaRPr lang="en-MY" dirty="0" smtClean="0"/>
          </a:p>
          <a:p>
            <a:pPr algn="just"/>
            <a:r>
              <a:rPr lang="en-MY" dirty="0" smtClean="0"/>
              <a:t>The </a:t>
            </a:r>
            <a:r>
              <a:rPr lang="en-MY" dirty="0" err="1"/>
              <a:t>cGMPs</a:t>
            </a:r>
            <a:r>
              <a:rPr lang="en-MY" dirty="0"/>
              <a:t> </a:t>
            </a:r>
            <a:r>
              <a:rPr lang="en-MY" dirty="0">
                <a:solidFill>
                  <a:srgbClr val="0070C0"/>
                </a:solidFill>
              </a:rPr>
              <a:t>outline facility requirements </a:t>
            </a:r>
            <a:r>
              <a:rPr lang="en-MY" dirty="0" smtClean="0"/>
              <a:t>and the </a:t>
            </a:r>
            <a:r>
              <a:rPr lang="en-MY" dirty="0">
                <a:solidFill>
                  <a:srgbClr val="0070C0"/>
                </a:solidFill>
              </a:rPr>
              <a:t>requirements for the documentation </a:t>
            </a:r>
            <a:r>
              <a:rPr lang="en-MY" dirty="0"/>
              <a:t>of manufacturing </a:t>
            </a:r>
            <a:r>
              <a:rPr lang="en-MY" dirty="0" smtClean="0"/>
              <a:t>procedures.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651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98463"/>
            <a:ext cx="9199563" cy="19177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MY" dirty="0">
                <a:solidFill>
                  <a:srgbClr val="FF0000"/>
                </a:solidFill>
              </a:rPr>
              <a:t>Operations performed within </a:t>
            </a:r>
            <a:r>
              <a:rPr lang="en-MY" dirty="0" smtClean="0">
                <a:solidFill>
                  <a:srgbClr val="FF0000"/>
                </a:solidFill>
              </a:rPr>
              <a:t>specifically </a:t>
            </a:r>
            <a:r>
              <a:rPr lang="en-MY" dirty="0">
                <a:solidFill>
                  <a:srgbClr val="FF0000"/>
                </a:solidFill>
              </a:rPr>
              <a:t>defined areas </a:t>
            </a:r>
          </a:p>
          <a:p>
            <a:pPr marL="457200" lvl="1" indent="0">
              <a:buNone/>
            </a:pPr>
            <a:r>
              <a:rPr lang="en-MY" dirty="0"/>
              <a:t>Separate or defined </a:t>
            </a:r>
            <a:r>
              <a:rPr lang="en-MY" dirty="0">
                <a:solidFill>
                  <a:srgbClr val="FF0000"/>
                </a:solidFill>
              </a:rPr>
              <a:t>areas </a:t>
            </a:r>
            <a:r>
              <a:rPr lang="en-MY" dirty="0"/>
              <a:t>to </a:t>
            </a:r>
            <a:r>
              <a:rPr lang="en-MY" dirty="0" smtClean="0"/>
              <a:t>prevent contamination </a:t>
            </a:r>
            <a:r>
              <a:rPr lang="en-MY" dirty="0"/>
              <a:t>or </a:t>
            </a:r>
            <a:r>
              <a:rPr lang="en-MY" dirty="0" err="1"/>
              <a:t>mixups</a:t>
            </a:r>
            <a:r>
              <a:rPr lang="en-MY" dirty="0"/>
              <a:t> as </a:t>
            </a:r>
            <a:r>
              <a:rPr lang="en-MY" dirty="0" smtClean="0"/>
              <a:t>follows: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251520" y="3322727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MY" sz="2000" smtClean="0"/>
              <a:t>Areas for receipt</a:t>
            </a:r>
            <a:r>
              <a:rPr lang="en-MY" sz="2000" dirty="0" smtClean="0"/>
              <a:t>, identification, storage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Areas for folding </a:t>
            </a:r>
            <a:r>
              <a:rPr lang="en-MY" sz="2000" dirty="0" smtClean="0"/>
              <a:t>rejected components;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Storage </a:t>
            </a:r>
            <a:r>
              <a:rPr lang="en-MY" sz="2000" dirty="0" smtClean="0"/>
              <a:t>of released components;</a:t>
            </a:r>
          </a:p>
        </p:txBody>
      </p:sp>
    </p:spTree>
    <p:extLst>
      <p:ext uri="{BB962C8B-B14F-4D97-AF65-F5344CB8AC3E}">
        <p14:creationId xmlns:p14="http://schemas.microsoft.com/office/powerpoint/2010/main" val="152168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3356992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“Storage </a:t>
            </a:r>
            <a:r>
              <a:rPr lang="en-MY" sz="2000" dirty="0" smtClean="0"/>
              <a:t>of in-process materials”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“Manufacturing </a:t>
            </a:r>
            <a:r>
              <a:rPr lang="en-MY" sz="2000" dirty="0" smtClean="0"/>
              <a:t>and processing operations”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“Packaging </a:t>
            </a:r>
            <a:r>
              <a:rPr lang="en-MY" sz="2000" dirty="0" smtClean="0"/>
              <a:t>and </a:t>
            </a:r>
            <a:r>
              <a:rPr lang="en-MY" sz="2000" dirty="0" err="1" smtClean="0"/>
              <a:t>labeling</a:t>
            </a:r>
            <a:r>
              <a:rPr lang="en-MY" sz="2000" dirty="0" smtClean="0"/>
              <a:t> operations”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“Quarantine </a:t>
            </a:r>
            <a:r>
              <a:rPr lang="en-MY" sz="2000" dirty="0" smtClean="0"/>
              <a:t>storage before release of drug products”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“Storage </a:t>
            </a:r>
            <a:r>
              <a:rPr lang="en-MY" sz="2000" dirty="0" smtClean="0"/>
              <a:t>of drug products after release”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“Control </a:t>
            </a:r>
            <a:r>
              <a:rPr lang="en-MY" sz="2000" dirty="0" smtClean="0"/>
              <a:t>and laboratory operations”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000" smtClean="0"/>
              <a:t>“Aseptic </a:t>
            </a:r>
            <a:r>
              <a:rPr lang="en-MY" sz="2000" dirty="0" smtClean="0"/>
              <a:t>processing, which </a:t>
            </a:r>
            <a:r>
              <a:rPr lang="en-MY" sz="2000" smtClean="0"/>
              <a:t>includes anything as </a:t>
            </a:r>
            <a:r>
              <a:rPr lang="en-MY" sz="2000" dirty="0" smtClean="0"/>
              <a:t>appropriate”</a:t>
            </a:r>
            <a:endParaRPr lang="en-MY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198463"/>
            <a:ext cx="9199563" cy="191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/>
              <a:buNone/>
            </a:pPr>
            <a:r>
              <a:rPr lang="en-MY" dirty="0"/>
              <a:t>In order to </a:t>
            </a:r>
            <a:r>
              <a:rPr lang="en-MY" dirty="0" smtClean="0"/>
              <a:t>prevent contamination </a:t>
            </a:r>
            <a:r>
              <a:rPr lang="en-MY" dirty="0"/>
              <a:t>or </a:t>
            </a:r>
            <a:r>
              <a:rPr lang="en-MY" dirty="0" err="1"/>
              <a:t>mixups</a:t>
            </a:r>
            <a:r>
              <a:rPr lang="en-MY" dirty="0"/>
              <a:t> the areas must also include as </a:t>
            </a:r>
            <a:r>
              <a:rPr lang="en-MY" dirty="0" smtClean="0"/>
              <a:t>follows: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6823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r>
              <a:rPr lang="en-US" sz="3200"/>
              <a:t>3. “Promptly and accurately </a:t>
            </a:r>
            <a:r>
              <a:rPr lang="en-US" sz="3200">
                <a:solidFill>
                  <a:srgbClr val="FF0000"/>
                </a:solidFill>
              </a:rPr>
              <a:t>documenting work </a:t>
            </a:r>
            <a:r>
              <a:rPr lang="en-US" sz="3200"/>
              <a:t>for </a:t>
            </a:r>
            <a:r>
              <a:rPr lang="en-US" sz="3200">
                <a:solidFill>
                  <a:srgbClr val="FF0000"/>
                </a:solidFill>
              </a:rPr>
              <a:t>compliance and traceability”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5616" y="5157192"/>
            <a:ext cx="7085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Note: Refer to GMP Chapter on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3641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>
            <a:noAutofit/>
          </a:bodyPr>
          <a:lstStyle/>
          <a:p>
            <a:r>
              <a:rPr lang="en-US" sz="3200"/>
              <a:t>4. “Proving that systems do what they are designed to do by </a:t>
            </a:r>
            <a:r>
              <a:rPr lang="en-US" sz="3200">
                <a:solidFill>
                  <a:srgbClr val="FF0000"/>
                </a:solidFill>
              </a:rPr>
              <a:t>validation work”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616" y="5157192"/>
            <a:ext cx="6275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Note: Refer to GMP Chapter on Validation</a:t>
            </a:r>
          </a:p>
        </p:txBody>
      </p:sp>
    </p:spTree>
    <p:extLst>
      <p:ext uri="{BB962C8B-B14F-4D97-AF65-F5344CB8AC3E}">
        <p14:creationId xmlns:p14="http://schemas.microsoft.com/office/powerpoint/2010/main" val="99398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305800" cy="1584176"/>
          </a:xfrm>
        </p:spPr>
        <p:txBody>
          <a:bodyPr anchor="t">
            <a:noAutofit/>
          </a:bodyPr>
          <a:lstStyle/>
          <a:p>
            <a:r>
              <a:rPr lang="en-US" sz="3200"/>
              <a:t>5. “Integrating productivity, product quality, and employee safety into the </a:t>
            </a:r>
            <a:r>
              <a:rPr lang="en-US" sz="3200">
                <a:solidFill>
                  <a:srgbClr val="FF0000"/>
                </a:solidFill>
              </a:rPr>
              <a:t>design and construction of facilities and equipment</a:t>
            </a:r>
            <a:r>
              <a:rPr lang="en-US" sz="3200"/>
              <a:t>” 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1340768"/>
            <a:ext cx="8305800" cy="100811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/>
              <a:t>Ten (10) Principles of GMP</a:t>
            </a:r>
          </a:p>
        </p:txBody>
      </p:sp>
    </p:spTree>
    <p:extLst>
      <p:ext uri="{BB962C8B-B14F-4D97-AF65-F5344CB8AC3E}">
        <p14:creationId xmlns:p14="http://schemas.microsoft.com/office/powerpoint/2010/main" val="147239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5057</TotalTime>
  <Words>1621</Words>
  <Application>Microsoft Macintosh PowerPoint</Application>
  <PresentationFormat>On-screen Show (4:3)</PresentationFormat>
  <Paragraphs>149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Calibri</vt:lpstr>
      <vt:lpstr>Helvetica</vt:lpstr>
      <vt:lpstr>Arial</vt:lpstr>
      <vt:lpstr>UMP OCW Theme</vt:lpstr>
      <vt:lpstr>BSB3503 - Biomanufacturing CHAPTER 6 Good Manufacturing Practices (General)</vt:lpstr>
      <vt:lpstr>Learning Outcomes</vt:lpstr>
      <vt:lpstr>1. “Writing detailed step-by-step procedures that provide a roadmap for controlled and consistent performance”</vt:lpstr>
      <vt:lpstr>2. “Carefully following written procedures to prevent contamination, mixups and errors”</vt:lpstr>
      <vt:lpstr>PowerPoint Presentation</vt:lpstr>
      <vt:lpstr>PowerPoint Presentation</vt:lpstr>
      <vt:lpstr>3. “Promptly and accurately documenting work for compliance and traceability”</vt:lpstr>
      <vt:lpstr>4. “Proving that systems do what they are designed to do by validation work”</vt:lpstr>
      <vt:lpstr>5. “Integrating productivity, product quality, and employee safety into the design and construction of facilities and equipment” </vt:lpstr>
      <vt:lpstr>PowerPoint Presentation</vt:lpstr>
      <vt:lpstr>PowerPoint Presentation</vt:lpstr>
      <vt:lpstr>6. Properly maintain facilities and equipment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Clearly defining, developing and demonstrating job competence</vt:lpstr>
      <vt:lpstr>8. Protecting products against contamination by making cleanliness a daily habit </vt:lpstr>
      <vt:lpstr>PowerPoint Presentation</vt:lpstr>
      <vt:lpstr>9. “Building quality into products by systematically controlling our components and product related processes such as manufacturing, packaging and Labelling, testing, distribution and marketing”</vt:lpstr>
      <vt:lpstr>10. Conducting planned and periodic audits for compliance and performance</vt:lpstr>
      <vt:lpstr>Definition of GMP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GMP Family</vt:lpstr>
      <vt:lpstr>GMP Family</vt:lpstr>
      <vt:lpstr>Enforcement / Regulatory Agency</vt:lpstr>
      <vt:lpstr>Enforcement / Regulatory Agency</vt:lpstr>
      <vt:lpstr>cGMP</vt:lpstr>
      <vt:lpstr>cGMP</vt:lpstr>
      <vt:lpstr>cGMP</vt:lpstr>
      <vt:lpstr>U.S. Food and Drug Administration (FDA)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GMP</dc:title>
  <dc:creator>Azie</dc:creator>
  <cp:lastModifiedBy>Rama Yusvana</cp:lastModifiedBy>
  <cp:revision>170</cp:revision>
  <dcterms:created xsi:type="dcterms:W3CDTF">2011-11-29T02:40:38Z</dcterms:created>
  <dcterms:modified xsi:type="dcterms:W3CDTF">2017-10-02T08:12:33Z</dcterms:modified>
</cp:coreProperties>
</file>