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33" r:id="rId2"/>
    <p:sldId id="535" r:id="rId3"/>
    <p:sldId id="536" r:id="rId4"/>
    <p:sldId id="537" r:id="rId5"/>
    <p:sldId id="540" r:id="rId6"/>
    <p:sldId id="363" r:id="rId7"/>
    <p:sldId id="368" r:id="rId8"/>
    <p:sldId id="419" r:id="rId9"/>
    <p:sldId id="422" r:id="rId10"/>
    <p:sldId id="423" r:id="rId11"/>
    <p:sldId id="430" r:id="rId12"/>
    <p:sldId id="527" r:id="rId13"/>
    <p:sldId id="541" r:id="rId14"/>
    <p:sldId id="528" r:id="rId15"/>
    <p:sldId id="530" r:id="rId16"/>
    <p:sldId id="526" r:id="rId17"/>
    <p:sldId id="431" r:id="rId18"/>
    <p:sldId id="432" r:id="rId19"/>
    <p:sldId id="433" r:id="rId20"/>
    <p:sldId id="434" r:id="rId21"/>
    <p:sldId id="436" r:id="rId22"/>
    <p:sldId id="437" r:id="rId23"/>
    <p:sldId id="542" r:id="rId24"/>
    <p:sldId id="439" r:id="rId25"/>
    <p:sldId id="441" r:id="rId26"/>
    <p:sldId id="443" r:id="rId27"/>
    <p:sldId id="445" r:id="rId28"/>
    <p:sldId id="446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543" r:id="rId40"/>
    <p:sldId id="458" r:id="rId41"/>
    <p:sldId id="459" r:id="rId42"/>
    <p:sldId id="462" r:id="rId43"/>
    <p:sldId id="463" r:id="rId44"/>
    <p:sldId id="464" r:id="rId45"/>
    <p:sldId id="544" r:id="rId46"/>
    <p:sldId id="525" r:id="rId47"/>
    <p:sldId id="469" r:id="rId48"/>
    <p:sldId id="470" r:id="rId49"/>
    <p:sldId id="538" r:id="rId50"/>
    <p:sldId id="539" r:id="rId51"/>
  </p:sldIdLst>
  <p:sldSz cx="9144000" cy="6858000" type="screen4x3"/>
  <p:notesSz cx="6797675" cy="9926638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CC"/>
    <a:srgbClr val="009999"/>
    <a:srgbClr val="00AFA7"/>
    <a:srgbClr val="CCFFFF"/>
    <a:srgbClr val="00FFCC"/>
    <a:srgbClr val="99FFCC"/>
    <a:srgbClr val="33CCCC"/>
    <a:srgbClr val="00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7" autoAdjust="0"/>
    <p:restoredTop sz="97431"/>
  </p:normalViewPr>
  <p:slideViewPr>
    <p:cSldViewPr snapToObjects="1">
      <p:cViewPr varScale="1">
        <p:scale>
          <a:sx n="65" d="100"/>
          <a:sy n="65" d="100"/>
        </p:scale>
        <p:origin x="2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187BB6-E56A-4006-9F9A-25611CF28B39}" type="slidenum">
              <a:rPr lang="en-MY" altLang="en-US" smtClean="0"/>
              <a:pPr/>
              <a:t>8</a:t>
            </a:fld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95674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3CFA6C-4E19-4160-A627-73AF8E5BD99A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574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2F4368-B172-4DFD-A6B0-5EA605D714F9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604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DEABF-36EF-4F7D-9762-3B180C14F88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111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145A0-E892-4634-B1DF-B951F07310E8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56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8F8010-43E5-40D6-B62D-CCB895E3D1C6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180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7B8B4E-838D-4857-B5C7-E020FFFDBE48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678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4DA62B-E7BB-4359-9247-676EFD7FECCF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8765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90C23A-31E8-44B3-9B13-C4A1400732B8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837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B76F3-A0E1-4B69-BF63-0140F370738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8677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82F300-08BD-46A9-B97C-5E0E4AE35BA5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923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4FFDED-12FC-4A8E-A311-B3D69A86EA5E}" type="slidenum">
              <a:rPr lang="en-MY" altLang="en-US" smtClean="0"/>
              <a:pPr/>
              <a:t>9</a:t>
            </a:fld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55103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857FD-7DFE-4B3D-99A1-38F1CE2B2096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6818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F1A940-BA49-4BFF-84AA-528F8CD75656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2055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9758D0-86A7-446F-AD06-C6EC9B30414B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828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C6F081-FF84-437A-BD9E-206B7DF19391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750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52B7DC-E37A-457A-B1D5-8991A20EE16D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0635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A940D-DEC1-41DB-AB84-964D3D1EB12E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4127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A519D2-34E9-4F02-A188-1B5714C1C8F1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1857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46E67C-F5BB-41A9-ADE4-054E3C7A3E55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7485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144C2B-D50E-408B-B8D0-906F80393113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804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98B012-49AE-4542-B3E8-89B025C8949B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2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4E2F17-AACD-40EE-B435-D4CD4DE674DF}" type="slidenum">
              <a:rPr lang="en-MY" altLang="en-US" smtClean="0"/>
              <a:pPr/>
              <a:t>10</a:t>
            </a:fld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176880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88F206-E443-40E0-A381-07546B0A7A83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76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F5D31-BED3-485C-AFE8-F628FA60AAFD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7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5AA539-2820-432B-812E-ACC6D7721A4C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01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A5FC36-E31A-4EEF-BA6B-B0C39C4BCF97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92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6CA7D9-EC5F-4EB0-B4B9-4254500FB442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09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6CA7D9-EC5F-4EB0-B4B9-4254500FB442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76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9243F0-E891-4BE1-BF89-584ADF597B99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EA1EE-CC41-4B0A-9D76-4377C474BEE6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75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EA1EE-CC41-4B0A-9D76-4377C474BEE6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7430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EA1EE-CC41-4B0A-9D76-4377C474BEE6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524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EA1EE-CC41-4B0A-9D76-4377C474BEE6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13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7B41BC-4D42-4707-ACE2-ECC8F3F7A422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681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MY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EC174E-FF5B-429F-82DF-4829919F498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284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55EB6-0AB8-4897-993D-A42FE0A6F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63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9011-5C44-4763-BDCC-65A1AD679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3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C88B0-6710-44E0-BDCF-7EB088D8E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238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895272" y="6356350"/>
            <a:ext cx="1231876" cy="43115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50328" y="6316872"/>
            <a:ext cx="3246208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MY" sz="10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REACTION MECHANISM (PART A)</a:t>
            </a:r>
            <a:endParaRPr lang="en-MY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YUEN MEI LIAN</a:t>
            </a:r>
          </a:p>
          <a:p>
            <a:r>
              <a:rPr lang="en-US" sz="1000" b="1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000" b="1" i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ocw.ump.edu.my/course/view.php?id=470</a:t>
            </a:r>
            <a:endParaRPr lang="en-MY" sz="1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snhidayah@ump.edu.my" TargetMode="External"/><Relationship Id="rId2" Type="http://schemas.openxmlformats.org/officeDocument/2006/relationships/hyperlink" Target="mailto:yuenm@ump.edu.m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08520" y="1412776"/>
            <a:ext cx="9252520" cy="3024335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BSK1133 PHYSICAL CHEMISTRY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MECHANISM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A)</a:t>
            </a:r>
            <a:endParaRPr lang="en-GB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98486" y="4437112"/>
            <a:ext cx="7032828" cy="13430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YUEN MEI LIAN AND DR. SITI NOOR HIDAYAH MUSTAPHA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Industrial Sciences &amp; Technology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/>
              <a:t>yuenm@ump.edu.my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snhidayah@ump.edu.my</a:t>
            </a:r>
          </a:p>
          <a:p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cs typeface="Times New Roman" pitchFamily="18" charset="0"/>
              </a:rPr>
              <a:t>Activated Complex</a:t>
            </a:r>
            <a:r>
              <a:rPr lang="en-US" dirty="0"/>
              <a:t> 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4196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Activated complex is a </a:t>
            </a:r>
            <a:r>
              <a:rPr lang="en-US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state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that appears between the reactants and the products. </a:t>
            </a:r>
          </a:p>
          <a:p>
            <a:pPr marL="0" indent="0" algn="just"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this transition state,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breaking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chemical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bonds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reactant is in the progress before forming the product.</a:t>
            </a:r>
          </a:p>
          <a:p>
            <a:pPr marL="0" indent="0" algn="just" eaLnBrk="1" hangingPunct="1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this transition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state, the molecule species are very unstable and have high potential energy. </a:t>
            </a:r>
          </a:p>
        </p:txBody>
      </p:sp>
    </p:spTree>
    <p:extLst>
      <p:ext uri="{BB962C8B-B14F-4D97-AF65-F5344CB8AC3E}">
        <p14:creationId xmlns:p14="http://schemas.microsoft.com/office/powerpoint/2010/main" val="28014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295400" y="3810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</a:rPr>
              <a:t>Reaction Rates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60" y="932289"/>
            <a:ext cx="6611207" cy="4534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7904" y="554859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6800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295400" y="3810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</a:rPr>
              <a:t>Reaction Rates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4" y="53259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Wikimedia commons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862"/>
            <a:ext cx="4802734" cy="31650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6216" y="1863377"/>
            <a:ext cx="1703147" cy="341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9199" y="11081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Exothermic Reaction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9848" y="119352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Endothermic Reaction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45" y="1745862"/>
            <a:ext cx="4778683" cy="31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1932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4.2 Reaction Rate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2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4413" y="2060061"/>
            <a:ext cx="8153400" cy="1905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b="1" dirty="0" smtClean="0">
                <a:solidFill>
                  <a:srgbClr val="0000FF"/>
                </a:solidFill>
              </a:rPr>
              <a:t>Reaction rate</a:t>
            </a:r>
            <a:r>
              <a:rPr lang="en-CA" altLang="en-US" dirty="0" smtClean="0"/>
              <a:t> is </a:t>
            </a:r>
            <a:r>
              <a:rPr lang="en-CA" altLang="en-US" b="1" dirty="0" smtClean="0">
                <a:solidFill>
                  <a:srgbClr val="F20000"/>
                </a:solidFill>
              </a:rPr>
              <a:t>concentration change</a:t>
            </a:r>
            <a:r>
              <a:rPr lang="en-CA" altLang="en-US" dirty="0" smtClean="0"/>
              <a:t> divided by </a:t>
            </a:r>
            <a:r>
              <a:rPr lang="en-CA" altLang="en-US" b="1" dirty="0" smtClean="0">
                <a:solidFill>
                  <a:srgbClr val="009900"/>
                </a:solidFill>
              </a:rPr>
              <a:t>time change</a:t>
            </a:r>
            <a:r>
              <a:rPr lang="en-CA" altLang="en-US" sz="2400" dirty="0" smtClean="0"/>
              <a:t> 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3600" b="1" dirty="0" smtClean="0">
                <a:solidFill>
                  <a:srgbClr val="0000FF"/>
                </a:solidFill>
              </a:rPr>
              <a:t>Reaction rate</a:t>
            </a:r>
            <a:r>
              <a:rPr lang="en-CA" altLang="en-US" sz="3600" dirty="0" smtClean="0">
                <a:solidFill>
                  <a:srgbClr val="F20000"/>
                </a:solidFill>
              </a:rPr>
              <a:t> </a:t>
            </a:r>
            <a:r>
              <a:rPr lang="en-CA" altLang="en-US" sz="3600" dirty="0" smtClean="0"/>
              <a:t>=</a:t>
            </a:r>
            <a:endParaRPr lang="en-CA" altLang="en-US" sz="3600" b="1" dirty="0" smtClean="0">
              <a:solidFill>
                <a:srgbClr val="009900"/>
              </a:solidFill>
            </a:endParaRP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CA" altLang="en-US" sz="3600" dirty="0" smtClean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80994" y="4151050"/>
            <a:ext cx="48768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CA" altLang="en-US" sz="3600" b="1" dirty="0">
                <a:solidFill>
                  <a:srgbClr val="F20000"/>
                </a:solidFill>
                <a:latin typeface="Symbol" panose="05050102010706020507" pitchFamily="18" charset="2"/>
              </a:rPr>
              <a:t>D</a:t>
            </a:r>
            <a:r>
              <a:rPr lang="en-CA" altLang="en-US" sz="3600" b="1" dirty="0">
                <a:solidFill>
                  <a:srgbClr val="F20000"/>
                </a:solidFill>
              </a:rPr>
              <a:t>[X] = [X]</a:t>
            </a:r>
            <a:r>
              <a:rPr lang="en-CA" altLang="en-US" sz="3600" b="1" baseline="-25000" dirty="0">
                <a:solidFill>
                  <a:srgbClr val="F20000"/>
                </a:solidFill>
              </a:rPr>
              <a:t>final</a:t>
            </a:r>
            <a:r>
              <a:rPr lang="en-CA" altLang="en-US" sz="3600" b="1" dirty="0">
                <a:solidFill>
                  <a:srgbClr val="F20000"/>
                </a:solidFill>
              </a:rPr>
              <a:t> – [X]</a:t>
            </a:r>
            <a:r>
              <a:rPr lang="en-CA" altLang="en-US" sz="3600" b="1" baseline="-25000" dirty="0">
                <a:solidFill>
                  <a:srgbClr val="F20000"/>
                </a:solidFill>
              </a:rPr>
              <a:t>initial</a:t>
            </a:r>
            <a:endParaRPr lang="en-US" altLang="en-US" sz="2800" baseline="-25000" dirty="0"/>
          </a:p>
          <a:p>
            <a:pPr algn="ctr"/>
            <a:r>
              <a:rPr lang="en-CA" altLang="en-US" sz="3600" b="1" dirty="0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CA" altLang="en-US" sz="3600" b="1" dirty="0">
                <a:solidFill>
                  <a:srgbClr val="009900"/>
                </a:solidFill>
              </a:rPr>
              <a:t>t = </a:t>
            </a:r>
            <a:r>
              <a:rPr lang="en-CA" altLang="en-US" sz="3600" b="1" dirty="0" err="1">
                <a:solidFill>
                  <a:srgbClr val="009900"/>
                </a:solidFill>
              </a:rPr>
              <a:t>t</a:t>
            </a:r>
            <a:r>
              <a:rPr lang="en-CA" altLang="en-US" sz="3600" b="1" baseline="-25000" dirty="0" err="1">
                <a:solidFill>
                  <a:srgbClr val="009900"/>
                </a:solidFill>
              </a:rPr>
              <a:t>final</a:t>
            </a:r>
            <a:r>
              <a:rPr lang="en-CA" altLang="en-US" sz="3600" b="1" dirty="0">
                <a:solidFill>
                  <a:srgbClr val="009900"/>
                </a:solidFill>
              </a:rPr>
              <a:t> – </a:t>
            </a:r>
            <a:r>
              <a:rPr lang="en-CA" altLang="en-US" sz="3600" b="1" dirty="0" err="1">
                <a:solidFill>
                  <a:srgbClr val="009900"/>
                </a:solidFill>
              </a:rPr>
              <a:t>t</a:t>
            </a:r>
            <a:r>
              <a:rPr lang="en-CA" altLang="en-US" sz="3600" b="1" baseline="-25000" dirty="0" err="1">
                <a:solidFill>
                  <a:srgbClr val="009900"/>
                </a:solidFill>
              </a:rPr>
              <a:t>initial</a:t>
            </a:r>
            <a:endParaRPr lang="en-CA" altLang="en-US" sz="3600" b="1" baseline="-25000" dirty="0">
              <a:solidFill>
                <a:srgbClr val="009900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76187" y="5301208"/>
            <a:ext cx="80772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dirty="0" smtClean="0"/>
              <a:t>Concentration normally in molality (</a:t>
            </a:r>
            <a:r>
              <a:rPr lang="en-US" altLang="en-US" sz="2600" dirty="0" smtClean="0">
                <a:solidFill>
                  <a:srgbClr val="F20000"/>
                </a:solidFill>
              </a:rPr>
              <a:t>mol</a:t>
            </a:r>
            <a:r>
              <a:rPr lang="en-US" altLang="en-US" sz="2600" dirty="0">
                <a:solidFill>
                  <a:srgbClr val="F20000"/>
                </a:solidFill>
                <a:sym typeface="Symbol" panose="05050102010706020507" pitchFamily="18" charset="2"/>
              </a:rPr>
              <a:t></a:t>
            </a:r>
            <a:r>
              <a:rPr lang="en-US" altLang="en-US" sz="2600" dirty="0" smtClean="0">
                <a:solidFill>
                  <a:srgbClr val="F20000"/>
                </a:solidFill>
                <a:sym typeface="Symbol" panose="05050102010706020507" pitchFamily="18" charset="2"/>
              </a:rPr>
              <a:t>L</a:t>
            </a:r>
            <a:r>
              <a:rPr lang="en-US" altLang="en-US" sz="2600" baseline="30000" dirty="0" smtClean="0">
                <a:solidFill>
                  <a:srgbClr val="F20000"/>
                </a:solidFill>
                <a:sym typeface="Symbol" panose="05050102010706020507" pitchFamily="18" charset="2"/>
              </a:rPr>
              <a:t>-1</a:t>
            </a:r>
            <a:r>
              <a:rPr lang="en-US" altLang="en-US" sz="2600" dirty="0" smtClean="0">
                <a:sym typeface="Symbol" panose="05050102010706020507" pitchFamily="18" charset="2"/>
              </a:rPr>
              <a:t>) </a:t>
            </a:r>
            <a:endParaRPr lang="en-US" altLang="en-US" sz="2600" dirty="0">
              <a:sym typeface="Symbol" panose="05050102010706020507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600" dirty="0">
                <a:sym typeface="Symbol" panose="05050102010706020507" pitchFamily="18" charset="2"/>
              </a:rPr>
              <a:t>This means that </a:t>
            </a:r>
            <a:r>
              <a:rPr lang="en-US" altLang="en-US" sz="2600" dirty="0" smtClean="0">
                <a:solidFill>
                  <a:srgbClr val="0000FF"/>
                </a:solidFill>
                <a:sym typeface="Symbol" panose="05050102010706020507" pitchFamily="18" charset="2"/>
              </a:rPr>
              <a:t>reaction rate</a:t>
            </a:r>
            <a:r>
              <a:rPr lang="en-US" altLang="en-US" sz="2600" dirty="0" smtClean="0">
                <a:sym typeface="Symbol" panose="05050102010706020507" pitchFamily="18" charset="2"/>
              </a:rPr>
              <a:t> has </a:t>
            </a:r>
            <a:r>
              <a:rPr lang="en-US" altLang="en-US" sz="2600" dirty="0">
                <a:sym typeface="Symbol" panose="05050102010706020507" pitchFamily="18" charset="2"/>
              </a:rPr>
              <a:t>units </a:t>
            </a:r>
            <a:r>
              <a:rPr lang="en-US" altLang="en-US" sz="2600" dirty="0">
                <a:solidFill>
                  <a:srgbClr val="0000FF"/>
                </a:solidFill>
              </a:rPr>
              <a:t>mol</a:t>
            </a:r>
            <a:r>
              <a:rPr lang="en-US" altLang="en-US" sz="2600" dirty="0">
                <a:solidFill>
                  <a:srgbClr val="0000FF"/>
                </a:solidFill>
                <a:sym typeface="Symbol" panose="05050102010706020507" pitchFamily="18" charset="2"/>
              </a:rPr>
              <a:t>L</a:t>
            </a:r>
            <a:r>
              <a:rPr lang="en-US" altLang="en-US" sz="2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-1</a:t>
            </a:r>
            <a:r>
              <a:rPr lang="en-US" altLang="en-US" sz="2600" dirty="0">
                <a:solidFill>
                  <a:srgbClr val="0000FF"/>
                </a:solidFill>
                <a:sym typeface="Symbol" panose="05050102010706020507" pitchFamily="18" charset="2"/>
              </a:rPr>
              <a:t>s</a:t>
            </a:r>
            <a:r>
              <a:rPr lang="en-US" altLang="en-US" sz="26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-1</a:t>
            </a:r>
            <a:endParaRPr lang="en-US" altLang="en-US" sz="260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5638800" y="3420800"/>
            <a:ext cx="2362200" cy="1865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99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13ED85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Changes!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13ED85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Final minus initial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844026"/>
              </p:ext>
            </p:extLst>
          </p:nvPr>
        </p:nvGraphicFramePr>
        <p:xfrm>
          <a:off x="5667460" y="2818094"/>
          <a:ext cx="9223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4" imgW="368140" imgH="393529" progId="Equation.3">
                  <p:embed/>
                </p:oleObj>
              </mc:Choice>
              <mc:Fallback>
                <p:oleObj name="Equation" r:id="rId4" imgW="36814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460" y="2818094"/>
                        <a:ext cx="922338" cy="83502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56934" y="96978"/>
            <a:ext cx="8763538" cy="19574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 Reaction rate is the speed of the reaction process. 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en-US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600" smtClean="0">
                <a:latin typeface="Arial" panose="020B0604020202020204" pitchFamily="34" charset="0"/>
                <a:cs typeface="Arial" panose="020B0604020202020204" pitchFamily="34" charset="0"/>
              </a:rPr>
              <a:t> it can be indicates through the decreasing in the reactant concentration or the increasing in the product formation with time </a:t>
            </a:r>
            <a:endParaRPr lang="en-US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3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373380"/>
            <a:ext cx="8431088" cy="2286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2800" dirty="0" smtClean="0"/>
              <a:t>The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u="sng" dirty="0" smtClean="0">
                <a:solidFill>
                  <a:srgbClr val="0000FF"/>
                </a:solidFill>
              </a:rPr>
              <a:t>reaction rate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dirty="0" smtClean="0"/>
              <a:t>can be indicate by:</a:t>
            </a:r>
          </a:p>
          <a:p>
            <a:r>
              <a:rPr lang="en-CA" altLang="en-US" sz="2800" dirty="0" smtClean="0">
                <a:solidFill>
                  <a:srgbClr val="F20000"/>
                </a:solidFill>
              </a:rPr>
              <a:t>increase in the concentration of a product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u="sng" dirty="0" smtClean="0">
                <a:solidFill>
                  <a:srgbClr val="009900"/>
                </a:solidFill>
              </a:rPr>
              <a:t>over time</a:t>
            </a:r>
            <a:r>
              <a:rPr lang="en-CA" altLang="en-US" sz="2800" dirty="0" smtClean="0">
                <a:solidFill>
                  <a:srgbClr val="0000FF"/>
                </a:solidFill>
              </a:rPr>
              <a:t>, </a:t>
            </a:r>
            <a:r>
              <a:rPr lang="en-CA" altLang="en-US" sz="2800" dirty="0" smtClean="0"/>
              <a:t>or</a:t>
            </a:r>
          </a:p>
          <a:p>
            <a:r>
              <a:rPr lang="en-CA" altLang="en-US" sz="2800" dirty="0" smtClean="0">
                <a:solidFill>
                  <a:srgbClr val="F20000"/>
                </a:solidFill>
              </a:rPr>
              <a:t>decrease in the concentration of a reactant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u="sng" dirty="0" smtClean="0">
                <a:solidFill>
                  <a:srgbClr val="009900"/>
                </a:solidFill>
              </a:rPr>
              <a:t>over time</a:t>
            </a:r>
            <a:r>
              <a:rPr lang="en-CA" altLang="en-US" sz="2800" dirty="0" smtClean="0">
                <a:solidFill>
                  <a:srgbClr val="0000FF"/>
                </a:solidFill>
              </a:rPr>
              <a:t>.</a:t>
            </a:r>
            <a:r>
              <a:rPr lang="en-CA" altLang="en-US" sz="2800" dirty="0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3400" y="3068960"/>
            <a:ext cx="8229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sz="2800" dirty="0"/>
              <a:t>A + B </a:t>
            </a:r>
            <a:r>
              <a:rPr lang="en-CA" altLang="en-US" sz="2800" dirty="0">
                <a:sym typeface="Wingdings" panose="05000000000000000000" pitchFamily="2" charset="2"/>
              </a:rPr>
              <a:t> C + D</a:t>
            </a:r>
          </a:p>
          <a:p>
            <a:pPr algn="ctr"/>
            <a:endParaRPr lang="en-CA" altLang="en-US" sz="1200" dirty="0">
              <a:sym typeface="Wingdings" panose="05000000000000000000" pitchFamily="2" charset="2"/>
            </a:endParaRPr>
          </a:p>
          <a:p>
            <a:pPr algn="ctr"/>
            <a:endParaRPr lang="en-CA" altLang="en-US" sz="1200" dirty="0">
              <a:sym typeface="Wingdings" panose="05000000000000000000" pitchFamily="2" charset="2"/>
            </a:endParaRPr>
          </a:p>
          <a:p>
            <a:pPr algn="ctr"/>
            <a:endParaRPr lang="en-CA" altLang="en-US" sz="1200" dirty="0">
              <a:sym typeface="Wingdings" panose="05000000000000000000" pitchFamily="2" charset="2"/>
            </a:endParaRPr>
          </a:p>
          <a:p>
            <a:pPr algn="ctr"/>
            <a:endParaRPr lang="en-CA" altLang="en-US" sz="1200" dirty="0">
              <a:sym typeface="Wingdings" panose="05000000000000000000" pitchFamily="2" charset="2"/>
            </a:endParaRPr>
          </a:p>
          <a:p>
            <a:pPr algn="ctr"/>
            <a:endParaRPr lang="en-CA" altLang="en-US" sz="1200" dirty="0">
              <a:sym typeface="Wingdings" panose="05000000000000000000" pitchFamily="2" charset="2"/>
            </a:endParaRPr>
          </a:p>
          <a:p>
            <a:pPr algn="ctr"/>
            <a:endParaRPr lang="en-CA" altLang="en-US" sz="2800" b="1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algn="ctr"/>
            <a:endParaRPr lang="en-CA" altLang="en-US" sz="2800" b="1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en-CA" altLang="en-US" sz="2800" dirty="0" smtClean="0">
                <a:sym typeface="Wingdings" panose="05000000000000000000" pitchFamily="2" charset="2"/>
              </a:rPr>
              <a:t>Reaction rate </a:t>
            </a:r>
            <a:r>
              <a:rPr lang="en-CA" altLang="en-US" sz="2800" dirty="0">
                <a:sym typeface="Wingdings" panose="05000000000000000000" pitchFamily="2" charset="2"/>
              </a:rPr>
              <a:t>is </a:t>
            </a:r>
            <a:r>
              <a:rPr lang="en-CA" altLang="en-US" sz="2800" u="sng" dirty="0">
                <a:sym typeface="Wingdings" panose="05000000000000000000" pitchFamily="2" charset="2"/>
              </a:rPr>
              <a:t>always </a:t>
            </a:r>
            <a:r>
              <a:rPr lang="en-CA" altLang="en-US" sz="2800" u="sng" dirty="0" smtClean="0">
                <a:sym typeface="Wingdings" panose="05000000000000000000" pitchFamily="2" charset="2"/>
              </a:rPr>
              <a:t>a positive value</a:t>
            </a:r>
            <a:endParaRPr lang="en-CA" altLang="en-US" sz="2800" dirty="0">
              <a:sym typeface="Wingdings" panose="05000000000000000000" pitchFamily="2" charset="2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988805"/>
              </p:ext>
            </p:extLst>
          </p:nvPr>
        </p:nvGraphicFramePr>
        <p:xfrm>
          <a:off x="1331640" y="3789040"/>
          <a:ext cx="6096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3" imgW="2692400" imgH="393700" progId="Equation.3">
                  <p:embed/>
                </p:oleObj>
              </mc:Choice>
              <mc:Fallback>
                <p:oleObj name="Equation" r:id="rId3" imgW="269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89040"/>
                        <a:ext cx="6096000" cy="892175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86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609600" y="1089025"/>
            <a:ext cx="76962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z="2800" dirty="0"/>
              <a:t>In general </a:t>
            </a:r>
            <a:r>
              <a:rPr lang="en-US" altLang="en-US" sz="2800" dirty="0" smtClean="0"/>
              <a:t>for</a:t>
            </a:r>
          </a:p>
          <a:p>
            <a:pPr algn="ctr">
              <a:spcBef>
                <a:spcPct val="20000"/>
              </a:spcBef>
            </a:pPr>
            <a:r>
              <a:rPr lang="en-US" altLang="en-US" sz="2800" i="1" dirty="0" err="1" smtClean="0">
                <a:solidFill>
                  <a:srgbClr val="003399"/>
                </a:solidFill>
              </a:rPr>
              <a:t>a</a:t>
            </a:r>
            <a:r>
              <a:rPr lang="en-US" altLang="en-US" sz="2800" dirty="0" err="1" smtClean="0">
                <a:solidFill>
                  <a:srgbClr val="003399"/>
                </a:solidFill>
              </a:rPr>
              <a:t>A</a:t>
            </a:r>
            <a:r>
              <a:rPr lang="en-US" altLang="en-US" sz="2800" i="1" dirty="0" smtClean="0">
                <a:solidFill>
                  <a:srgbClr val="003399"/>
                </a:solidFill>
              </a:rPr>
              <a:t> </a:t>
            </a:r>
            <a:r>
              <a:rPr lang="en-US" altLang="en-US" sz="2800" i="1" dirty="0">
                <a:solidFill>
                  <a:srgbClr val="003399"/>
                </a:solidFill>
              </a:rPr>
              <a:t>+ </a:t>
            </a:r>
            <a:r>
              <a:rPr lang="en-US" altLang="en-US" sz="2800" i="1" dirty="0" err="1">
                <a:solidFill>
                  <a:srgbClr val="003399"/>
                </a:solidFill>
              </a:rPr>
              <a:t>b</a:t>
            </a:r>
            <a:r>
              <a:rPr lang="en-US" altLang="en-US" sz="2800" dirty="0" err="1">
                <a:solidFill>
                  <a:srgbClr val="003399"/>
                </a:solidFill>
              </a:rPr>
              <a:t>B</a:t>
            </a:r>
            <a:r>
              <a:rPr lang="en-US" altLang="en-US" sz="2800" i="1" dirty="0">
                <a:solidFill>
                  <a:srgbClr val="003399"/>
                </a:solidFill>
              </a:rPr>
              <a:t> </a:t>
            </a:r>
            <a:r>
              <a:rPr lang="en-US" altLang="en-US" sz="2800" i="1" dirty="0">
                <a:solidFill>
                  <a:srgbClr val="00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i="1" dirty="0">
                <a:solidFill>
                  <a:srgbClr val="003399"/>
                </a:solidFill>
              </a:rPr>
              <a:t> </a:t>
            </a:r>
            <a:r>
              <a:rPr lang="en-US" altLang="en-US" sz="2800" i="1" dirty="0" err="1">
                <a:solidFill>
                  <a:srgbClr val="003399"/>
                </a:solidFill>
              </a:rPr>
              <a:t>c</a:t>
            </a:r>
            <a:r>
              <a:rPr lang="en-US" altLang="en-US" sz="2800" dirty="0" err="1">
                <a:solidFill>
                  <a:srgbClr val="003399"/>
                </a:solidFill>
              </a:rPr>
              <a:t>C</a:t>
            </a:r>
            <a:r>
              <a:rPr lang="en-US" altLang="en-US" sz="2800" i="1" dirty="0">
                <a:solidFill>
                  <a:srgbClr val="003399"/>
                </a:solidFill>
              </a:rPr>
              <a:t> + </a:t>
            </a:r>
            <a:r>
              <a:rPr lang="en-US" altLang="en-US" sz="2800" i="1" dirty="0" err="1">
                <a:solidFill>
                  <a:srgbClr val="003399"/>
                </a:solidFill>
              </a:rPr>
              <a:t>d</a:t>
            </a:r>
            <a:r>
              <a:rPr lang="en-US" altLang="en-US" sz="2800" dirty="0" err="1">
                <a:solidFill>
                  <a:srgbClr val="003399"/>
                </a:solidFill>
              </a:rPr>
              <a:t>D</a:t>
            </a:r>
            <a:endParaRPr lang="en-US" altLang="en-US" sz="2800" i="1" dirty="0">
              <a:solidFill>
                <a:srgbClr val="003399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rgbClr val="003399"/>
              </a:solidFill>
            </a:endParaRPr>
          </a:p>
          <a:p>
            <a:pPr algn="r">
              <a:spcBef>
                <a:spcPct val="20000"/>
              </a:spcBef>
            </a:pPr>
            <a:endParaRPr lang="en-US" altLang="en-US" sz="2800" b="1" dirty="0">
              <a:solidFill>
                <a:srgbClr val="003399"/>
              </a:solidFill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757087"/>
              </p:ext>
            </p:extLst>
          </p:nvPr>
        </p:nvGraphicFramePr>
        <p:xfrm>
          <a:off x="1282700" y="2636912"/>
          <a:ext cx="6350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4" imgW="6350000" imgH="825500" progId="Equation.3">
                  <p:embed/>
                </p:oleObj>
              </mc:Choice>
              <mc:Fallback>
                <p:oleObj name="Equation" r:id="rId4" imgW="63500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636912"/>
                        <a:ext cx="6350000" cy="825500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1295400" y="3810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</a:rPr>
              <a:t>Reaction Rates</a:t>
            </a:r>
          </a:p>
        </p:txBody>
      </p:sp>
    </p:spTree>
    <p:extLst>
      <p:ext uri="{BB962C8B-B14F-4D97-AF65-F5344CB8AC3E}">
        <p14:creationId xmlns:p14="http://schemas.microsoft.com/office/powerpoint/2010/main" val="3224197560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2 N</a:t>
            </a:r>
            <a:r>
              <a:rPr lang="en-CA" altLang="en-US" baseline="-25000" smtClean="0"/>
              <a:t>2</a:t>
            </a:r>
            <a:r>
              <a:rPr lang="en-CA" altLang="en-US" smtClean="0"/>
              <a:t>O</a:t>
            </a:r>
            <a:r>
              <a:rPr lang="en-CA" altLang="en-US" baseline="-25000" smtClean="0"/>
              <a:t>5</a:t>
            </a:r>
            <a:r>
              <a:rPr lang="en-CA" altLang="en-US" smtClean="0"/>
              <a:t> (g) </a:t>
            </a:r>
            <a:r>
              <a:rPr lang="en-CA" altLang="en-US" smtClean="0">
                <a:sym typeface="Wingdings" panose="05000000000000000000" pitchFamily="2" charset="2"/>
              </a:rPr>
              <a:t></a:t>
            </a:r>
            <a:r>
              <a:rPr lang="en-CA" altLang="en-US" smtClean="0"/>
              <a:t> 4 NO</a:t>
            </a:r>
            <a:r>
              <a:rPr lang="en-CA" altLang="en-US" baseline="-25000" smtClean="0"/>
              <a:t>2</a:t>
            </a:r>
            <a:r>
              <a:rPr lang="en-CA" altLang="en-US" smtClean="0"/>
              <a:t> (g) + O</a:t>
            </a:r>
            <a:r>
              <a:rPr lang="en-CA" altLang="en-US" baseline="-25000" smtClean="0"/>
              <a:t>2</a:t>
            </a:r>
            <a:r>
              <a:rPr lang="en-CA" altLang="en-US" smtClean="0"/>
              <a:t> (g)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104D9-C341-4BA7-AABA-197D3FAA94A0}" type="slidenum">
              <a:rPr lang="en-US" altLang="en-US" smtClean="0">
                <a:latin typeface="Arial Black" panose="020B0A04020102020204" pitchFamily="34" charset="0"/>
              </a:rPr>
              <a:pPr/>
              <a:t>17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45060" name="Picture 3" descr="TB12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16075"/>
            <a:ext cx="72390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5181600" y="144780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CA" altLang="en-US" sz="1600"/>
          </a:p>
        </p:txBody>
      </p:sp>
      <p:sp>
        <p:nvSpPr>
          <p:cNvPr id="45062" name="Text Box 12"/>
          <p:cNvSpPr txBox="1">
            <a:spLocks noChangeArrowheads="1"/>
          </p:cNvSpPr>
          <p:nvPr/>
        </p:nvSpPr>
        <p:spPr bwMode="auto">
          <a:xfrm>
            <a:off x="914400" y="1447800"/>
            <a:ext cx="1447800" cy="366713"/>
          </a:xfrm>
          <a:prstGeom prst="rect">
            <a:avLst/>
          </a:prstGeom>
          <a:solidFill>
            <a:srgbClr val="F3E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2 N</a:t>
            </a:r>
            <a:r>
              <a:rPr lang="en-CA" altLang="en-US" baseline="-25000" smtClean="0"/>
              <a:t>2</a:t>
            </a:r>
            <a:r>
              <a:rPr lang="en-CA" altLang="en-US" smtClean="0"/>
              <a:t>O</a:t>
            </a:r>
            <a:r>
              <a:rPr lang="en-CA" altLang="en-US" baseline="-25000" smtClean="0"/>
              <a:t>5</a:t>
            </a:r>
            <a:r>
              <a:rPr lang="en-CA" altLang="en-US" smtClean="0"/>
              <a:t> (g) </a:t>
            </a:r>
            <a:r>
              <a:rPr lang="en-CA" altLang="en-US" smtClean="0">
                <a:sym typeface="Wingdings" panose="05000000000000000000" pitchFamily="2" charset="2"/>
              </a:rPr>
              <a:t></a:t>
            </a:r>
            <a:r>
              <a:rPr lang="en-CA" altLang="en-US" smtClean="0"/>
              <a:t> 4 NO</a:t>
            </a:r>
            <a:r>
              <a:rPr lang="en-CA" altLang="en-US" baseline="-25000" smtClean="0"/>
              <a:t>2</a:t>
            </a:r>
            <a:r>
              <a:rPr lang="en-CA" altLang="en-US" smtClean="0"/>
              <a:t> (g) + O</a:t>
            </a:r>
            <a:r>
              <a:rPr lang="en-CA" altLang="en-US" baseline="-25000" smtClean="0"/>
              <a:t>2</a:t>
            </a:r>
            <a:r>
              <a:rPr lang="en-CA" altLang="en-US" smtClean="0"/>
              <a:t> (g)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FF0CE8-56A8-4D39-91A0-0C3B1BBCBCCE}" type="slidenum">
              <a:rPr lang="en-US" altLang="en-US" smtClean="0">
                <a:latin typeface="Arial Black" panose="020B0A04020102020204" pitchFamily="34" charset="0"/>
              </a:rPr>
              <a:pPr/>
              <a:t>18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47108" name="Picture 14" descr="TB12_001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342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7200" y="4419600"/>
            <a:ext cx="3505200" cy="1219200"/>
            <a:chOff x="288" y="2784"/>
            <a:chExt cx="2208" cy="768"/>
          </a:xfrm>
        </p:grpSpPr>
        <p:sp>
          <p:nvSpPr>
            <p:cNvPr id="47113" name="Rectangle 17"/>
            <p:cNvSpPr>
              <a:spLocks noChangeArrowheads="1"/>
            </p:cNvSpPr>
            <p:nvPr/>
          </p:nvSpPr>
          <p:spPr bwMode="auto">
            <a:xfrm>
              <a:off x="2304" y="3072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  <p:sp>
          <p:nvSpPr>
            <p:cNvPr id="47114" name="Line 16"/>
            <p:cNvSpPr>
              <a:spLocks noChangeShapeType="1"/>
            </p:cNvSpPr>
            <p:nvPr/>
          </p:nvSpPr>
          <p:spPr bwMode="auto">
            <a:xfrm>
              <a:off x="1440" y="3072"/>
              <a:ext cx="816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19"/>
            <p:cNvSpPr>
              <a:spLocks noChangeShapeType="1"/>
            </p:cNvSpPr>
            <p:nvPr/>
          </p:nvSpPr>
          <p:spPr bwMode="auto">
            <a:xfrm flipH="1">
              <a:off x="1008" y="3120"/>
              <a:ext cx="240" cy="19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Rectangle 18"/>
            <p:cNvSpPr>
              <a:spLocks noChangeArrowheads="1"/>
            </p:cNvSpPr>
            <p:nvPr/>
          </p:nvSpPr>
          <p:spPr bwMode="auto">
            <a:xfrm>
              <a:off x="816" y="3312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  <p:sp>
          <p:nvSpPr>
            <p:cNvPr id="4711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88" y="2784"/>
              <a:ext cx="1152" cy="505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66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0000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0000"/>
                      </a:gs>
                      <a:gs pos="100000">
                        <a:srgbClr val="ED6D0D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Be Careful!</a:t>
              </a:r>
            </a:p>
          </p:txBody>
        </p:sp>
      </p:grp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990600" y="4419600"/>
            <a:ext cx="7696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400" b="1">
                <a:solidFill>
                  <a:srgbClr val="0000FF"/>
                </a:solidFill>
              </a:rPr>
              <a:t>Rate of decomposition of N</a:t>
            </a:r>
            <a:r>
              <a:rPr lang="en-CA" altLang="en-US" sz="2400" b="1" baseline="-25000">
                <a:solidFill>
                  <a:srgbClr val="0000FF"/>
                </a:solidFill>
              </a:rPr>
              <a:t>2</a:t>
            </a:r>
            <a:r>
              <a:rPr lang="en-CA" altLang="en-US" sz="2400" b="1">
                <a:solidFill>
                  <a:srgbClr val="0000FF"/>
                </a:solidFill>
              </a:rPr>
              <a:t>O</a:t>
            </a:r>
            <a:r>
              <a:rPr lang="en-CA" altLang="en-US" sz="2400" b="1" baseline="-25000">
                <a:solidFill>
                  <a:srgbClr val="0000FF"/>
                </a:solidFill>
              </a:rPr>
              <a:t>5</a:t>
            </a:r>
            <a:r>
              <a:rPr lang="en-CA" altLang="en-US" sz="2400"/>
              <a:t> = </a:t>
            </a:r>
          </a:p>
          <a:p>
            <a:pPr algn="ctr" eaLnBrk="1" hangingPunct="1"/>
            <a:r>
              <a:rPr lang="en-CA" altLang="en-US" sz="2800"/>
              <a:t>-</a:t>
            </a:r>
            <a:r>
              <a:rPr lang="en-CA" altLang="en-US" sz="2400">
                <a:solidFill>
                  <a:srgbClr val="F20000"/>
                </a:solidFill>
              </a:rPr>
              <a:t> </a:t>
            </a:r>
            <a:r>
              <a:rPr lang="en-CA" altLang="en-US" sz="2400" b="1">
                <a:solidFill>
                  <a:srgbClr val="F20000"/>
                </a:solidFill>
                <a:latin typeface="Symbol" panose="05050102010706020507" pitchFamily="18" charset="2"/>
              </a:rPr>
              <a:t>D</a:t>
            </a:r>
            <a:r>
              <a:rPr lang="en-CA" altLang="en-US" sz="2400" b="1">
                <a:solidFill>
                  <a:srgbClr val="F20000"/>
                </a:solidFill>
              </a:rPr>
              <a:t>[N</a:t>
            </a:r>
            <a:r>
              <a:rPr lang="en-CA" altLang="en-US" sz="2400" b="1" baseline="-25000">
                <a:solidFill>
                  <a:srgbClr val="F20000"/>
                </a:solidFill>
              </a:rPr>
              <a:t>2</a:t>
            </a:r>
            <a:r>
              <a:rPr lang="en-CA" altLang="en-US" sz="2400" b="1">
                <a:solidFill>
                  <a:srgbClr val="F20000"/>
                </a:solidFill>
              </a:rPr>
              <a:t>O</a:t>
            </a:r>
            <a:r>
              <a:rPr lang="en-CA" altLang="en-US" sz="2400" b="1" baseline="-25000">
                <a:solidFill>
                  <a:srgbClr val="F20000"/>
                </a:solidFill>
              </a:rPr>
              <a:t>5</a:t>
            </a:r>
            <a:r>
              <a:rPr lang="en-CA" altLang="en-US" sz="2400" b="1">
                <a:solidFill>
                  <a:srgbClr val="F20000"/>
                </a:solidFill>
              </a:rPr>
              <a:t>]</a:t>
            </a:r>
            <a:r>
              <a:rPr lang="en-CA" altLang="en-US" sz="2400">
                <a:solidFill>
                  <a:srgbClr val="F20000"/>
                </a:solidFill>
              </a:rPr>
              <a:t> </a:t>
            </a:r>
            <a:r>
              <a:rPr lang="en-CA" altLang="en-US" sz="2400"/>
              <a:t>/ </a:t>
            </a:r>
            <a:r>
              <a:rPr lang="en-CA" altLang="en-US" sz="2400" b="1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CA" altLang="en-US" sz="2400" b="1">
                <a:solidFill>
                  <a:srgbClr val="009900"/>
                </a:solidFill>
              </a:rPr>
              <a:t>t</a:t>
            </a:r>
            <a:r>
              <a:rPr lang="en-CA" altLang="en-US" sz="2400"/>
              <a:t> = </a:t>
            </a:r>
          </a:p>
          <a:p>
            <a:pPr algn="ctr" eaLnBrk="1" hangingPunct="1"/>
            <a:r>
              <a:rPr lang="en-CA" altLang="en-US" sz="2400" b="1">
                <a:solidFill>
                  <a:srgbClr val="F20000"/>
                </a:solidFill>
              </a:rPr>
              <a:t>    </a:t>
            </a:r>
            <a:r>
              <a:rPr lang="en-CA" altLang="en-US" sz="2400" b="1"/>
              <a:t>-</a:t>
            </a:r>
            <a:r>
              <a:rPr lang="en-CA" altLang="en-US" sz="2400"/>
              <a:t>  </a:t>
            </a:r>
            <a:r>
              <a:rPr lang="en-CA" altLang="en-US" sz="2400" b="1">
                <a:solidFill>
                  <a:srgbClr val="F20000"/>
                </a:solidFill>
              </a:rPr>
              <a:t>(0.0101 mol</a:t>
            </a:r>
            <a:r>
              <a:rPr lang="en-CA" altLang="en-US" sz="2400" b="1">
                <a:solidFill>
                  <a:srgbClr val="F20000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F20000"/>
                </a:solidFill>
              </a:rPr>
              <a:t>L</a:t>
            </a:r>
            <a:r>
              <a:rPr lang="en-CA" altLang="en-US" sz="2400" b="1" baseline="30000">
                <a:solidFill>
                  <a:srgbClr val="F20000"/>
                </a:solidFill>
              </a:rPr>
              <a:t>-1</a:t>
            </a:r>
            <a:r>
              <a:rPr lang="en-CA" altLang="en-US" sz="2400" b="1">
                <a:solidFill>
                  <a:srgbClr val="F20000"/>
                </a:solidFill>
              </a:rPr>
              <a:t> – 0.0120 mol</a:t>
            </a:r>
            <a:r>
              <a:rPr lang="en-CA" altLang="en-US" sz="2400" b="1">
                <a:solidFill>
                  <a:srgbClr val="F20000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F20000"/>
                </a:solidFill>
              </a:rPr>
              <a:t>L</a:t>
            </a:r>
            <a:r>
              <a:rPr lang="en-CA" altLang="en-US" sz="2400" b="1" baseline="30000">
                <a:solidFill>
                  <a:srgbClr val="F20000"/>
                </a:solidFill>
              </a:rPr>
              <a:t>-1</a:t>
            </a:r>
            <a:r>
              <a:rPr lang="en-CA" altLang="en-US" sz="2400" b="1">
                <a:solidFill>
                  <a:srgbClr val="F20000"/>
                </a:solidFill>
              </a:rPr>
              <a:t>)</a:t>
            </a:r>
            <a:r>
              <a:rPr lang="en-CA" altLang="en-US" sz="2400"/>
              <a:t> / </a:t>
            </a:r>
            <a:r>
              <a:rPr lang="en-CA" altLang="en-US" sz="2400" b="1">
                <a:solidFill>
                  <a:srgbClr val="009900"/>
                </a:solidFill>
              </a:rPr>
              <a:t>(400 s – 300 s)</a:t>
            </a:r>
            <a:r>
              <a:rPr lang="en-CA" altLang="en-US" sz="2400"/>
              <a:t> </a:t>
            </a:r>
          </a:p>
          <a:p>
            <a:pPr algn="ctr" eaLnBrk="1" hangingPunct="1"/>
            <a:r>
              <a:rPr lang="en-CA" altLang="en-US" sz="2400"/>
              <a:t>= </a:t>
            </a:r>
            <a:r>
              <a:rPr lang="en-CA" altLang="en-US" sz="2400" b="1">
                <a:solidFill>
                  <a:srgbClr val="0000FF"/>
                </a:solidFill>
              </a:rPr>
              <a:t>1.9 x 10</a:t>
            </a:r>
            <a:r>
              <a:rPr lang="en-CA" altLang="en-US" sz="2400" b="1" baseline="30000">
                <a:solidFill>
                  <a:srgbClr val="0000FF"/>
                </a:solidFill>
              </a:rPr>
              <a:t>-5</a:t>
            </a:r>
            <a:r>
              <a:rPr lang="en-CA" altLang="en-US" sz="2400" b="1">
                <a:solidFill>
                  <a:srgbClr val="0000FF"/>
                </a:solidFill>
              </a:rPr>
              <a:t> mol</a:t>
            </a:r>
            <a:r>
              <a:rPr lang="en-CA" altLang="en-US" sz="2400" b="1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0000FF"/>
                </a:solidFill>
              </a:rPr>
              <a:t>(L·s)</a:t>
            </a:r>
            <a:r>
              <a:rPr lang="en-CA" altLang="en-US" sz="2400" b="1" baseline="30000">
                <a:solidFill>
                  <a:srgbClr val="0000FF"/>
                </a:solidFill>
              </a:rPr>
              <a:t>-1</a:t>
            </a:r>
            <a:r>
              <a:rPr lang="en-CA" altLang="en-US" sz="2400"/>
              <a:t> 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57200" y="1371600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000"/>
              <a:t>Between 300 and 400 seconds: </a:t>
            </a:r>
          </a:p>
        </p:txBody>
      </p:sp>
      <p:sp>
        <p:nvSpPr>
          <p:cNvPr id="47112" name="Text Box 26"/>
          <p:cNvSpPr txBox="1">
            <a:spLocks noChangeArrowheads="1"/>
          </p:cNvSpPr>
          <p:nvPr/>
        </p:nvSpPr>
        <p:spPr bwMode="auto">
          <a:xfrm>
            <a:off x="990600" y="1828800"/>
            <a:ext cx="1447800" cy="366713"/>
          </a:xfrm>
          <a:prstGeom prst="rect">
            <a:avLst/>
          </a:prstGeom>
          <a:solidFill>
            <a:srgbClr val="F3E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2 N</a:t>
            </a:r>
            <a:r>
              <a:rPr lang="en-CA" altLang="en-US" baseline="-25000" smtClean="0"/>
              <a:t>2</a:t>
            </a:r>
            <a:r>
              <a:rPr lang="en-CA" altLang="en-US" smtClean="0"/>
              <a:t>O</a:t>
            </a:r>
            <a:r>
              <a:rPr lang="en-CA" altLang="en-US" baseline="-25000" smtClean="0"/>
              <a:t>5</a:t>
            </a:r>
            <a:r>
              <a:rPr lang="en-CA" altLang="en-US" smtClean="0"/>
              <a:t> (g) </a:t>
            </a:r>
            <a:r>
              <a:rPr lang="en-CA" altLang="en-US" smtClean="0">
                <a:sym typeface="Wingdings" panose="05000000000000000000" pitchFamily="2" charset="2"/>
              </a:rPr>
              <a:t></a:t>
            </a:r>
            <a:r>
              <a:rPr lang="en-CA" altLang="en-US" smtClean="0"/>
              <a:t> 4 NO</a:t>
            </a:r>
            <a:r>
              <a:rPr lang="en-CA" altLang="en-US" baseline="-25000" smtClean="0"/>
              <a:t>2</a:t>
            </a:r>
            <a:r>
              <a:rPr lang="en-CA" altLang="en-US" smtClean="0"/>
              <a:t> (g) + O</a:t>
            </a:r>
            <a:r>
              <a:rPr lang="en-CA" altLang="en-US" baseline="-25000" smtClean="0"/>
              <a:t>2</a:t>
            </a:r>
            <a:r>
              <a:rPr lang="en-CA" altLang="en-US" smtClean="0"/>
              <a:t> (g)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ECB5F3-6613-4B17-8326-B572EEB8427F}" type="slidenum">
              <a:rPr lang="en-US" altLang="en-US" smtClean="0">
                <a:latin typeface="Arial Black" panose="020B0A04020102020204" pitchFamily="34" charset="0"/>
              </a:rPr>
              <a:pPr/>
              <a:t>19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49156" name="Picture 2" descr="TB12_001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342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4419600"/>
            <a:ext cx="3581400" cy="1219200"/>
            <a:chOff x="288" y="2784"/>
            <a:chExt cx="2256" cy="768"/>
          </a:xfrm>
        </p:grpSpPr>
        <p:sp>
          <p:nvSpPr>
            <p:cNvPr id="49161" name="Rectangle 4"/>
            <p:cNvSpPr>
              <a:spLocks noChangeArrowheads="1"/>
            </p:cNvSpPr>
            <p:nvPr/>
          </p:nvSpPr>
          <p:spPr bwMode="auto">
            <a:xfrm>
              <a:off x="2352" y="3072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  <p:sp>
          <p:nvSpPr>
            <p:cNvPr id="49162" name="Line 5"/>
            <p:cNvSpPr>
              <a:spLocks noChangeShapeType="1"/>
            </p:cNvSpPr>
            <p:nvPr/>
          </p:nvSpPr>
          <p:spPr bwMode="auto">
            <a:xfrm>
              <a:off x="1440" y="3072"/>
              <a:ext cx="912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6"/>
            <p:cNvSpPr>
              <a:spLocks noChangeShapeType="1"/>
            </p:cNvSpPr>
            <p:nvPr/>
          </p:nvSpPr>
          <p:spPr bwMode="auto">
            <a:xfrm flipH="1">
              <a:off x="1008" y="3120"/>
              <a:ext cx="240" cy="19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816" y="3312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  <p:sp>
          <p:nvSpPr>
            <p:cNvPr id="4916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88" y="2784"/>
              <a:ext cx="1152" cy="505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66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0000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0000"/>
                      </a:gs>
                      <a:gs pos="100000">
                        <a:srgbClr val="ED6D0D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Be Careful!</a:t>
              </a:r>
            </a:p>
          </p:txBody>
        </p:sp>
      </p:grpSp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914400" y="4419600"/>
            <a:ext cx="77724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400" b="1">
                <a:solidFill>
                  <a:srgbClr val="0000FF"/>
                </a:solidFill>
              </a:rPr>
              <a:t>Rate of formation of NO</a:t>
            </a:r>
            <a:r>
              <a:rPr lang="en-CA" altLang="en-US" sz="2400" b="1" baseline="-25000">
                <a:solidFill>
                  <a:srgbClr val="0000FF"/>
                </a:solidFill>
              </a:rPr>
              <a:t>2</a:t>
            </a:r>
            <a:r>
              <a:rPr lang="en-CA" altLang="en-US" sz="2400"/>
              <a:t> = </a:t>
            </a:r>
          </a:p>
          <a:p>
            <a:pPr algn="ctr" eaLnBrk="1" hangingPunct="1"/>
            <a:r>
              <a:rPr lang="en-CA" altLang="en-US" sz="2800"/>
              <a:t>+</a:t>
            </a:r>
            <a:r>
              <a:rPr lang="en-CA" altLang="en-US" sz="2400">
                <a:solidFill>
                  <a:srgbClr val="F20000"/>
                </a:solidFill>
              </a:rPr>
              <a:t> </a:t>
            </a:r>
            <a:r>
              <a:rPr lang="en-CA" altLang="en-US" sz="2400" b="1">
                <a:solidFill>
                  <a:srgbClr val="F20000"/>
                </a:solidFill>
                <a:latin typeface="Symbol" panose="05050102010706020507" pitchFamily="18" charset="2"/>
              </a:rPr>
              <a:t>D</a:t>
            </a:r>
            <a:r>
              <a:rPr lang="en-CA" altLang="en-US" sz="2400" b="1">
                <a:solidFill>
                  <a:srgbClr val="F20000"/>
                </a:solidFill>
              </a:rPr>
              <a:t>[NO</a:t>
            </a:r>
            <a:r>
              <a:rPr lang="en-CA" altLang="en-US" sz="2400" b="1" baseline="-25000">
                <a:solidFill>
                  <a:srgbClr val="F20000"/>
                </a:solidFill>
              </a:rPr>
              <a:t>2</a:t>
            </a:r>
            <a:r>
              <a:rPr lang="en-CA" altLang="en-US" sz="2400" b="1">
                <a:solidFill>
                  <a:srgbClr val="F20000"/>
                </a:solidFill>
              </a:rPr>
              <a:t>]</a:t>
            </a:r>
            <a:r>
              <a:rPr lang="en-CA" altLang="en-US" sz="2400">
                <a:solidFill>
                  <a:srgbClr val="F20000"/>
                </a:solidFill>
              </a:rPr>
              <a:t> </a:t>
            </a:r>
            <a:r>
              <a:rPr lang="en-CA" altLang="en-US" sz="2400"/>
              <a:t>/ </a:t>
            </a:r>
            <a:r>
              <a:rPr lang="en-CA" altLang="en-US" sz="2400" b="1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CA" altLang="en-US" sz="2400" b="1">
                <a:solidFill>
                  <a:srgbClr val="009900"/>
                </a:solidFill>
              </a:rPr>
              <a:t>t</a:t>
            </a:r>
            <a:r>
              <a:rPr lang="en-CA" altLang="en-US" sz="2400"/>
              <a:t> = </a:t>
            </a:r>
          </a:p>
          <a:p>
            <a:pPr algn="ctr" eaLnBrk="1" hangingPunct="1"/>
            <a:r>
              <a:rPr lang="en-CA" altLang="en-US" sz="2400" b="1">
                <a:solidFill>
                  <a:srgbClr val="F20000"/>
                </a:solidFill>
              </a:rPr>
              <a:t>    </a:t>
            </a:r>
            <a:r>
              <a:rPr lang="en-CA" altLang="en-US" sz="2400" b="1"/>
              <a:t>+</a:t>
            </a:r>
            <a:r>
              <a:rPr lang="en-CA" altLang="en-US" sz="2400"/>
              <a:t>  </a:t>
            </a:r>
            <a:r>
              <a:rPr lang="en-CA" altLang="en-US" sz="2400" b="1">
                <a:solidFill>
                  <a:srgbClr val="F20000"/>
                </a:solidFill>
              </a:rPr>
              <a:t>(0.0197 mol</a:t>
            </a:r>
            <a:r>
              <a:rPr lang="en-CA" altLang="en-US" sz="2400" b="1">
                <a:solidFill>
                  <a:srgbClr val="F20000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F20000"/>
                </a:solidFill>
              </a:rPr>
              <a:t>L</a:t>
            </a:r>
            <a:r>
              <a:rPr lang="en-CA" altLang="en-US" sz="2400" b="1" baseline="30000">
                <a:solidFill>
                  <a:srgbClr val="F20000"/>
                </a:solidFill>
              </a:rPr>
              <a:t>-1</a:t>
            </a:r>
            <a:r>
              <a:rPr lang="en-CA" altLang="en-US" sz="2400" b="1">
                <a:solidFill>
                  <a:srgbClr val="F20000"/>
                </a:solidFill>
              </a:rPr>
              <a:t> – 0.0160 mol</a:t>
            </a:r>
            <a:r>
              <a:rPr lang="en-CA" altLang="en-US" sz="2400" b="1">
                <a:solidFill>
                  <a:srgbClr val="F20000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F20000"/>
                </a:solidFill>
              </a:rPr>
              <a:t>L</a:t>
            </a:r>
            <a:r>
              <a:rPr lang="en-CA" altLang="en-US" sz="2400" b="1" baseline="30000">
                <a:solidFill>
                  <a:srgbClr val="F20000"/>
                </a:solidFill>
              </a:rPr>
              <a:t>-1</a:t>
            </a:r>
            <a:r>
              <a:rPr lang="en-CA" altLang="en-US" sz="2400" b="1">
                <a:solidFill>
                  <a:srgbClr val="F20000"/>
                </a:solidFill>
              </a:rPr>
              <a:t>)</a:t>
            </a:r>
            <a:r>
              <a:rPr lang="en-CA" altLang="en-US" sz="2400"/>
              <a:t> / </a:t>
            </a:r>
            <a:r>
              <a:rPr lang="en-CA" altLang="en-US" sz="2400" b="1">
                <a:solidFill>
                  <a:srgbClr val="009900"/>
                </a:solidFill>
              </a:rPr>
              <a:t>(400 s – 300 s)</a:t>
            </a:r>
            <a:r>
              <a:rPr lang="en-CA" altLang="en-US" sz="2400"/>
              <a:t> </a:t>
            </a:r>
          </a:p>
          <a:p>
            <a:pPr algn="ctr" eaLnBrk="1" hangingPunct="1"/>
            <a:r>
              <a:rPr lang="en-CA" altLang="en-US" sz="2400"/>
              <a:t>= </a:t>
            </a:r>
            <a:r>
              <a:rPr lang="en-CA" altLang="en-US" sz="2400" b="1">
                <a:solidFill>
                  <a:srgbClr val="0000FF"/>
                </a:solidFill>
              </a:rPr>
              <a:t>3.7 x 10</a:t>
            </a:r>
            <a:r>
              <a:rPr lang="en-CA" altLang="en-US" sz="2400" b="1" baseline="30000">
                <a:solidFill>
                  <a:srgbClr val="0000FF"/>
                </a:solidFill>
              </a:rPr>
              <a:t>-5</a:t>
            </a:r>
            <a:r>
              <a:rPr lang="en-CA" altLang="en-US" sz="2400" b="1">
                <a:solidFill>
                  <a:srgbClr val="0000FF"/>
                </a:solidFill>
              </a:rPr>
              <a:t> mol</a:t>
            </a:r>
            <a:r>
              <a:rPr lang="en-CA" altLang="en-US" sz="2400" b="1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0000FF"/>
                </a:solidFill>
              </a:rPr>
              <a:t>(L·s)</a:t>
            </a:r>
            <a:r>
              <a:rPr lang="en-CA" altLang="en-US" sz="2400" b="1" baseline="30000">
                <a:solidFill>
                  <a:srgbClr val="0000FF"/>
                </a:solidFill>
              </a:rPr>
              <a:t>-1</a:t>
            </a:r>
            <a:r>
              <a:rPr lang="en-CA" altLang="en-US" sz="2400"/>
              <a:t> </a:t>
            </a: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457200" y="1371600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000"/>
              <a:t>Between 300 and 400 seconds: 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990600" y="1828800"/>
            <a:ext cx="1447800" cy="366713"/>
          </a:xfrm>
          <a:prstGeom prst="rect">
            <a:avLst/>
          </a:prstGeom>
          <a:solidFill>
            <a:srgbClr val="F3E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0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9821" y="1628800"/>
            <a:ext cx="8229600" cy="33843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 chemical reaction.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6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2 N</a:t>
            </a:r>
            <a:r>
              <a:rPr lang="en-CA" altLang="en-US" baseline="-25000" smtClean="0"/>
              <a:t>2</a:t>
            </a:r>
            <a:r>
              <a:rPr lang="en-CA" altLang="en-US" smtClean="0"/>
              <a:t>O</a:t>
            </a:r>
            <a:r>
              <a:rPr lang="en-CA" altLang="en-US" baseline="-25000" smtClean="0"/>
              <a:t>5</a:t>
            </a:r>
            <a:r>
              <a:rPr lang="en-CA" altLang="en-US" smtClean="0"/>
              <a:t> (g) </a:t>
            </a:r>
            <a:r>
              <a:rPr lang="en-CA" altLang="en-US" smtClean="0">
                <a:sym typeface="Wingdings" panose="05000000000000000000" pitchFamily="2" charset="2"/>
              </a:rPr>
              <a:t></a:t>
            </a:r>
            <a:r>
              <a:rPr lang="en-CA" altLang="en-US" smtClean="0"/>
              <a:t> 4 NO</a:t>
            </a:r>
            <a:r>
              <a:rPr lang="en-CA" altLang="en-US" baseline="-25000" smtClean="0"/>
              <a:t>2</a:t>
            </a:r>
            <a:r>
              <a:rPr lang="en-CA" altLang="en-US" smtClean="0"/>
              <a:t> (g) + O</a:t>
            </a:r>
            <a:r>
              <a:rPr lang="en-CA" altLang="en-US" baseline="-25000" smtClean="0"/>
              <a:t>2</a:t>
            </a:r>
            <a:r>
              <a:rPr lang="en-CA" altLang="en-US" smtClean="0"/>
              <a:t> (g)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A3CBA8-1B9A-4D2E-A67C-564F040995B7}" type="slidenum">
              <a:rPr lang="en-US" altLang="en-US" smtClean="0">
                <a:latin typeface="Arial Black" panose="020B0A04020102020204" pitchFamily="34" charset="0"/>
              </a:rPr>
              <a:pPr/>
              <a:t>20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51204" name="Picture 2" descr="TB12_001m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342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4419600"/>
            <a:ext cx="3657600" cy="1219200"/>
            <a:chOff x="288" y="2784"/>
            <a:chExt cx="2304" cy="768"/>
          </a:xfrm>
        </p:grpSpPr>
        <p:sp>
          <p:nvSpPr>
            <p:cNvPr id="51209" name="Rectangle 4"/>
            <p:cNvSpPr>
              <a:spLocks noChangeArrowheads="1"/>
            </p:cNvSpPr>
            <p:nvPr/>
          </p:nvSpPr>
          <p:spPr bwMode="auto">
            <a:xfrm>
              <a:off x="2400" y="3072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  <p:sp>
          <p:nvSpPr>
            <p:cNvPr id="51210" name="Line 5"/>
            <p:cNvSpPr>
              <a:spLocks noChangeShapeType="1"/>
            </p:cNvSpPr>
            <p:nvPr/>
          </p:nvSpPr>
          <p:spPr bwMode="auto">
            <a:xfrm>
              <a:off x="1440" y="3072"/>
              <a:ext cx="960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Line 6"/>
            <p:cNvSpPr>
              <a:spLocks noChangeShapeType="1"/>
            </p:cNvSpPr>
            <p:nvPr/>
          </p:nvSpPr>
          <p:spPr bwMode="auto">
            <a:xfrm flipH="1">
              <a:off x="1008" y="3120"/>
              <a:ext cx="240" cy="19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Rectangle 7"/>
            <p:cNvSpPr>
              <a:spLocks noChangeArrowheads="1"/>
            </p:cNvSpPr>
            <p:nvPr/>
          </p:nvSpPr>
          <p:spPr bwMode="auto">
            <a:xfrm>
              <a:off x="816" y="3312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MY" altLang="en-US"/>
            </a:p>
          </p:txBody>
        </p:sp>
        <p:sp>
          <p:nvSpPr>
            <p:cNvPr id="5121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88" y="2784"/>
              <a:ext cx="1152" cy="505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66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0000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0000"/>
                      </a:gs>
                      <a:gs pos="100000">
                        <a:srgbClr val="ED6D0D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Be Careful!</a:t>
              </a:r>
            </a:p>
          </p:txBody>
        </p:sp>
      </p:grp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914400" y="4419600"/>
            <a:ext cx="77724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400" b="1">
                <a:solidFill>
                  <a:srgbClr val="0000FF"/>
                </a:solidFill>
              </a:rPr>
              <a:t>Rate of formation of O</a:t>
            </a:r>
            <a:r>
              <a:rPr lang="en-CA" altLang="en-US" sz="2400" b="1" baseline="-25000">
                <a:solidFill>
                  <a:srgbClr val="0000FF"/>
                </a:solidFill>
              </a:rPr>
              <a:t>2</a:t>
            </a:r>
            <a:r>
              <a:rPr lang="en-CA" altLang="en-US" sz="2400"/>
              <a:t> = </a:t>
            </a:r>
          </a:p>
          <a:p>
            <a:pPr algn="ctr" eaLnBrk="1" hangingPunct="1"/>
            <a:r>
              <a:rPr lang="en-CA" altLang="en-US" sz="2800"/>
              <a:t>+</a:t>
            </a:r>
            <a:r>
              <a:rPr lang="en-CA" altLang="en-US" sz="2400">
                <a:solidFill>
                  <a:srgbClr val="F20000"/>
                </a:solidFill>
              </a:rPr>
              <a:t> </a:t>
            </a:r>
            <a:r>
              <a:rPr lang="en-CA" altLang="en-US" sz="2400" b="1">
                <a:solidFill>
                  <a:srgbClr val="F20000"/>
                </a:solidFill>
                <a:latin typeface="Symbol" panose="05050102010706020507" pitchFamily="18" charset="2"/>
              </a:rPr>
              <a:t>D</a:t>
            </a:r>
            <a:r>
              <a:rPr lang="en-CA" altLang="en-US" sz="2400" b="1">
                <a:solidFill>
                  <a:srgbClr val="F20000"/>
                </a:solidFill>
              </a:rPr>
              <a:t>[O</a:t>
            </a:r>
            <a:r>
              <a:rPr lang="en-CA" altLang="en-US" sz="2400" b="1" baseline="-25000">
                <a:solidFill>
                  <a:srgbClr val="F20000"/>
                </a:solidFill>
              </a:rPr>
              <a:t>2</a:t>
            </a:r>
            <a:r>
              <a:rPr lang="en-CA" altLang="en-US" sz="2400" b="1">
                <a:solidFill>
                  <a:srgbClr val="F20000"/>
                </a:solidFill>
              </a:rPr>
              <a:t>]</a:t>
            </a:r>
            <a:r>
              <a:rPr lang="en-CA" altLang="en-US" sz="2400">
                <a:solidFill>
                  <a:srgbClr val="F20000"/>
                </a:solidFill>
              </a:rPr>
              <a:t> </a:t>
            </a:r>
            <a:r>
              <a:rPr lang="en-CA" altLang="en-US" sz="2400"/>
              <a:t>/ </a:t>
            </a:r>
            <a:r>
              <a:rPr lang="en-CA" altLang="en-US" sz="2400" b="1">
                <a:solidFill>
                  <a:srgbClr val="009900"/>
                </a:solidFill>
                <a:latin typeface="Symbol" panose="05050102010706020507" pitchFamily="18" charset="2"/>
              </a:rPr>
              <a:t>D</a:t>
            </a:r>
            <a:r>
              <a:rPr lang="en-CA" altLang="en-US" sz="2400" b="1">
                <a:solidFill>
                  <a:srgbClr val="009900"/>
                </a:solidFill>
              </a:rPr>
              <a:t>t</a:t>
            </a:r>
            <a:r>
              <a:rPr lang="en-CA" altLang="en-US" sz="2400"/>
              <a:t> = </a:t>
            </a:r>
          </a:p>
          <a:p>
            <a:pPr algn="ctr" eaLnBrk="1" hangingPunct="1"/>
            <a:r>
              <a:rPr lang="en-CA" altLang="en-US" sz="2400" b="1">
                <a:solidFill>
                  <a:srgbClr val="F20000"/>
                </a:solidFill>
              </a:rPr>
              <a:t>    </a:t>
            </a:r>
            <a:r>
              <a:rPr lang="en-CA" altLang="en-US" sz="2400" b="1"/>
              <a:t>+</a:t>
            </a:r>
            <a:r>
              <a:rPr lang="en-CA" altLang="en-US" sz="2400"/>
              <a:t>  </a:t>
            </a:r>
            <a:r>
              <a:rPr lang="en-CA" altLang="en-US" sz="2400" b="1">
                <a:solidFill>
                  <a:srgbClr val="F20000"/>
                </a:solidFill>
              </a:rPr>
              <a:t>(0.0049 mol</a:t>
            </a:r>
            <a:r>
              <a:rPr lang="en-CA" altLang="en-US" sz="2400" b="1">
                <a:solidFill>
                  <a:srgbClr val="F20000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F20000"/>
                </a:solidFill>
              </a:rPr>
              <a:t>L</a:t>
            </a:r>
            <a:r>
              <a:rPr lang="en-CA" altLang="en-US" sz="2400" b="1" baseline="30000">
                <a:solidFill>
                  <a:srgbClr val="F20000"/>
                </a:solidFill>
              </a:rPr>
              <a:t>-1</a:t>
            </a:r>
            <a:r>
              <a:rPr lang="en-CA" altLang="en-US" sz="2400" b="1">
                <a:solidFill>
                  <a:srgbClr val="F20000"/>
                </a:solidFill>
              </a:rPr>
              <a:t> – 0.0040 mol</a:t>
            </a:r>
            <a:r>
              <a:rPr lang="en-CA" altLang="en-US" sz="2400" b="1">
                <a:solidFill>
                  <a:srgbClr val="F20000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F20000"/>
                </a:solidFill>
              </a:rPr>
              <a:t>L</a:t>
            </a:r>
            <a:r>
              <a:rPr lang="en-CA" altLang="en-US" sz="2400" b="1" baseline="30000">
                <a:solidFill>
                  <a:srgbClr val="F20000"/>
                </a:solidFill>
              </a:rPr>
              <a:t>-1</a:t>
            </a:r>
            <a:r>
              <a:rPr lang="en-CA" altLang="en-US" sz="2400" b="1">
                <a:solidFill>
                  <a:srgbClr val="F20000"/>
                </a:solidFill>
              </a:rPr>
              <a:t>)</a:t>
            </a:r>
            <a:r>
              <a:rPr lang="en-CA" altLang="en-US" sz="2400"/>
              <a:t> / </a:t>
            </a:r>
            <a:r>
              <a:rPr lang="en-CA" altLang="en-US" sz="2400" b="1">
                <a:solidFill>
                  <a:srgbClr val="009900"/>
                </a:solidFill>
              </a:rPr>
              <a:t>(400 s – 300 s)</a:t>
            </a:r>
            <a:r>
              <a:rPr lang="en-CA" altLang="en-US" sz="2400"/>
              <a:t> </a:t>
            </a:r>
          </a:p>
          <a:p>
            <a:pPr algn="ctr" eaLnBrk="1" hangingPunct="1"/>
            <a:r>
              <a:rPr lang="en-CA" altLang="en-US" sz="2400"/>
              <a:t>= </a:t>
            </a:r>
            <a:r>
              <a:rPr lang="en-CA" altLang="en-US" sz="2400" b="1">
                <a:solidFill>
                  <a:srgbClr val="0000FF"/>
                </a:solidFill>
              </a:rPr>
              <a:t>9 x 10</a:t>
            </a:r>
            <a:r>
              <a:rPr lang="en-CA" altLang="en-US" sz="2400" b="1" baseline="30000">
                <a:solidFill>
                  <a:srgbClr val="0000FF"/>
                </a:solidFill>
              </a:rPr>
              <a:t>-6</a:t>
            </a:r>
            <a:r>
              <a:rPr lang="en-CA" altLang="en-US" sz="2400" b="1">
                <a:solidFill>
                  <a:srgbClr val="0000FF"/>
                </a:solidFill>
              </a:rPr>
              <a:t> mol</a:t>
            </a:r>
            <a:r>
              <a:rPr lang="en-CA" altLang="en-US" sz="2400" b="1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400" b="1">
                <a:solidFill>
                  <a:srgbClr val="0000FF"/>
                </a:solidFill>
              </a:rPr>
              <a:t>(L·s)</a:t>
            </a:r>
            <a:r>
              <a:rPr lang="en-CA" altLang="en-US" sz="2400" b="1" baseline="30000">
                <a:solidFill>
                  <a:srgbClr val="0000FF"/>
                </a:solidFill>
              </a:rPr>
              <a:t>-1</a:t>
            </a:r>
            <a:r>
              <a:rPr lang="en-CA" altLang="en-US" sz="2400"/>
              <a:t> </a:t>
            </a:r>
          </a:p>
        </p:txBody>
      </p:sp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457200" y="1371600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000"/>
              <a:t>Between 300 and 400 seconds: </a:t>
            </a: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990600" y="1752600"/>
            <a:ext cx="1447800" cy="366713"/>
          </a:xfrm>
          <a:prstGeom prst="rect">
            <a:avLst/>
          </a:prstGeom>
          <a:solidFill>
            <a:srgbClr val="F3E2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52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800" smtClean="0"/>
              <a:t>2 N</a:t>
            </a:r>
            <a:r>
              <a:rPr lang="en-CA" altLang="en-US" sz="3800" baseline="-25000" smtClean="0"/>
              <a:t>2</a:t>
            </a:r>
            <a:r>
              <a:rPr lang="en-CA" altLang="en-US" sz="3800" smtClean="0"/>
              <a:t>O</a:t>
            </a:r>
            <a:r>
              <a:rPr lang="en-CA" altLang="en-US" sz="3800" baseline="-25000" smtClean="0"/>
              <a:t>5</a:t>
            </a:r>
            <a:r>
              <a:rPr lang="en-CA" altLang="en-US" sz="3800" smtClean="0"/>
              <a:t> (g) </a:t>
            </a:r>
            <a:r>
              <a:rPr lang="en-CA" altLang="en-US" sz="3800" smtClean="0">
                <a:sym typeface="Wingdings" panose="05000000000000000000" pitchFamily="2" charset="2"/>
              </a:rPr>
              <a:t></a:t>
            </a:r>
            <a:r>
              <a:rPr lang="en-CA" altLang="en-US" sz="3800" smtClean="0"/>
              <a:t> 4 NO</a:t>
            </a:r>
            <a:r>
              <a:rPr lang="en-CA" altLang="en-US" sz="3800" baseline="-25000" smtClean="0"/>
              <a:t>2</a:t>
            </a:r>
            <a:r>
              <a:rPr lang="en-CA" altLang="en-US" sz="3800" smtClean="0"/>
              <a:t> (g) + O</a:t>
            </a:r>
            <a:r>
              <a:rPr lang="en-CA" altLang="en-US" sz="3800" baseline="-25000" smtClean="0"/>
              <a:t>2</a:t>
            </a:r>
            <a:r>
              <a:rPr lang="en-CA" altLang="en-US" sz="3800" smtClean="0"/>
              <a:t> (g)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5052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CA" altLang="en-US" b="1" smtClean="0"/>
              <a:t>The three values for rate that we calculated are not the same!</a:t>
            </a:r>
            <a:r>
              <a:rPr lang="en-CA" altLang="en-US" b="1" smtClean="0">
                <a:solidFill>
                  <a:srgbClr val="F20000"/>
                </a:solidFill>
              </a:rPr>
              <a:t> 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CA" altLang="en-US" sz="6000" b="1" smtClean="0">
                <a:solidFill>
                  <a:srgbClr val="F20000"/>
                </a:solidFill>
              </a:rPr>
              <a:t>Why?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solidFill>
                  <a:srgbClr val="F20000"/>
                </a:solidFill>
              </a:rPr>
              <a:t>We have </a:t>
            </a:r>
            <a:r>
              <a:rPr lang="en-US" altLang="en-US" b="1" u="sng" smtClean="0">
                <a:solidFill>
                  <a:srgbClr val="F20000"/>
                </a:solidFill>
              </a:rPr>
              <a:t>different molar amounts</a:t>
            </a:r>
            <a:r>
              <a:rPr lang="en-US" altLang="en-US" b="1" smtClean="0">
                <a:solidFill>
                  <a:srgbClr val="F20000"/>
                </a:solidFill>
              </a:rPr>
              <a:t>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But the</a:t>
            </a:r>
            <a:r>
              <a:rPr lang="en-US" altLang="en-US" b="1" smtClean="0">
                <a:solidFill>
                  <a:srgbClr val="660066"/>
                </a:solidFill>
              </a:rPr>
              <a:t> </a:t>
            </a:r>
            <a:r>
              <a:rPr lang="en-US" altLang="en-US" b="1" u="sng" smtClean="0">
                <a:solidFill>
                  <a:srgbClr val="660066"/>
                </a:solidFill>
              </a:rPr>
              <a:t>relative rates</a:t>
            </a:r>
            <a:r>
              <a:rPr lang="en-US" altLang="en-US" b="1" smtClean="0">
                <a:solidFill>
                  <a:srgbClr val="660066"/>
                </a:solidFill>
              </a:rPr>
              <a:t> ARE THE SAME!</a:t>
            </a:r>
            <a:endParaRPr lang="en-CA" altLang="en-US" b="1" smtClean="0">
              <a:solidFill>
                <a:srgbClr val="660066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CA" altLang="en-US" b="1" smtClean="0">
              <a:solidFill>
                <a:srgbClr val="F20000"/>
              </a:solidFill>
            </a:endParaRP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FD24D8-6FF8-4AAB-A724-7CF462B0F673}" type="slidenum">
              <a:rPr lang="en-US" altLang="en-US" smtClean="0">
                <a:latin typeface="Arial Black" panose="020B0A04020102020204" pitchFamily="34" charset="0"/>
              </a:rPr>
              <a:pPr/>
              <a:t>21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55301" name="Picture 6" descr="pm0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8001000" cy="15509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800" smtClean="0"/>
              <a:t>2 N</a:t>
            </a:r>
            <a:r>
              <a:rPr lang="en-CA" altLang="en-US" sz="3800" baseline="-25000" smtClean="0"/>
              <a:t>2</a:t>
            </a:r>
            <a:r>
              <a:rPr lang="en-CA" altLang="en-US" sz="3800" smtClean="0"/>
              <a:t>O</a:t>
            </a:r>
            <a:r>
              <a:rPr lang="en-CA" altLang="en-US" sz="3800" baseline="-25000" smtClean="0"/>
              <a:t>5</a:t>
            </a:r>
            <a:r>
              <a:rPr lang="en-CA" altLang="en-US" sz="3800" smtClean="0"/>
              <a:t> (g) </a:t>
            </a:r>
            <a:r>
              <a:rPr lang="en-CA" altLang="en-US" sz="3800" smtClean="0">
                <a:sym typeface="Wingdings" panose="05000000000000000000" pitchFamily="2" charset="2"/>
              </a:rPr>
              <a:t></a:t>
            </a:r>
            <a:r>
              <a:rPr lang="en-CA" altLang="en-US" sz="3800" smtClean="0"/>
              <a:t> 4 NO</a:t>
            </a:r>
            <a:r>
              <a:rPr lang="en-CA" altLang="en-US" sz="3800" baseline="-25000" smtClean="0"/>
              <a:t>2</a:t>
            </a:r>
            <a:r>
              <a:rPr lang="en-CA" altLang="en-US" sz="3800" smtClean="0"/>
              <a:t> (g) + O</a:t>
            </a:r>
            <a:r>
              <a:rPr lang="en-CA" altLang="en-US" sz="3800" baseline="-25000" smtClean="0"/>
              <a:t>2</a:t>
            </a:r>
            <a:r>
              <a:rPr lang="en-CA" altLang="en-US" sz="3800" smtClean="0"/>
              <a:t> (g)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63134" y="1700808"/>
            <a:ext cx="8229600" cy="3816424"/>
          </a:xfrm>
        </p:spPr>
        <p:txBody>
          <a:bodyPr>
            <a:normAutofit fontScale="92500" lnSpcReduction="20000"/>
          </a:bodyPr>
          <a:lstStyle/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dirty="0" smtClean="0"/>
              <a:t>The </a:t>
            </a:r>
            <a:r>
              <a:rPr lang="en-CA" altLang="en-US" b="1" u="sng" dirty="0" smtClean="0">
                <a:solidFill>
                  <a:srgbClr val="660066"/>
                </a:solidFill>
              </a:rPr>
              <a:t>relative</a:t>
            </a:r>
            <a:r>
              <a:rPr lang="en-CA" altLang="en-US" b="1" dirty="0" smtClean="0">
                <a:solidFill>
                  <a:srgbClr val="660066"/>
                </a:solidFill>
              </a:rPr>
              <a:t> rate of formation</a:t>
            </a:r>
            <a:r>
              <a:rPr lang="en-CA" altLang="en-US" b="1" dirty="0" smtClean="0">
                <a:solidFill>
                  <a:srgbClr val="0000FF"/>
                </a:solidFill>
              </a:rPr>
              <a:t> </a:t>
            </a:r>
            <a:r>
              <a:rPr lang="en-CA" altLang="en-US" dirty="0" smtClean="0"/>
              <a:t>of</a:t>
            </a:r>
            <a:r>
              <a:rPr lang="en-CA" altLang="en-US" dirty="0" smtClean="0">
                <a:solidFill>
                  <a:srgbClr val="F20000"/>
                </a:solidFill>
              </a:rPr>
              <a:t> </a:t>
            </a:r>
            <a:r>
              <a:rPr lang="en-CA" altLang="en-US" b="1" dirty="0" smtClean="0">
                <a:solidFill>
                  <a:srgbClr val="F20000"/>
                </a:solidFill>
              </a:rPr>
              <a:t>O</a:t>
            </a:r>
            <a:r>
              <a:rPr lang="en-CA" altLang="en-US" b="1" baseline="-25000" dirty="0" smtClean="0">
                <a:solidFill>
                  <a:srgbClr val="F20000"/>
                </a:solidFill>
              </a:rPr>
              <a:t>2</a:t>
            </a:r>
            <a:r>
              <a:rPr lang="en-CA" altLang="en-US" dirty="0" smtClean="0"/>
              <a:t> is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 b="1" dirty="0" smtClean="0">
                <a:solidFill>
                  <a:srgbClr val="F20000"/>
                </a:solidFill>
              </a:rPr>
              <a:t>(1/1)</a:t>
            </a:r>
            <a:r>
              <a:rPr lang="en-CA" altLang="en-US" sz="2800" dirty="0" smtClean="0"/>
              <a:t> </a:t>
            </a:r>
            <a:r>
              <a:rPr lang="en-CA" altLang="en-US" sz="2800" dirty="0" smtClean="0">
                <a:solidFill>
                  <a:srgbClr val="0000FF"/>
                </a:solidFill>
              </a:rPr>
              <a:t>9 x 10</a:t>
            </a:r>
            <a:r>
              <a:rPr lang="en-CA" altLang="en-US" sz="2800" baseline="30000" dirty="0" smtClean="0">
                <a:solidFill>
                  <a:srgbClr val="0000FF"/>
                </a:solidFill>
              </a:rPr>
              <a:t>-6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dirty="0" err="1" smtClean="0">
                <a:solidFill>
                  <a:srgbClr val="0000FF"/>
                </a:solidFill>
              </a:rPr>
              <a:t>mol</a:t>
            </a:r>
            <a:r>
              <a:rPr lang="en-CA" altLang="en-US" sz="2800" dirty="0" smtClean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800" dirty="0" smtClean="0">
                <a:solidFill>
                  <a:srgbClr val="0000FF"/>
                </a:solidFill>
              </a:rPr>
              <a:t>(L·s)</a:t>
            </a:r>
            <a:r>
              <a:rPr lang="en-CA" alt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CA" altLang="en-US" sz="2800" baseline="30000" dirty="0" smtClean="0"/>
              <a:t> </a:t>
            </a:r>
            <a:r>
              <a:rPr lang="en-CA" altLang="en-US" sz="2800" dirty="0" smtClean="0"/>
              <a:t>=</a:t>
            </a:r>
            <a:r>
              <a:rPr lang="en-CA" altLang="en-US" sz="2800" baseline="30000" dirty="0" smtClean="0"/>
              <a:t> 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9 x 10</a:t>
            </a:r>
            <a:r>
              <a:rPr lang="en-CA" altLang="en-US" sz="2800" b="1" baseline="30000" dirty="0" smtClean="0">
                <a:solidFill>
                  <a:srgbClr val="660066"/>
                </a:solidFill>
              </a:rPr>
              <a:t>-6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660066"/>
                </a:solidFill>
              </a:rPr>
              <a:t>mol</a:t>
            </a:r>
            <a:r>
              <a:rPr lang="en-CA" altLang="en-US" sz="2800" b="1" dirty="0" smtClean="0">
                <a:solidFill>
                  <a:srgbClr val="660066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(L·s)</a:t>
            </a:r>
            <a:r>
              <a:rPr lang="en-CA" altLang="en-US" sz="2800" b="1" baseline="30000" dirty="0" smtClean="0">
                <a:solidFill>
                  <a:srgbClr val="660066"/>
                </a:solidFill>
              </a:rPr>
              <a:t>-1</a:t>
            </a:r>
            <a:r>
              <a:rPr lang="en-CA" altLang="en-US" sz="2800" baseline="30000" dirty="0" smtClean="0">
                <a:solidFill>
                  <a:srgbClr val="660066"/>
                </a:solidFill>
              </a:rPr>
              <a:t>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CA" altLang="en-US" sz="2800" baseline="30000" dirty="0" smtClean="0">
              <a:solidFill>
                <a:srgbClr val="660066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CA" altLang="en-US" dirty="0" smtClean="0"/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dirty="0" smtClean="0"/>
              <a:t>The </a:t>
            </a:r>
            <a:r>
              <a:rPr lang="en-CA" altLang="en-US" b="1" u="sng" dirty="0" smtClean="0">
                <a:solidFill>
                  <a:srgbClr val="660066"/>
                </a:solidFill>
              </a:rPr>
              <a:t>relative</a:t>
            </a:r>
            <a:r>
              <a:rPr lang="en-CA" altLang="en-US" b="1" dirty="0" smtClean="0">
                <a:solidFill>
                  <a:srgbClr val="660066"/>
                </a:solidFill>
              </a:rPr>
              <a:t> rate of formation</a:t>
            </a:r>
            <a:r>
              <a:rPr lang="en-CA" altLang="en-US" b="1" dirty="0" smtClean="0">
                <a:solidFill>
                  <a:srgbClr val="0000FF"/>
                </a:solidFill>
              </a:rPr>
              <a:t> </a:t>
            </a:r>
            <a:r>
              <a:rPr lang="en-CA" altLang="en-US" dirty="0" smtClean="0"/>
              <a:t>of</a:t>
            </a:r>
            <a:r>
              <a:rPr lang="en-CA" altLang="en-US" dirty="0" smtClean="0">
                <a:solidFill>
                  <a:srgbClr val="F20000"/>
                </a:solidFill>
              </a:rPr>
              <a:t> </a:t>
            </a:r>
            <a:r>
              <a:rPr lang="en-CA" altLang="en-US" b="1" dirty="0" smtClean="0">
                <a:solidFill>
                  <a:srgbClr val="F20000"/>
                </a:solidFill>
              </a:rPr>
              <a:t>NO</a:t>
            </a:r>
            <a:r>
              <a:rPr lang="en-CA" altLang="en-US" b="1" baseline="-25000" dirty="0" smtClean="0">
                <a:solidFill>
                  <a:srgbClr val="F20000"/>
                </a:solidFill>
              </a:rPr>
              <a:t>2</a:t>
            </a:r>
            <a:r>
              <a:rPr lang="en-CA" altLang="en-US" dirty="0" smtClean="0"/>
              <a:t> is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 b="1" dirty="0" smtClean="0">
                <a:solidFill>
                  <a:srgbClr val="F20000"/>
                </a:solidFill>
              </a:rPr>
              <a:t>(1/4)</a:t>
            </a:r>
            <a:r>
              <a:rPr lang="en-CA" altLang="en-US" sz="2800" dirty="0" smtClean="0"/>
              <a:t> </a:t>
            </a:r>
            <a:r>
              <a:rPr lang="en-CA" altLang="en-US" sz="2800" dirty="0" smtClean="0">
                <a:solidFill>
                  <a:srgbClr val="0000FF"/>
                </a:solidFill>
              </a:rPr>
              <a:t>3.7 x 10</a:t>
            </a:r>
            <a:r>
              <a:rPr lang="en-CA" altLang="en-US" sz="2800" baseline="30000" dirty="0" smtClean="0">
                <a:solidFill>
                  <a:srgbClr val="0000FF"/>
                </a:solidFill>
              </a:rPr>
              <a:t>-5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dirty="0" err="1" smtClean="0">
                <a:solidFill>
                  <a:srgbClr val="0000FF"/>
                </a:solidFill>
              </a:rPr>
              <a:t>mol</a:t>
            </a:r>
            <a:r>
              <a:rPr lang="en-CA" altLang="en-US" sz="2800" dirty="0" smtClean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800" dirty="0" smtClean="0">
                <a:solidFill>
                  <a:srgbClr val="0000FF"/>
                </a:solidFill>
              </a:rPr>
              <a:t>(L·s)</a:t>
            </a:r>
            <a:r>
              <a:rPr lang="en-CA" alt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dirty="0" smtClean="0"/>
              <a:t>=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9.25 x 10</a:t>
            </a:r>
            <a:r>
              <a:rPr lang="en-CA" altLang="en-US" sz="2800" b="1" baseline="30000" dirty="0" smtClean="0">
                <a:solidFill>
                  <a:srgbClr val="660066"/>
                </a:solidFill>
              </a:rPr>
              <a:t>-6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660066"/>
                </a:solidFill>
              </a:rPr>
              <a:t>mol</a:t>
            </a:r>
            <a:r>
              <a:rPr lang="en-CA" altLang="en-US" sz="2800" b="1" dirty="0" smtClean="0">
                <a:solidFill>
                  <a:srgbClr val="660066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(L·s)</a:t>
            </a:r>
            <a:r>
              <a:rPr lang="en-CA" altLang="en-US" sz="2800" b="1" baseline="30000" dirty="0" smtClean="0">
                <a:solidFill>
                  <a:srgbClr val="660066"/>
                </a:solidFill>
              </a:rPr>
              <a:t>-1</a:t>
            </a:r>
            <a:r>
              <a:rPr lang="en-CA" altLang="en-US" sz="2800" dirty="0" smtClean="0">
                <a:solidFill>
                  <a:srgbClr val="660066"/>
                </a:solidFill>
              </a:rPr>
              <a:t> </a:t>
            </a:r>
          </a:p>
          <a:p>
            <a:pPr marL="533400" indent="-533400" algn="ctr" eaLnBrk="1" hangingPunct="1">
              <a:lnSpc>
                <a:spcPct val="170000"/>
              </a:lnSpc>
              <a:buFont typeface="Wingdings" panose="05000000000000000000" pitchFamily="2" charset="2"/>
              <a:buNone/>
            </a:pPr>
            <a:endParaRPr lang="en-CA" altLang="en-US" sz="2800" dirty="0" smtClean="0">
              <a:solidFill>
                <a:srgbClr val="660066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dirty="0" smtClean="0"/>
              <a:t>The </a:t>
            </a:r>
            <a:r>
              <a:rPr lang="en-CA" altLang="en-US" b="1" u="sng" dirty="0" smtClean="0">
                <a:solidFill>
                  <a:srgbClr val="660066"/>
                </a:solidFill>
              </a:rPr>
              <a:t>relative </a:t>
            </a:r>
            <a:r>
              <a:rPr lang="en-CA" altLang="en-US" b="1" dirty="0" smtClean="0">
                <a:solidFill>
                  <a:srgbClr val="660066"/>
                </a:solidFill>
              </a:rPr>
              <a:t>rate of decomposition</a:t>
            </a:r>
            <a:r>
              <a:rPr lang="en-CA" altLang="en-US" b="1" dirty="0" smtClean="0">
                <a:solidFill>
                  <a:srgbClr val="0000FF"/>
                </a:solidFill>
              </a:rPr>
              <a:t> </a:t>
            </a:r>
            <a:r>
              <a:rPr lang="en-CA" altLang="en-US" dirty="0" smtClean="0"/>
              <a:t>of</a:t>
            </a:r>
            <a:r>
              <a:rPr lang="en-CA" altLang="en-US" b="1" dirty="0" smtClean="0">
                <a:solidFill>
                  <a:srgbClr val="0000FF"/>
                </a:solidFill>
              </a:rPr>
              <a:t> </a:t>
            </a:r>
            <a:r>
              <a:rPr lang="en-CA" altLang="en-US" b="1" dirty="0" smtClean="0">
                <a:solidFill>
                  <a:srgbClr val="F20000"/>
                </a:solidFill>
              </a:rPr>
              <a:t>N</a:t>
            </a:r>
            <a:r>
              <a:rPr lang="en-CA" altLang="en-US" b="1" baseline="-25000" dirty="0" smtClean="0">
                <a:solidFill>
                  <a:srgbClr val="F20000"/>
                </a:solidFill>
              </a:rPr>
              <a:t>2</a:t>
            </a:r>
            <a:r>
              <a:rPr lang="en-CA" altLang="en-US" b="1" dirty="0" smtClean="0">
                <a:solidFill>
                  <a:srgbClr val="F20000"/>
                </a:solidFill>
              </a:rPr>
              <a:t>O</a:t>
            </a:r>
            <a:r>
              <a:rPr lang="en-CA" altLang="en-US" b="1" baseline="-25000" dirty="0" smtClean="0">
                <a:solidFill>
                  <a:srgbClr val="F20000"/>
                </a:solidFill>
              </a:rPr>
              <a:t>5</a:t>
            </a:r>
            <a:r>
              <a:rPr lang="en-CA" altLang="en-US" dirty="0" smtClean="0">
                <a:solidFill>
                  <a:srgbClr val="F20000"/>
                </a:solidFill>
              </a:rPr>
              <a:t> </a:t>
            </a:r>
            <a:r>
              <a:rPr lang="en-CA" altLang="en-US" dirty="0" smtClean="0"/>
              <a:t>is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800" b="1" dirty="0" smtClean="0">
                <a:solidFill>
                  <a:srgbClr val="F20000"/>
                </a:solidFill>
              </a:rPr>
              <a:t>(1/2)</a:t>
            </a:r>
            <a:r>
              <a:rPr lang="en-CA" altLang="en-US" sz="2800" dirty="0" smtClean="0">
                <a:solidFill>
                  <a:srgbClr val="0000FF"/>
                </a:solidFill>
              </a:rPr>
              <a:t> 1.9 x 10</a:t>
            </a:r>
            <a:r>
              <a:rPr lang="en-CA" altLang="en-US" sz="2800" baseline="30000" dirty="0" smtClean="0">
                <a:solidFill>
                  <a:srgbClr val="0000FF"/>
                </a:solidFill>
              </a:rPr>
              <a:t>-5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dirty="0" err="1" smtClean="0">
                <a:solidFill>
                  <a:srgbClr val="0000FF"/>
                </a:solidFill>
              </a:rPr>
              <a:t>mol</a:t>
            </a:r>
            <a:r>
              <a:rPr lang="en-CA" altLang="en-US" sz="2800" dirty="0" smtClean="0">
                <a:solidFill>
                  <a:srgbClr val="0000FF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800" dirty="0" smtClean="0">
                <a:solidFill>
                  <a:srgbClr val="0000FF"/>
                </a:solidFill>
              </a:rPr>
              <a:t>(L·s)</a:t>
            </a:r>
            <a:r>
              <a:rPr lang="en-CA" altLang="en-US" sz="2800" baseline="30000" dirty="0" smtClean="0">
                <a:solidFill>
                  <a:srgbClr val="0000FF"/>
                </a:solidFill>
              </a:rPr>
              <a:t>-1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dirty="0" smtClean="0"/>
              <a:t>=</a:t>
            </a:r>
            <a:r>
              <a:rPr lang="en-CA" altLang="en-US" sz="2800" dirty="0" smtClean="0">
                <a:solidFill>
                  <a:srgbClr val="0000FF"/>
                </a:solidFill>
              </a:rPr>
              <a:t> 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9.5 x 10</a:t>
            </a:r>
            <a:r>
              <a:rPr lang="en-CA" altLang="en-US" sz="2800" b="1" baseline="30000" dirty="0" smtClean="0">
                <a:solidFill>
                  <a:srgbClr val="660066"/>
                </a:solidFill>
              </a:rPr>
              <a:t>-6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 </a:t>
            </a:r>
            <a:r>
              <a:rPr lang="en-CA" altLang="en-US" sz="2800" b="1" dirty="0" err="1" smtClean="0">
                <a:solidFill>
                  <a:srgbClr val="660066"/>
                </a:solidFill>
              </a:rPr>
              <a:t>mol</a:t>
            </a:r>
            <a:r>
              <a:rPr lang="en-CA" altLang="en-US" sz="2800" b="1" dirty="0" smtClean="0">
                <a:solidFill>
                  <a:srgbClr val="660066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2800" b="1" dirty="0" smtClean="0">
                <a:solidFill>
                  <a:srgbClr val="660066"/>
                </a:solidFill>
              </a:rPr>
              <a:t>(L·s)</a:t>
            </a:r>
            <a:r>
              <a:rPr lang="en-CA" altLang="en-US" sz="2800" b="1" baseline="30000" dirty="0" smtClean="0">
                <a:solidFill>
                  <a:srgbClr val="660066"/>
                </a:solidFill>
              </a:rPr>
              <a:t>-1</a:t>
            </a:r>
            <a:r>
              <a:rPr lang="en-CA" altLang="en-US" sz="2800" dirty="0" smtClean="0"/>
              <a:t> 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DBDB45-A404-4E06-AC32-4879C60C348A}" type="slidenum">
              <a:rPr lang="en-US" altLang="en-US" smtClean="0">
                <a:latin typeface="Arial Black" panose="020B0A04020102020204" pitchFamily="34" charset="0"/>
              </a:rPr>
              <a:pPr/>
              <a:t>22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4.3 Rate Law and Reaction Order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4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B9A30A-65F1-4BFA-A8C0-6047CF3C657C}" type="slidenum">
              <a:rPr lang="en-US" altLang="en-US" smtClean="0">
                <a:latin typeface="Arial Black" panose="020B0A04020102020204" pitchFamily="34" charset="0"/>
              </a:rPr>
              <a:pPr/>
              <a:t>24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5064" y="442118"/>
            <a:ext cx="8229600" cy="452596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3600" b="1" u="sng" dirty="0" smtClean="0"/>
              <a:t>Rate Laws: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CA" altLang="en-US" sz="3600" b="1" u="sng" dirty="0" smtClean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3600" dirty="0" smtClean="0"/>
              <a:t>Rate law is the equation that showing the relationship of</a:t>
            </a:r>
            <a:r>
              <a:rPr lang="en-CA" altLang="en-US" sz="3600" dirty="0" smtClean="0">
                <a:solidFill>
                  <a:srgbClr val="0000FF"/>
                </a:solidFill>
              </a:rPr>
              <a:t> </a:t>
            </a:r>
            <a:r>
              <a:rPr lang="en-CA" altLang="en-US" sz="3600" dirty="0" smtClean="0">
                <a:solidFill>
                  <a:srgbClr val="FF0000"/>
                </a:solidFill>
              </a:rPr>
              <a:t>reaction rate </a:t>
            </a:r>
            <a:r>
              <a:rPr lang="en-CA" altLang="en-US" sz="3600" dirty="0" smtClean="0"/>
              <a:t>and </a:t>
            </a:r>
            <a:r>
              <a:rPr lang="en-CA" altLang="en-US" sz="3600" dirty="0" smtClean="0">
                <a:solidFill>
                  <a:srgbClr val="FF0000"/>
                </a:solidFill>
              </a:rPr>
              <a:t>concentrations of the reactants</a:t>
            </a:r>
            <a:r>
              <a:rPr lang="en-CA" altLang="en-US" sz="3600" dirty="0" smtClean="0"/>
              <a:t>.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CA" alt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40621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aA + bB </a:t>
            </a:r>
            <a:r>
              <a:rPr lang="en-CA" altLang="en-US" smtClean="0">
                <a:sym typeface="Wingdings" panose="05000000000000000000" pitchFamily="2" charset="2"/>
              </a:rPr>
              <a:t></a:t>
            </a:r>
            <a:r>
              <a:rPr lang="en-CA" altLang="en-US" smtClean="0"/>
              <a:t> products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924800" cy="421764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CA" altLang="en-US" sz="3100" b="1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CA" altLang="en-US" sz="3400" b="1" dirty="0" smtClean="0">
                <a:solidFill>
                  <a:srgbClr val="0000FF"/>
                </a:solidFill>
              </a:rPr>
              <a:t>Rate </a:t>
            </a:r>
            <a:r>
              <a:rPr lang="en-CA" altLang="en-US" sz="3400" b="1" dirty="0" smtClean="0"/>
              <a:t>=</a:t>
            </a:r>
            <a:r>
              <a:rPr lang="en-CA" altLang="en-US" sz="3400" b="1" dirty="0" smtClean="0">
                <a:solidFill>
                  <a:srgbClr val="F20000"/>
                </a:solidFill>
              </a:rPr>
              <a:t> </a:t>
            </a:r>
            <a:r>
              <a:rPr lang="en-CA" altLang="en-US" sz="3400" b="1" dirty="0" smtClean="0">
                <a:solidFill>
                  <a:srgbClr val="660066"/>
                </a:solidFill>
              </a:rPr>
              <a:t>k</a:t>
            </a:r>
            <a:r>
              <a:rPr lang="en-CA" altLang="en-US" sz="3400" b="1" dirty="0" smtClean="0">
                <a:solidFill>
                  <a:srgbClr val="F20000"/>
                </a:solidFill>
              </a:rPr>
              <a:t> [A]</a:t>
            </a:r>
            <a:r>
              <a:rPr lang="en-CA" altLang="en-US" sz="3400" b="1" baseline="30000" dirty="0" smtClean="0">
                <a:solidFill>
                  <a:srgbClr val="F20000"/>
                </a:solidFill>
              </a:rPr>
              <a:t>m</a:t>
            </a:r>
            <a:r>
              <a:rPr lang="en-CA" altLang="en-US" sz="3400" b="1" dirty="0" smtClean="0">
                <a:solidFill>
                  <a:srgbClr val="F20000"/>
                </a:solidFill>
              </a:rPr>
              <a:t>[B]</a:t>
            </a:r>
            <a:r>
              <a:rPr lang="en-CA" altLang="en-US" sz="3400" b="1" baseline="30000" dirty="0" smtClean="0">
                <a:solidFill>
                  <a:srgbClr val="F20000"/>
                </a:solidFill>
              </a:rPr>
              <a:t>n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CA" altLang="en-US" sz="3100" b="1" baseline="30000" dirty="0">
              <a:solidFill>
                <a:srgbClr val="F20000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CA" altLang="en-US" sz="3100" b="1" baseline="30000" dirty="0" smtClean="0">
              <a:solidFill>
                <a:srgbClr val="F2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CA" altLang="en-US" sz="3100" b="1" dirty="0" smtClean="0">
                <a:solidFill>
                  <a:srgbClr val="FF0000"/>
                </a:solidFill>
              </a:rPr>
              <a:t>k</a:t>
            </a:r>
            <a:r>
              <a:rPr lang="en-CA" altLang="en-US" sz="3100" dirty="0" smtClean="0"/>
              <a:t> is the rate constant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CA" altLang="en-US" sz="3100" b="1" dirty="0" smtClean="0">
                <a:solidFill>
                  <a:srgbClr val="FF0000"/>
                </a:solidFill>
              </a:rPr>
              <a:t>m and n </a:t>
            </a:r>
            <a:r>
              <a:rPr lang="en-CA" altLang="en-US" sz="3100" dirty="0" smtClean="0"/>
              <a:t>is the reaction order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CA" altLang="en-US" sz="3100" dirty="0"/>
              <a:t> </a:t>
            </a:r>
            <a:r>
              <a:rPr lang="en-CA" altLang="en-US" sz="3100" dirty="0" smtClean="0"/>
              <a:t> # remember, it is not stoichiometry coefficient.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CA" altLang="en-US" sz="3100" dirty="0"/>
          </a:p>
          <a:p>
            <a:pPr marL="0" indent="0">
              <a:buNone/>
            </a:pPr>
            <a:r>
              <a:rPr lang="en-CA" altLang="en-US" sz="3100" dirty="0" smtClean="0"/>
              <a:t>The </a:t>
            </a:r>
            <a:r>
              <a:rPr lang="en-CA" altLang="en-US" sz="3100" u="sng" dirty="0" smtClean="0"/>
              <a:t>overall reaction order</a:t>
            </a:r>
            <a:r>
              <a:rPr lang="en-CA" altLang="en-US" sz="3100" dirty="0" smtClean="0"/>
              <a:t> is </a:t>
            </a:r>
            <a:r>
              <a:rPr lang="en-CA" altLang="en-US" sz="3100" b="1" dirty="0">
                <a:solidFill>
                  <a:srgbClr val="FF0000"/>
                </a:solidFill>
              </a:rPr>
              <a:t>m </a:t>
            </a:r>
            <a:r>
              <a:rPr lang="en-CA" altLang="en-US" sz="3100" b="1" dirty="0" smtClean="0">
                <a:solidFill>
                  <a:srgbClr val="FF0000"/>
                </a:solidFill>
              </a:rPr>
              <a:t>+ </a:t>
            </a:r>
            <a:r>
              <a:rPr lang="en-CA" altLang="en-US" sz="3100" b="1" dirty="0">
                <a:solidFill>
                  <a:srgbClr val="FF0000"/>
                </a:solidFill>
              </a:rPr>
              <a:t>n</a:t>
            </a:r>
            <a:endParaRPr lang="en-CA" altLang="en-US" sz="3100" dirty="0" smtClean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6F931F-46F4-4213-BA16-ACBC7E753EBB}" type="slidenum">
              <a:rPr lang="en-US" altLang="en-US" smtClean="0">
                <a:latin typeface="Arial Black" panose="020B0A04020102020204" pitchFamily="34" charset="0"/>
              </a:rPr>
              <a:pPr/>
              <a:t>25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Reaction order example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en-US" sz="3600" dirty="0" smtClean="0"/>
              <a:t>rate = k [C]</a:t>
            </a:r>
            <a:r>
              <a:rPr lang="en-CA" altLang="en-US" sz="3600" baseline="30000" dirty="0" smtClean="0"/>
              <a:t>2</a:t>
            </a:r>
            <a:r>
              <a:rPr lang="en-CA" altLang="en-US" sz="3600" dirty="0" smtClean="0"/>
              <a:t>[D]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CA" altLang="en-US" sz="3600" dirty="0" smtClean="0"/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en-US" sz="2800" dirty="0" smtClean="0"/>
              <a:t>The </a:t>
            </a:r>
            <a:r>
              <a:rPr lang="en-CA" altLang="en-US" sz="2800" b="1" dirty="0" smtClean="0">
                <a:solidFill>
                  <a:srgbClr val="9933FF"/>
                </a:solidFill>
              </a:rPr>
              <a:t>reaction order </a:t>
            </a:r>
            <a:r>
              <a:rPr lang="en-CA" altLang="en-US" sz="2800" b="1" u="sng" dirty="0" smtClean="0">
                <a:solidFill>
                  <a:srgbClr val="9933FF"/>
                </a:solidFill>
              </a:rPr>
              <a:t>with respect to C</a:t>
            </a:r>
            <a:r>
              <a:rPr lang="en-CA" altLang="en-US" sz="2800" dirty="0" smtClean="0">
                <a:solidFill>
                  <a:srgbClr val="9933FF"/>
                </a:solidFill>
              </a:rPr>
              <a:t> is </a:t>
            </a:r>
            <a:r>
              <a:rPr lang="en-CA" altLang="en-US" sz="2800" b="1" dirty="0" smtClean="0">
                <a:solidFill>
                  <a:srgbClr val="9933FF"/>
                </a:solidFill>
              </a:rPr>
              <a:t>2</a:t>
            </a:r>
            <a:r>
              <a:rPr lang="en-CA" altLang="en-US" sz="2800" dirty="0" smtClean="0">
                <a:solidFill>
                  <a:srgbClr val="F20000"/>
                </a:solidFill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en-US" sz="2800" dirty="0" smtClean="0"/>
              <a:t>or the reaction is </a:t>
            </a:r>
            <a:r>
              <a:rPr lang="en-CA" altLang="en-US" sz="2800" b="1" u="sng" dirty="0" smtClean="0">
                <a:solidFill>
                  <a:srgbClr val="F20000"/>
                </a:solidFill>
              </a:rPr>
              <a:t>second order in C</a:t>
            </a:r>
            <a:endParaRPr lang="en-CA" altLang="en-US" sz="2800" b="1" dirty="0" smtClean="0">
              <a:solidFill>
                <a:srgbClr val="F2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CA" altLang="en-US" sz="2800" dirty="0" smtClean="0"/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en-US" sz="2800" dirty="0" smtClean="0"/>
              <a:t>The </a:t>
            </a:r>
            <a:r>
              <a:rPr lang="en-CA" altLang="en-US" sz="2800" b="1" dirty="0" smtClean="0">
                <a:solidFill>
                  <a:srgbClr val="9933FF"/>
                </a:solidFill>
              </a:rPr>
              <a:t>reaction order </a:t>
            </a:r>
            <a:r>
              <a:rPr lang="en-CA" altLang="en-US" sz="2800" b="1" u="sng" dirty="0" smtClean="0">
                <a:solidFill>
                  <a:srgbClr val="9933FF"/>
                </a:solidFill>
              </a:rPr>
              <a:t>with respect to D</a:t>
            </a:r>
            <a:r>
              <a:rPr lang="en-CA" altLang="en-US" sz="2800" dirty="0" smtClean="0">
                <a:solidFill>
                  <a:srgbClr val="9933FF"/>
                </a:solidFill>
              </a:rPr>
              <a:t> is </a:t>
            </a:r>
            <a:r>
              <a:rPr lang="en-CA" altLang="en-US" sz="2800" b="1" dirty="0" smtClean="0">
                <a:solidFill>
                  <a:srgbClr val="9933FF"/>
                </a:solidFill>
              </a:rPr>
              <a:t>1</a:t>
            </a:r>
            <a:r>
              <a:rPr lang="en-CA" altLang="en-US" sz="2800" b="1" dirty="0" smtClean="0">
                <a:solidFill>
                  <a:srgbClr val="F20000"/>
                </a:solidFill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en-US" sz="2800" dirty="0" smtClean="0"/>
              <a:t>or the reaction is </a:t>
            </a:r>
            <a:r>
              <a:rPr lang="en-CA" altLang="en-US" sz="2800" b="1" u="sng" dirty="0" smtClean="0">
                <a:solidFill>
                  <a:srgbClr val="F20000"/>
                </a:solidFill>
              </a:rPr>
              <a:t>first order in D</a:t>
            </a:r>
            <a:endParaRPr lang="en-CA" altLang="en-US" sz="2800" b="1" dirty="0" smtClean="0">
              <a:solidFill>
                <a:srgbClr val="F2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CA" altLang="en-US" sz="2800" dirty="0" smtClean="0"/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en-US" sz="2800" dirty="0" smtClean="0"/>
              <a:t>The </a:t>
            </a:r>
            <a:r>
              <a:rPr lang="en-CA" altLang="en-US" sz="2800" b="1" u="sng" dirty="0" smtClean="0">
                <a:solidFill>
                  <a:srgbClr val="9933FF"/>
                </a:solidFill>
              </a:rPr>
              <a:t>overall</a:t>
            </a:r>
            <a:r>
              <a:rPr lang="en-CA" altLang="en-US" sz="2800" b="1" dirty="0" smtClean="0">
                <a:solidFill>
                  <a:srgbClr val="9933FF"/>
                </a:solidFill>
              </a:rPr>
              <a:t> reaction order</a:t>
            </a:r>
            <a:r>
              <a:rPr lang="en-CA" altLang="en-US" sz="2800" dirty="0" smtClean="0">
                <a:solidFill>
                  <a:srgbClr val="9933FF"/>
                </a:solidFill>
              </a:rPr>
              <a:t> is </a:t>
            </a:r>
            <a:r>
              <a:rPr lang="en-CA" altLang="en-US" sz="2800" b="1" dirty="0" smtClean="0">
                <a:solidFill>
                  <a:srgbClr val="9933FF"/>
                </a:solidFill>
              </a:rPr>
              <a:t>3</a:t>
            </a:r>
            <a:r>
              <a:rPr lang="en-CA" altLang="en-US" sz="2800" dirty="0" smtClean="0"/>
              <a:t> (2 + 1 = 3)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en-US" sz="2800" dirty="0" smtClean="0"/>
              <a:t>or the reaction is </a:t>
            </a:r>
            <a:r>
              <a:rPr lang="en-CA" altLang="en-US" sz="2800" b="1" u="sng" dirty="0" smtClean="0">
                <a:solidFill>
                  <a:srgbClr val="F20000"/>
                </a:solidFill>
              </a:rPr>
              <a:t>third order overall</a:t>
            </a:r>
            <a:r>
              <a:rPr lang="en-CA" altLang="en-US" sz="2800" dirty="0" smtClean="0"/>
              <a:t> 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4CB1B6-3114-44A2-B43C-2C3E0BB24F06}" type="slidenum">
              <a:rPr lang="en-US" altLang="en-US" smtClean="0">
                <a:latin typeface="Arial Black" panose="020B0A04020102020204" pitchFamily="34" charset="0"/>
              </a:rPr>
              <a:pPr/>
              <a:t>26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altLang="en-US" sz="3800" dirty="0" smtClean="0"/>
              <a:t>4.3.1	Experimental Determination of a Rate Law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CA" altLang="en-US" sz="26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rate laws</a:t>
            </a:r>
            <a:r>
              <a:rPr lang="en-CA" altLang="en-US" sz="2600" dirty="0" smtClean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CA" altLang="en-US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CA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be determined</a:t>
            </a:r>
            <a:r>
              <a:rPr lang="en-CA" altLang="en-US" sz="2600" dirty="0" smtClean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experimentally!</a:t>
            </a:r>
            <a:r>
              <a:rPr lang="en-CA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CA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CA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defining the rate law, a series of experiments need to carried out by: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CA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CA" altLang="en-US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the initial rate of the reaction </a:t>
            </a:r>
            <a:r>
              <a:rPr lang="en-CA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function of </a:t>
            </a:r>
            <a:r>
              <a:rPr lang="en-CA" altLang="en-US" sz="2600" b="1" dirty="0" smtClean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initial concentrations of the reactants</a:t>
            </a:r>
            <a:r>
              <a:rPr lang="en-CA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870225-F37D-412C-843D-1E85AC8C3BBE}" type="slidenum">
              <a:rPr lang="en-US" altLang="en-US" smtClean="0">
                <a:latin typeface="Arial Black" panose="020B0A04020102020204" pitchFamily="34" charset="0"/>
              </a:rPr>
              <a:pPr/>
              <a:t>27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Method of initial rates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2A2448-0D05-48CE-8C11-AEEA84A9ACF0}" type="slidenum">
              <a:rPr lang="en-US" altLang="en-US" smtClean="0">
                <a:latin typeface="Arial Black" panose="020B0A04020102020204" pitchFamily="34" charset="0"/>
              </a:rPr>
              <a:pPr/>
              <a:t>28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75780" name="Picture 3" descr="TB12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224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92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If you see a table like this with </a:t>
            </a:r>
            <a:r>
              <a:rPr lang="en-US" altLang="en-US" sz="2400" b="1" dirty="0">
                <a:solidFill>
                  <a:srgbClr val="F20000"/>
                </a:solidFill>
              </a:rPr>
              <a:t>chemical concentrations or pressures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0000FF"/>
                </a:solidFill>
              </a:rPr>
              <a:t>rate data</a:t>
            </a:r>
            <a:r>
              <a:rPr lang="en-US" altLang="en-US" sz="2400" dirty="0"/>
              <a:t>, chances are good the question is a </a:t>
            </a:r>
            <a:r>
              <a:rPr lang="en-US" altLang="en-US" sz="2400" b="1" dirty="0">
                <a:solidFill>
                  <a:srgbClr val="009900"/>
                </a:solidFill>
              </a:rPr>
              <a:t>method of initial rates</a:t>
            </a:r>
            <a:r>
              <a:rPr lang="en-US" altLang="en-US" sz="2400" dirty="0"/>
              <a:t> problem.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143000" cy="366713"/>
          </a:xfrm>
          <a:prstGeom prst="rect">
            <a:avLst/>
          </a:prstGeom>
          <a:solidFill>
            <a:srgbClr val="022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4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 NO (g) + O</a:t>
            </a:r>
            <a:r>
              <a:rPr lang="en-US" altLang="en-US" baseline="-50000" smtClean="0"/>
              <a:t>2</a:t>
            </a:r>
            <a:r>
              <a:rPr lang="en-US" altLang="en-US" smtClean="0"/>
              <a:t> (g) </a:t>
            </a:r>
            <a:r>
              <a:rPr lang="en-US" altLang="en-US" smtClean="0">
                <a:sym typeface="Symbol" panose="05050102010706020507" pitchFamily="18" charset="2"/>
              </a:rPr>
              <a:t> 2N</a:t>
            </a:r>
            <a:r>
              <a:rPr lang="en-US" altLang="en-US" smtClean="0"/>
              <a:t>O</a:t>
            </a:r>
            <a:r>
              <a:rPr lang="en-US" altLang="en-US" baseline="-50000" smtClean="0"/>
              <a:t>2</a:t>
            </a:r>
            <a:r>
              <a:rPr lang="en-US" altLang="en-US" smtClean="0"/>
              <a:t> (g) 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4356100"/>
            <a:ext cx="7924800" cy="16764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CA" altLang="en-US" sz="3600" dirty="0" smtClean="0"/>
              <a:t>General rate law: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CA" altLang="en-US" sz="5600" b="1" dirty="0" smtClean="0"/>
              <a:t>rate =</a:t>
            </a:r>
            <a:r>
              <a:rPr lang="en-CA" altLang="en-US" sz="5600" b="1" dirty="0" smtClean="0">
                <a:solidFill>
                  <a:srgbClr val="F20000"/>
                </a:solidFill>
              </a:rPr>
              <a:t> </a:t>
            </a:r>
            <a:r>
              <a:rPr lang="en-CA" altLang="en-US" sz="5600" b="1" dirty="0" smtClean="0">
                <a:solidFill>
                  <a:srgbClr val="0000FF"/>
                </a:solidFill>
              </a:rPr>
              <a:t>k</a:t>
            </a:r>
            <a:r>
              <a:rPr lang="en-CA" altLang="en-US" sz="5600" b="1" dirty="0" smtClean="0">
                <a:solidFill>
                  <a:srgbClr val="F20000"/>
                </a:solidFill>
              </a:rPr>
              <a:t> [NO]</a:t>
            </a:r>
            <a:r>
              <a:rPr lang="en-CA" altLang="en-US" sz="5600" b="1" baseline="50000" dirty="0" smtClean="0">
                <a:solidFill>
                  <a:srgbClr val="F20000"/>
                </a:solidFill>
              </a:rPr>
              <a:t>m</a:t>
            </a:r>
            <a:r>
              <a:rPr lang="en-CA" altLang="en-US" sz="5600" b="1" dirty="0" smtClean="0">
                <a:solidFill>
                  <a:srgbClr val="660066"/>
                </a:solidFill>
              </a:rPr>
              <a:t>[</a:t>
            </a:r>
            <a:r>
              <a:rPr lang="en-US" altLang="en-US" sz="5600" b="1" dirty="0" smtClean="0">
                <a:solidFill>
                  <a:srgbClr val="660066"/>
                </a:solidFill>
              </a:rPr>
              <a:t>O</a:t>
            </a:r>
            <a:r>
              <a:rPr lang="en-US" altLang="en-US" sz="5600" b="1" baseline="-50000" dirty="0" smtClean="0">
                <a:solidFill>
                  <a:srgbClr val="660066"/>
                </a:solidFill>
              </a:rPr>
              <a:t>2</a:t>
            </a:r>
            <a:r>
              <a:rPr lang="en-CA" altLang="en-US" sz="5600" b="1" dirty="0" smtClean="0">
                <a:solidFill>
                  <a:srgbClr val="660066"/>
                </a:solidFill>
              </a:rPr>
              <a:t>]</a:t>
            </a:r>
            <a:r>
              <a:rPr lang="en-CA" altLang="en-US" sz="5600" b="1" baseline="50000" dirty="0" smtClean="0">
                <a:solidFill>
                  <a:srgbClr val="660066"/>
                </a:solidFill>
              </a:rPr>
              <a:t>n</a:t>
            </a:r>
            <a:endParaRPr lang="en-US" altLang="en-US" sz="5600" b="1" dirty="0" smtClean="0"/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8FDA61-3320-45CF-AA88-D0189846AD5D}" type="slidenum">
              <a:rPr lang="en-US" altLang="en-US" smtClean="0">
                <a:latin typeface="Arial Black" panose="020B0A04020102020204" pitchFamily="34" charset="0"/>
              </a:rPr>
              <a:pPr/>
              <a:t>29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79877" name="Picture 2" descr="TB12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0" y="2667000"/>
            <a:ext cx="2964160" cy="2570162"/>
            <a:chOff x="1920" y="1728"/>
            <a:chExt cx="2208" cy="1104"/>
          </a:xfrm>
        </p:grpSpPr>
        <p:sp>
          <p:nvSpPr>
            <p:cNvPr id="79880" name="Line 4"/>
            <p:cNvSpPr>
              <a:spLocks noChangeShapeType="1"/>
            </p:cNvSpPr>
            <p:nvPr/>
          </p:nvSpPr>
          <p:spPr bwMode="auto">
            <a:xfrm flipH="1" flipV="1">
              <a:off x="1920" y="1728"/>
              <a:ext cx="1008" cy="11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Line 5"/>
            <p:cNvSpPr>
              <a:spLocks noChangeShapeType="1"/>
            </p:cNvSpPr>
            <p:nvPr/>
          </p:nvSpPr>
          <p:spPr bwMode="auto">
            <a:xfrm flipH="1" flipV="1">
              <a:off x="3120" y="1728"/>
              <a:ext cx="1008" cy="1104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solidFill>
            <a:srgbClr val="02217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98" y="1453612"/>
            <a:ext cx="8229600" cy="51437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mechanism of a chemical reaction.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(2006).Physical Chemistry (8th ed.). New York: Oxford.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(2005).Chemistry (8th ed.). New York: McGraw Hill.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(2012). Elements of Physical Chemistry </a:t>
            </a:r>
          </a:p>
          <a:p>
            <a:pPr marL="457200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(sixth 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Silbey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Bawendi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(2005). Physical Chemistry. New York: John Wiley &amp;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Sons.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Mortimer R. G. (2008) Physical Chemistry, Third Edition , Elsevier Academic press,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5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Method of initial rates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153400" cy="45720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CA" altLang="en-US" sz="2600" dirty="0" smtClean="0"/>
              <a:t>Method to calculate the order of reaction: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CA" altLang="en-US" sz="2600" dirty="0" smtClean="0"/>
              <a:t>Choose a pair of reactions where </a:t>
            </a:r>
            <a:r>
              <a:rPr lang="en-CA" altLang="en-US" sz="2600" b="1" u="sng" dirty="0" smtClean="0">
                <a:solidFill>
                  <a:srgbClr val="0000FF"/>
                </a:solidFill>
              </a:rPr>
              <a:t>only</a:t>
            </a:r>
            <a:r>
              <a:rPr lang="en-CA" altLang="en-US" sz="2600" b="1" dirty="0" smtClean="0">
                <a:solidFill>
                  <a:srgbClr val="0000FF"/>
                </a:solidFill>
              </a:rPr>
              <a:t> one</a:t>
            </a:r>
            <a:r>
              <a:rPr lang="en-CA" altLang="en-US" sz="2600" dirty="0" smtClean="0"/>
              <a:t> reactant concentration changes. 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CA" altLang="en-US" sz="2600" b="1" dirty="0" smtClean="0">
                <a:solidFill>
                  <a:srgbClr val="F20000"/>
                </a:solidFill>
              </a:rPr>
              <a:t>In this case, experiments 1 and 2 is being selected.</a:t>
            </a:r>
            <a:endParaRPr lang="en-CA" altLang="en-US" sz="2600" dirty="0" smtClean="0"/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0D4DBA-3483-469D-ADF3-BBBFEE6F547B}" type="slidenum">
              <a:rPr lang="en-US" altLang="en-US" smtClean="0">
                <a:latin typeface="Arial Black" panose="020B0A04020102020204" pitchFamily="34" charset="0"/>
              </a:rPr>
              <a:pPr/>
              <a:t>30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81925" name="Picture 4" descr="TB12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7543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914400" y="3581400"/>
            <a:ext cx="1143000" cy="366713"/>
          </a:xfrm>
          <a:prstGeom prst="rect">
            <a:avLst/>
          </a:prstGeom>
          <a:solidFill>
            <a:srgbClr val="022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5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76672"/>
            <a:ext cx="8001000" cy="569552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CA" altLang="en-US" sz="3000" b="1" dirty="0" smtClean="0">
                <a:solidFill>
                  <a:srgbClr val="0000FF"/>
                </a:solidFill>
              </a:rPr>
              <a:t>rate</a:t>
            </a:r>
            <a:r>
              <a:rPr lang="en-CA" altLang="en-US" sz="3000" b="1" dirty="0" smtClean="0"/>
              <a:t> =</a:t>
            </a:r>
            <a:r>
              <a:rPr lang="en-CA" altLang="en-US" sz="3000" b="1" dirty="0" smtClean="0">
                <a:solidFill>
                  <a:srgbClr val="F20000"/>
                </a:solidFill>
              </a:rPr>
              <a:t> </a:t>
            </a:r>
            <a:r>
              <a:rPr lang="en-CA" altLang="en-US" sz="3000" b="1" dirty="0" smtClean="0">
                <a:solidFill>
                  <a:schemeClr val="folHlink"/>
                </a:solidFill>
              </a:rPr>
              <a:t>k</a:t>
            </a:r>
            <a:r>
              <a:rPr lang="en-CA" altLang="en-US" sz="3000" b="1" dirty="0" smtClean="0">
                <a:solidFill>
                  <a:srgbClr val="F20000"/>
                </a:solidFill>
              </a:rPr>
              <a:t> [NO]</a:t>
            </a:r>
            <a:r>
              <a:rPr lang="en-CA" altLang="en-US" sz="3000" b="1" baseline="50000" dirty="0" smtClean="0">
                <a:solidFill>
                  <a:srgbClr val="F20000"/>
                </a:solidFill>
              </a:rPr>
              <a:t>m</a:t>
            </a:r>
            <a:r>
              <a:rPr lang="en-CA" altLang="en-US" sz="3000" b="1" dirty="0" smtClean="0">
                <a:solidFill>
                  <a:srgbClr val="660066"/>
                </a:solidFill>
              </a:rPr>
              <a:t>[</a:t>
            </a:r>
            <a:r>
              <a:rPr lang="en-US" altLang="en-US" sz="3000" b="1" dirty="0" smtClean="0">
                <a:solidFill>
                  <a:srgbClr val="660066"/>
                </a:solidFill>
              </a:rPr>
              <a:t>O</a:t>
            </a:r>
            <a:r>
              <a:rPr lang="en-US" altLang="en-US" sz="3000" b="1" baseline="-50000" dirty="0" smtClean="0">
                <a:solidFill>
                  <a:srgbClr val="660066"/>
                </a:solidFill>
              </a:rPr>
              <a:t>2</a:t>
            </a:r>
            <a:r>
              <a:rPr lang="en-CA" altLang="en-US" sz="3000" b="1" dirty="0" smtClean="0">
                <a:solidFill>
                  <a:srgbClr val="660066"/>
                </a:solidFill>
              </a:rPr>
              <a:t>]</a:t>
            </a:r>
            <a:r>
              <a:rPr lang="en-CA" altLang="en-US" sz="3000" b="1" baseline="50000" dirty="0" smtClean="0">
                <a:solidFill>
                  <a:srgbClr val="660066"/>
                </a:solidFill>
              </a:rPr>
              <a:t>n</a:t>
            </a:r>
            <a:endParaRPr lang="en-CA" altLang="en-US" sz="3000" baseline="30000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CA" altLang="en-US" sz="800" baseline="300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CA" altLang="en-US" sz="3000" b="1" dirty="0" smtClean="0">
                <a:solidFill>
                  <a:schemeClr val="folHlink"/>
                </a:solidFill>
              </a:rPr>
              <a:t>k is the rate </a:t>
            </a:r>
            <a:r>
              <a:rPr lang="en-CA" altLang="en-US" sz="3000" b="1" u="sng" dirty="0" smtClean="0">
                <a:solidFill>
                  <a:schemeClr val="folHlink"/>
                </a:solidFill>
              </a:rPr>
              <a:t>constant.</a:t>
            </a:r>
            <a:r>
              <a:rPr lang="en-CA" altLang="en-US" sz="3000" dirty="0" smtClean="0">
                <a:solidFill>
                  <a:srgbClr val="F20000"/>
                </a:solidFill>
              </a:rPr>
              <a:t> </a:t>
            </a:r>
            <a:r>
              <a:rPr lang="en-CA" altLang="en-US" sz="3000" dirty="0" smtClean="0"/>
              <a:t>Thus, the value is constant through out the reaction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CA" altLang="en-US" sz="3000" dirty="0" smtClean="0"/>
              <a:t>(k for experiment 1 = k for experiment 2)</a:t>
            </a:r>
            <a:endParaRPr lang="en-US" altLang="en-US" sz="3000" dirty="0" smtClean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CA" altLang="en-US" sz="3000" b="1" dirty="0" smtClean="0">
              <a:solidFill>
                <a:schemeClr val="folHlink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CA" altLang="en-US" sz="3000" b="1" dirty="0" smtClean="0">
                <a:solidFill>
                  <a:schemeClr val="folHlink"/>
                </a:solidFill>
              </a:rPr>
              <a:t>k</a:t>
            </a:r>
            <a:r>
              <a:rPr lang="en-CA" altLang="en-US" sz="3000" b="1" dirty="0" smtClean="0"/>
              <a:t> =</a:t>
            </a:r>
            <a:r>
              <a:rPr lang="en-CA" altLang="en-US" sz="3000" b="1" dirty="0" smtClean="0">
                <a:solidFill>
                  <a:srgbClr val="F20000"/>
                </a:solidFill>
              </a:rPr>
              <a:t> </a:t>
            </a:r>
            <a:r>
              <a:rPr lang="en-CA" altLang="en-US" sz="3000" b="1" dirty="0" smtClean="0">
                <a:solidFill>
                  <a:srgbClr val="0000FF"/>
                </a:solidFill>
              </a:rPr>
              <a:t>rate</a:t>
            </a:r>
            <a:r>
              <a:rPr lang="en-CA" altLang="en-US" sz="3000" b="1" dirty="0" smtClean="0"/>
              <a:t> /</a:t>
            </a:r>
            <a:r>
              <a:rPr lang="en-CA" altLang="en-US" sz="3000" b="1" dirty="0" smtClean="0">
                <a:solidFill>
                  <a:srgbClr val="F20000"/>
                </a:solidFill>
              </a:rPr>
              <a:t> [NO]</a:t>
            </a:r>
            <a:r>
              <a:rPr lang="en-CA" altLang="en-US" sz="3000" b="1" baseline="50000" dirty="0" smtClean="0">
                <a:solidFill>
                  <a:srgbClr val="F20000"/>
                </a:solidFill>
              </a:rPr>
              <a:t>m</a:t>
            </a:r>
            <a:r>
              <a:rPr lang="en-CA" altLang="en-US" sz="3000" b="1" dirty="0" smtClean="0">
                <a:solidFill>
                  <a:srgbClr val="660066"/>
                </a:solidFill>
              </a:rPr>
              <a:t>[</a:t>
            </a:r>
            <a:r>
              <a:rPr lang="en-US" altLang="en-US" sz="3000" b="1" dirty="0" smtClean="0">
                <a:solidFill>
                  <a:srgbClr val="660066"/>
                </a:solidFill>
              </a:rPr>
              <a:t>O</a:t>
            </a:r>
            <a:r>
              <a:rPr lang="en-US" altLang="en-US" sz="3000" b="1" baseline="-50000" dirty="0" smtClean="0">
                <a:solidFill>
                  <a:srgbClr val="660066"/>
                </a:solidFill>
              </a:rPr>
              <a:t>2</a:t>
            </a:r>
            <a:r>
              <a:rPr lang="en-CA" altLang="en-US" sz="3000" b="1" dirty="0" smtClean="0">
                <a:solidFill>
                  <a:srgbClr val="660066"/>
                </a:solidFill>
              </a:rPr>
              <a:t>]</a:t>
            </a:r>
            <a:r>
              <a:rPr lang="en-CA" altLang="en-US" sz="3000" b="1" baseline="50000" dirty="0" smtClean="0">
                <a:solidFill>
                  <a:srgbClr val="660066"/>
                </a:solidFill>
              </a:rPr>
              <a:t>n</a:t>
            </a:r>
            <a:endParaRPr lang="en-CA" altLang="en-US" sz="3000" baseline="30000" dirty="0" smtClean="0">
              <a:solidFill>
                <a:srgbClr val="0000FF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Pct val="100000"/>
              <a:buFontTx/>
              <a:buNone/>
            </a:pPr>
            <a:endParaRPr lang="en-CA" altLang="en-US" sz="3000" baseline="30000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CA" altLang="en-US" sz="2800" baseline="30000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en-CA" altLang="en-US" sz="3100" dirty="0" smtClean="0"/>
          </a:p>
        </p:txBody>
      </p:sp>
      <p:graphicFrame>
        <p:nvGraphicFramePr>
          <p:cNvPr id="8397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4648200"/>
          <a:ext cx="76962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4" imgW="3162300" imgH="482600" progId="Equation.3">
                  <p:embed/>
                </p:oleObj>
              </mc:Choice>
              <mc:Fallback>
                <p:oleObj name="Equation" r:id="rId4" imgW="3162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7696200" cy="11747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CEDC0-AA29-4C98-B742-857B5FFDF3F1}" type="slidenum">
              <a:rPr lang="en-US" altLang="en-US" smtClean="0">
                <a:latin typeface="Arial Black" panose="020B0A04020102020204" pitchFamily="34" charset="0"/>
              </a:rPr>
              <a:pPr/>
              <a:t>31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sp>
        <p:nvSpPr>
          <p:cNvPr id="83974" name="Rectangle 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graphicFrame>
        <p:nvGraphicFramePr>
          <p:cNvPr id="83975" name="Object 5"/>
          <p:cNvGraphicFramePr>
            <a:graphicFrameLocks noChangeAspect="1"/>
          </p:cNvGraphicFramePr>
          <p:nvPr/>
        </p:nvGraphicFramePr>
        <p:xfrm>
          <a:off x="4359275" y="5197475"/>
          <a:ext cx="2730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5197475"/>
                        <a:ext cx="273050" cy="5191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Reaction order w.r.t. NO</a:t>
            </a:r>
          </a:p>
        </p:txBody>
      </p:sp>
      <p:graphicFrame>
        <p:nvGraphicFramePr>
          <p:cNvPr id="8601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390650" y="3392488"/>
          <a:ext cx="2362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4" imgW="2362200" imgH="1219200" progId="Equation.3">
                  <p:embed/>
                </p:oleObj>
              </mc:Choice>
              <mc:Fallback>
                <p:oleObj name="Equation" r:id="rId4" imgW="23622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392488"/>
                        <a:ext cx="2362200" cy="12192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943600" y="3048000"/>
          <a:ext cx="23860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6" imgW="1256755" imgH="482391" progId="Equation.3">
                  <p:embed/>
                </p:oleObj>
              </mc:Choice>
              <mc:Fallback>
                <p:oleObj name="Equation" r:id="rId6" imgW="125675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8000"/>
                        <a:ext cx="2386013" cy="9159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B7090-387B-4777-B0A0-54CEAC6D72EA}" type="slidenum">
              <a:rPr lang="en-US" altLang="en-US" smtClean="0">
                <a:latin typeface="Arial Black" panose="020B0A04020102020204" pitchFamily="34" charset="0"/>
              </a:rPr>
              <a:pPr/>
              <a:t>32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86022" name="Picture 2" descr="TB12_0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010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860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86025" name="Rectangle 8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graphicFrame>
        <p:nvGraphicFramePr>
          <p:cNvPr id="86026" name="Object 9"/>
          <p:cNvGraphicFramePr>
            <a:graphicFrameLocks noChangeAspect="1"/>
          </p:cNvGraphicFramePr>
          <p:nvPr/>
        </p:nvGraphicFramePr>
        <p:xfrm>
          <a:off x="6400800" y="4267200"/>
          <a:ext cx="149066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9" imgW="838200" imgH="1028700" progId="Equation.3">
                  <p:embed/>
                </p:oleObj>
              </mc:Choice>
              <mc:Fallback>
                <p:oleObj name="Equation" r:id="rId9" imgW="838200" imgH="102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14906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AutoShape 10"/>
          <p:cNvSpPr>
            <a:spLocks noChangeArrowheads="1"/>
          </p:cNvSpPr>
          <p:nvPr/>
        </p:nvSpPr>
        <p:spPr bwMode="auto">
          <a:xfrm>
            <a:off x="4724400" y="4800600"/>
            <a:ext cx="1371600" cy="762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86029" name="Text Box 1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solidFill>
            <a:srgbClr val="022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Reaction order w.r.t. O</a:t>
            </a:r>
            <a:r>
              <a:rPr lang="en-CA" altLang="en-US" baseline="-50000" smtClean="0"/>
              <a:t>2</a:t>
            </a:r>
          </a:p>
        </p:txBody>
      </p:sp>
      <p:graphicFrame>
        <p:nvGraphicFramePr>
          <p:cNvPr id="8806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4343400"/>
          <a:ext cx="3486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4" imgW="2324100" imgH="1219200" progId="Equation.3">
                  <p:embed/>
                </p:oleObj>
              </mc:Choice>
              <mc:Fallback>
                <p:oleObj name="Equation" r:id="rId4" imgW="23241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43400"/>
                        <a:ext cx="3486150" cy="182880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5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940425" y="3043238"/>
          <a:ext cx="23304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6" imgW="1231366" imgH="482391" progId="Equation.3">
                  <p:embed/>
                </p:oleObj>
              </mc:Choice>
              <mc:Fallback>
                <p:oleObj name="Equation" r:id="rId6" imgW="1231366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043238"/>
                        <a:ext cx="2330450" cy="9128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D2B953-ECED-4FBD-85B1-375408919EF6}" type="slidenum">
              <a:rPr lang="en-US" altLang="en-US" smtClean="0">
                <a:latin typeface="Arial Black" panose="020B0A04020102020204" pitchFamily="34" charset="0"/>
              </a:rPr>
              <a:pPr/>
              <a:t>33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88070" name="Picture 2" descr="TB12_0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010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880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88073" name="Rectangle 8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graphicFrame>
        <p:nvGraphicFramePr>
          <p:cNvPr id="88074" name="Object 9"/>
          <p:cNvGraphicFramePr>
            <a:graphicFrameLocks noChangeAspect="1"/>
          </p:cNvGraphicFramePr>
          <p:nvPr/>
        </p:nvGraphicFramePr>
        <p:xfrm>
          <a:off x="6434138" y="4267200"/>
          <a:ext cx="1422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9" imgW="800100" imgH="1028700" progId="Equation.3">
                  <p:embed/>
                </p:oleObj>
              </mc:Choice>
              <mc:Fallback>
                <p:oleObj name="Equation" r:id="rId9" imgW="800100" imgH="102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4267200"/>
                        <a:ext cx="1422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AutoShape 10"/>
          <p:cNvSpPr>
            <a:spLocks noChangeArrowheads="1"/>
          </p:cNvSpPr>
          <p:nvPr/>
        </p:nvSpPr>
        <p:spPr bwMode="auto">
          <a:xfrm>
            <a:off x="4724400" y="4800600"/>
            <a:ext cx="1371600" cy="762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 flipV="1">
            <a:off x="2057400" y="4267200"/>
            <a:ext cx="914400" cy="762000"/>
          </a:xfrm>
          <a:prstGeom prst="line">
            <a:avLst/>
          </a:prstGeom>
          <a:noFill/>
          <a:ln w="19050">
            <a:solidFill>
              <a:srgbClr val="F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Text Box 12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solidFill>
            <a:srgbClr val="022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Our rate law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153400" cy="1066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en-CA" altLang="en-US" sz="7000" b="1" smtClean="0">
                <a:solidFill>
                  <a:srgbClr val="0000FF"/>
                </a:solidFill>
              </a:rPr>
              <a:t>rate</a:t>
            </a:r>
            <a:r>
              <a:rPr lang="en-CA" altLang="en-US" sz="7000" b="1" smtClean="0"/>
              <a:t> =</a:t>
            </a:r>
            <a:r>
              <a:rPr lang="en-CA" altLang="en-US" sz="7000" b="1" smtClean="0">
                <a:solidFill>
                  <a:srgbClr val="F20000"/>
                </a:solidFill>
              </a:rPr>
              <a:t> </a:t>
            </a:r>
            <a:r>
              <a:rPr lang="en-CA" altLang="en-US" sz="7000" b="1" smtClean="0">
                <a:solidFill>
                  <a:schemeClr val="folHlink"/>
                </a:solidFill>
              </a:rPr>
              <a:t>k</a:t>
            </a:r>
            <a:r>
              <a:rPr lang="en-CA" altLang="en-US" sz="7000" b="1" smtClean="0">
                <a:solidFill>
                  <a:srgbClr val="F20000"/>
                </a:solidFill>
              </a:rPr>
              <a:t> [NO]</a:t>
            </a:r>
            <a:r>
              <a:rPr lang="en-CA" altLang="en-US" sz="7000" b="1" baseline="50000" smtClean="0">
                <a:solidFill>
                  <a:srgbClr val="F20000"/>
                </a:solidFill>
              </a:rPr>
              <a:t>2</a:t>
            </a:r>
            <a:r>
              <a:rPr lang="en-CA" altLang="en-US" sz="7000" b="1" smtClean="0">
                <a:solidFill>
                  <a:srgbClr val="660066"/>
                </a:solidFill>
              </a:rPr>
              <a:t>[</a:t>
            </a:r>
            <a:r>
              <a:rPr lang="en-US" altLang="en-US" sz="7000" b="1" smtClean="0">
                <a:solidFill>
                  <a:srgbClr val="660066"/>
                </a:solidFill>
              </a:rPr>
              <a:t>O</a:t>
            </a:r>
            <a:r>
              <a:rPr lang="en-US" altLang="en-US" sz="7000" b="1" baseline="-50000" smtClean="0">
                <a:solidFill>
                  <a:srgbClr val="660066"/>
                </a:solidFill>
              </a:rPr>
              <a:t>2</a:t>
            </a:r>
            <a:r>
              <a:rPr lang="en-CA" altLang="en-US" sz="7000" b="1" smtClean="0">
                <a:solidFill>
                  <a:srgbClr val="660066"/>
                </a:solidFill>
              </a:rPr>
              <a:t>]</a:t>
            </a:r>
            <a:r>
              <a:rPr lang="en-CA" altLang="en-US" sz="7000" b="1" baseline="50000" smtClean="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201C75-6D00-4836-A38E-AC0F75B60382}" type="slidenum">
              <a:rPr lang="en-US" altLang="en-US" smtClean="0">
                <a:latin typeface="Arial Black" panose="020B0A04020102020204" pitchFamily="34" charset="0"/>
              </a:rPr>
              <a:pPr/>
              <a:t>34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4892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563780"/>
            <a:ext cx="8015287" cy="914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CA" altLang="en-US" sz="3800" dirty="0" smtClean="0"/>
              <a:t>Using data from experiment 1, the rate constant calculated as follows:</a:t>
            </a:r>
            <a:endParaRPr lang="en-CA" altLang="en-US" sz="3800" baseline="-50000" dirty="0" smtClean="0"/>
          </a:p>
        </p:txBody>
      </p:sp>
      <p:sp>
        <p:nvSpPr>
          <p:cNvPr id="9216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C18C19-9ABB-41BF-BACA-DC8FD3DA82AE}" type="slidenum">
              <a:rPr lang="en-US" altLang="en-US" smtClean="0">
                <a:latin typeface="Arial Black" panose="020B0A04020102020204" pitchFamily="34" charset="0"/>
              </a:rPr>
              <a:pPr/>
              <a:t>35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92166" name="Rectangle 5"/>
          <p:cNvSpPr>
            <a:spLocks noChangeArrowheads="1"/>
          </p:cNvSpPr>
          <p:nvPr/>
        </p:nvSpPr>
        <p:spPr bwMode="auto">
          <a:xfrm>
            <a:off x="533400" y="3279371"/>
            <a:ext cx="36464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000" b="1">
                <a:solidFill>
                  <a:schemeClr val="folHlink"/>
                </a:solidFill>
              </a:rPr>
              <a:t>k</a:t>
            </a:r>
            <a:r>
              <a:rPr lang="en-CA" altLang="en-US" sz="3000" b="1"/>
              <a:t> =</a:t>
            </a:r>
            <a:r>
              <a:rPr lang="en-CA" altLang="en-US" sz="3000" b="1">
                <a:solidFill>
                  <a:srgbClr val="F20000"/>
                </a:solidFill>
              </a:rPr>
              <a:t> </a:t>
            </a:r>
            <a:r>
              <a:rPr lang="en-CA" altLang="en-US" sz="3000" b="1">
                <a:solidFill>
                  <a:srgbClr val="0000FF"/>
                </a:solidFill>
              </a:rPr>
              <a:t>rate</a:t>
            </a:r>
            <a:r>
              <a:rPr lang="en-CA" altLang="en-US" sz="3000" b="1"/>
              <a:t> /</a:t>
            </a:r>
            <a:r>
              <a:rPr lang="en-CA" altLang="en-US" sz="3000" b="1">
                <a:solidFill>
                  <a:srgbClr val="F20000"/>
                </a:solidFill>
              </a:rPr>
              <a:t> [NO]</a:t>
            </a:r>
            <a:r>
              <a:rPr lang="en-CA" altLang="en-US" sz="3000" b="1" baseline="50000">
                <a:solidFill>
                  <a:srgbClr val="F20000"/>
                </a:solidFill>
              </a:rPr>
              <a:t>2</a:t>
            </a:r>
            <a:r>
              <a:rPr lang="en-CA" altLang="en-US" sz="3000" b="1">
                <a:solidFill>
                  <a:srgbClr val="660066"/>
                </a:solidFill>
              </a:rPr>
              <a:t>[</a:t>
            </a:r>
            <a:r>
              <a:rPr lang="en-US" altLang="en-US" sz="3000" b="1">
                <a:solidFill>
                  <a:srgbClr val="660066"/>
                </a:solidFill>
              </a:rPr>
              <a:t>O</a:t>
            </a:r>
            <a:r>
              <a:rPr lang="en-US" altLang="en-US" sz="3000" b="1" baseline="-50000">
                <a:solidFill>
                  <a:srgbClr val="660066"/>
                </a:solidFill>
              </a:rPr>
              <a:t>2</a:t>
            </a:r>
            <a:r>
              <a:rPr lang="en-CA" altLang="en-US" sz="3000" b="1">
                <a:solidFill>
                  <a:srgbClr val="660066"/>
                </a:solidFill>
              </a:rPr>
              <a:t>]</a:t>
            </a:r>
            <a:r>
              <a:rPr lang="en-CA" altLang="en-US" sz="3000" b="1" baseline="50000">
                <a:solidFill>
                  <a:srgbClr val="660066"/>
                </a:solidFill>
              </a:rPr>
              <a:t>1</a:t>
            </a:r>
            <a:endParaRPr lang="en-US" altLang="en-US" sz="3000" b="1" baseline="50000">
              <a:solidFill>
                <a:srgbClr val="660066"/>
              </a:solidFill>
            </a:endParaRPr>
          </a:p>
        </p:txBody>
      </p:sp>
      <p:pic>
        <p:nvPicPr>
          <p:cNvPr id="92167" name="Picture 6" descr="TB12_003ex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171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graphicFrame>
        <p:nvGraphicFramePr>
          <p:cNvPr id="9216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676623"/>
              </p:ext>
            </p:extLst>
          </p:nvPr>
        </p:nvGraphicFramePr>
        <p:xfrm>
          <a:off x="1162050" y="4096934"/>
          <a:ext cx="68199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5" imgW="2959100" imgH="596900" progId="Equation.3">
                  <p:embed/>
                </p:oleObj>
              </mc:Choice>
              <mc:Fallback>
                <p:oleObj name="Equation" r:id="rId5" imgW="2959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096934"/>
                        <a:ext cx="68199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8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altLang="en-US" sz="3800" dirty="0"/>
              <a:t>Using data from experiment </a:t>
            </a:r>
            <a:r>
              <a:rPr lang="en-CA" altLang="en-US" sz="3800" dirty="0" smtClean="0"/>
              <a:t>2, </a:t>
            </a:r>
            <a:r>
              <a:rPr lang="en-CA" altLang="en-US" sz="3800" dirty="0"/>
              <a:t>the rate constant calculated as follows:</a:t>
            </a:r>
            <a:endParaRPr lang="en-CA" altLang="en-US" sz="3800" baseline="-50000" dirty="0" smtClean="0"/>
          </a:p>
        </p:txBody>
      </p:sp>
      <p:sp>
        <p:nvSpPr>
          <p:cNvPr id="9421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D58F36-DC33-43E8-A507-35212C9FB7BA}" type="slidenum">
              <a:rPr lang="en-US" altLang="en-US" smtClean="0">
                <a:latin typeface="Arial Black" panose="020B0A04020102020204" pitchFamily="34" charset="0"/>
              </a:rPr>
              <a:pPr/>
              <a:t>36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533400" y="2514600"/>
            <a:ext cx="36464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000" b="1">
                <a:solidFill>
                  <a:schemeClr val="folHlink"/>
                </a:solidFill>
              </a:rPr>
              <a:t>k</a:t>
            </a:r>
            <a:r>
              <a:rPr lang="en-CA" altLang="en-US" sz="3000" b="1"/>
              <a:t> =</a:t>
            </a:r>
            <a:r>
              <a:rPr lang="en-CA" altLang="en-US" sz="3000" b="1">
                <a:solidFill>
                  <a:srgbClr val="F20000"/>
                </a:solidFill>
              </a:rPr>
              <a:t> </a:t>
            </a:r>
            <a:r>
              <a:rPr lang="en-CA" altLang="en-US" sz="3000" b="1">
                <a:solidFill>
                  <a:srgbClr val="0000FF"/>
                </a:solidFill>
              </a:rPr>
              <a:t>rate</a:t>
            </a:r>
            <a:r>
              <a:rPr lang="en-CA" altLang="en-US" sz="3000" b="1"/>
              <a:t> /</a:t>
            </a:r>
            <a:r>
              <a:rPr lang="en-CA" altLang="en-US" sz="3000" b="1">
                <a:solidFill>
                  <a:srgbClr val="F20000"/>
                </a:solidFill>
              </a:rPr>
              <a:t> [NO]</a:t>
            </a:r>
            <a:r>
              <a:rPr lang="en-CA" altLang="en-US" sz="3000" b="1" baseline="50000">
                <a:solidFill>
                  <a:srgbClr val="F20000"/>
                </a:solidFill>
              </a:rPr>
              <a:t>2</a:t>
            </a:r>
            <a:r>
              <a:rPr lang="en-CA" altLang="en-US" sz="3000" b="1">
                <a:solidFill>
                  <a:srgbClr val="660066"/>
                </a:solidFill>
              </a:rPr>
              <a:t>[</a:t>
            </a:r>
            <a:r>
              <a:rPr lang="en-US" altLang="en-US" sz="3000" b="1">
                <a:solidFill>
                  <a:srgbClr val="660066"/>
                </a:solidFill>
              </a:rPr>
              <a:t>O</a:t>
            </a:r>
            <a:r>
              <a:rPr lang="en-US" altLang="en-US" sz="3000" b="1" baseline="-50000">
                <a:solidFill>
                  <a:srgbClr val="660066"/>
                </a:solidFill>
              </a:rPr>
              <a:t>2</a:t>
            </a:r>
            <a:r>
              <a:rPr lang="en-CA" altLang="en-US" sz="3000" b="1">
                <a:solidFill>
                  <a:srgbClr val="660066"/>
                </a:solidFill>
              </a:rPr>
              <a:t>]</a:t>
            </a:r>
            <a:r>
              <a:rPr lang="en-CA" altLang="en-US" sz="3000" b="1" baseline="50000">
                <a:solidFill>
                  <a:srgbClr val="660066"/>
                </a:solidFill>
              </a:rPr>
              <a:t>1</a:t>
            </a:r>
            <a:endParaRPr lang="en-US" altLang="en-US" sz="3000" b="1" baseline="50000">
              <a:solidFill>
                <a:srgbClr val="660066"/>
              </a:solidFill>
            </a:endParaRPr>
          </a:p>
        </p:txBody>
      </p:sp>
      <p:sp>
        <p:nvSpPr>
          <p:cNvPr id="942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graphicFrame>
        <p:nvGraphicFramePr>
          <p:cNvPr id="94216" name="Object 7"/>
          <p:cNvGraphicFramePr>
            <a:graphicFrameLocks noChangeAspect="1"/>
          </p:cNvGraphicFramePr>
          <p:nvPr/>
        </p:nvGraphicFramePr>
        <p:xfrm>
          <a:off x="1176338" y="3332163"/>
          <a:ext cx="6789737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4" imgW="2946400" imgH="596900" progId="Equation.3">
                  <p:embed/>
                </p:oleObj>
              </mc:Choice>
              <mc:Fallback>
                <p:oleObj name="Equation" r:id="rId4" imgW="29464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332163"/>
                        <a:ext cx="6789737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17" name="Picture 8" descr="TB12_003ex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5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9"/>
          <p:cNvSpPr txBox="1">
            <a:spLocks noChangeArrowheads="1"/>
          </p:cNvSpPr>
          <p:nvPr/>
        </p:nvSpPr>
        <p:spPr bwMode="auto">
          <a:xfrm>
            <a:off x="533400" y="52578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20000"/>
                </a:solidFill>
              </a:rPr>
              <a:t>The rate constant is the same, as it should be!</a:t>
            </a:r>
          </a:p>
        </p:txBody>
      </p:sp>
    </p:spTree>
    <p:extLst>
      <p:ext uri="{BB962C8B-B14F-4D97-AF65-F5344CB8AC3E}">
        <p14:creationId xmlns:p14="http://schemas.microsoft.com/office/powerpoint/2010/main" val="17568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Check using extra experiment</a:t>
            </a:r>
            <a:endParaRPr lang="en-CA" altLang="en-US" baseline="-50000" smtClean="0"/>
          </a:p>
        </p:txBody>
      </p:sp>
      <p:sp>
        <p:nvSpPr>
          <p:cNvPr id="9625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F03BB8-2FB8-41FB-878B-A5A21A1363D3}" type="slidenum">
              <a:rPr lang="en-US" altLang="en-US" smtClean="0">
                <a:latin typeface="Arial Black" panose="020B0A04020102020204" pitchFamily="34" charset="0"/>
              </a:rPr>
              <a:pPr/>
              <a:t>37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sp>
        <p:nvSpPr>
          <p:cNvPr id="96263" name="Text Box 6"/>
          <p:cNvSpPr txBox="1">
            <a:spLocks noChangeArrowheads="1"/>
          </p:cNvSpPr>
          <p:nvPr/>
        </p:nvSpPr>
        <p:spPr bwMode="auto">
          <a:xfrm>
            <a:off x="533400" y="5105400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/>
              <a:t>The rate value of the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rate of reaction using rate law equation should same (within rounding errors) </a:t>
            </a:r>
            <a:r>
              <a:rPr lang="en-US" altLang="en-US" sz="2400" b="1" dirty="0" smtClean="0"/>
              <a:t>for each experimental concentration data.</a:t>
            </a:r>
            <a:endParaRPr lang="en-US" altLang="en-US" sz="2400" b="1" dirty="0"/>
          </a:p>
        </p:txBody>
      </p:sp>
      <p:pic>
        <p:nvPicPr>
          <p:cNvPr id="96264" name="Picture 7" descr="TB12_003exp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8"/>
          <p:cNvSpPr>
            <a:spLocks noChangeArrowheads="1"/>
          </p:cNvSpPr>
          <p:nvPr/>
        </p:nvSpPr>
        <p:spPr bwMode="auto">
          <a:xfrm>
            <a:off x="457200" y="2493963"/>
            <a:ext cx="656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000" b="1">
                <a:solidFill>
                  <a:srgbClr val="0000FF"/>
                </a:solidFill>
              </a:rPr>
              <a:t>rate</a:t>
            </a:r>
            <a:r>
              <a:rPr lang="en-CA" altLang="en-US" sz="3000" b="1"/>
              <a:t> =</a:t>
            </a:r>
            <a:r>
              <a:rPr lang="en-CA" altLang="en-US" sz="3000" b="1">
                <a:solidFill>
                  <a:srgbClr val="F20000"/>
                </a:solidFill>
              </a:rPr>
              <a:t> </a:t>
            </a:r>
            <a:r>
              <a:rPr lang="en-CA" altLang="en-US" sz="3000" b="1">
                <a:solidFill>
                  <a:schemeClr val="folHlink"/>
                </a:solidFill>
              </a:rPr>
              <a:t>(1.42 x 10</a:t>
            </a:r>
            <a:r>
              <a:rPr lang="en-CA" altLang="en-US" sz="3000" b="1" baseline="50000">
                <a:solidFill>
                  <a:schemeClr val="folHlink"/>
                </a:solidFill>
              </a:rPr>
              <a:t>4</a:t>
            </a:r>
            <a:r>
              <a:rPr lang="en-CA" altLang="en-US" sz="3000" b="1">
                <a:solidFill>
                  <a:schemeClr val="folHlink"/>
                </a:solidFill>
              </a:rPr>
              <a:t> M</a:t>
            </a:r>
            <a:r>
              <a:rPr lang="en-CA" altLang="en-US" sz="3000" b="1" baseline="50000">
                <a:solidFill>
                  <a:schemeClr val="folHlink"/>
                </a:solidFill>
              </a:rPr>
              <a:t>-2</a:t>
            </a:r>
            <a:r>
              <a:rPr lang="en-CA" altLang="en-US" sz="3000" b="1">
                <a:solidFill>
                  <a:schemeClr val="folHlink"/>
                </a:solidFill>
                <a:sym typeface="Symbol" panose="05050102010706020507" pitchFamily="18" charset="2"/>
              </a:rPr>
              <a:t></a:t>
            </a:r>
            <a:r>
              <a:rPr lang="en-CA" altLang="en-US" sz="3000" b="1">
                <a:solidFill>
                  <a:schemeClr val="folHlink"/>
                </a:solidFill>
              </a:rPr>
              <a:t>s</a:t>
            </a:r>
            <a:r>
              <a:rPr lang="en-CA" altLang="en-US" sz="3000" b="1" baseline="50000">
                <a:solidFill>
                  <a:schemeClr val="folHlink"/>
                </a:solidFill>
              </a:rPr>
              <a:t>-1</a:t>
            </a:r>
            <a:r>
              <a:rPr lang="en-CA" altLang="en-US" sz="3000" b="1">
                <a:solidFill>
                  <a:schemeClr val="folHlink"/>
                </a:solidFill>
              </a:rPr>
              <a:t>)</a:t>
            </a:r>
            <a:r>
              <a:rPr lang="en-CA" altLang="en-US" sz="3000" b="1">
                <a:solidFill>
                  <a:srgbClr val="F20000"/>
                </a:solidFill>
              </a:rPr>
              <a:t> [NO]</a:t>
            </a:r>
            <a:r>
              <a:rPr lang="en-CA" altLang="en-US" sz="3000" b="1" baseline="50000">
                <a:solidFill>
                  <a:srgbClr val="F20000"/>
                </a:solidFill>
              </a:rPr>
              <a:t>2</a:t>
            </a:r>
            <a:r>
              <a:rPr lang="en-CA" altLang="en-US" sz="3000" b="1">
                <a:solidFill>
                  <a:srgbClr val="660066"/>
                </a:solidFill>
              </a:rPr>
              <a:t>[</a:t>
            </a:r>
            <a:r>
              <a:rPr lang="en-US" altLang="en-US" sz="3000" b="1">
                <a:solidFill>
                  <a:srgbClr val="660066"/>
                </a:solidFill>
              </a:rPr>
              <a:t>O</a:t>
            </a:r>
            <a:r>
              <a:rPr lang="en-US" altLang="en-US" sz="3000" b="1" baseline="-50000">
                <a:solidFill>
                  <a:srgbClr val="660066"/>
                </a:solidFill>
              </a:rPr>
              <a:t>2</a:t>
            </a:r>
            <a:r>
              <a:rPr lang="en-CA" altLang="en-US" sz="3000" b="1">
                <a:solidFill>
                  <a:srgbClr val="660066"/>
                </a:solidFill>
              </a:rPr>
              <a:t>]</a:t>
            </a:r>
            <a:r>
              <a:rPr lang="en-CA" altLang="en-US" sz="3000" b="1" baseline="50000">
                <a:solidFill>
                  <a:srgbClr val="660066"/>
                </a:solidFill>
              </a:rPr>
              <a:t>1</a:t>
            </a:r>
            <a:endParaRPr lang="en-US" altLang="en-US" sz="3000" b="1" baseline="50000">
              <a:solidFill>
                <a:srgbClr val="660066"/>
              </a:solidFill>
            </a:endParaRPr>
          </a:p>
        </p:txBody>
      </p:sp>
      <p:sp>
        <p:nvSpPr>
          <p:cNvPr id="96266" name="Rectangle 9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  <p:graphicFrame>
        <p:nvGraphicFramePr>
          <p:cNvPr id="96267" name="Object 10"/>
          <p:cNvGraphicFramePr>
            <a:graphicFrameLocks noChangeAspect="1"/>
          </p:cNvGraphicFramePr>
          <p:nvPr/>
        </p:nvGraphicFramePr>
        <p:xfrm>
          <a:off x="954088" y="3217863"/>
          <a:ext cx="510222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5" imgW="2463800" imgH="850900" progId="Equation.3">
                  <p:embed/>
                </p:oleObj>
              </mc:Choice>
              <mc:Fallback>
                <p:oleObj name="Equation" r:id="rId5" imgW="24638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3217863"/>
                        <a:ext cx="510222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2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Units of rate constants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202560" y="2033588"/>
            <a:ext cx="5105400" cy="284797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CA" altLang="en-US" sz="3000" dirty="0" smtClean="0"/>
              <a:t>Unit for rate constant k, is depends on its overall reaction order as follows</a:t>
            </a:r>
            <a:endParaRPr lang="en-CA" altLang="en-US" dirty="0" smtClean="0"/>
          </a:p>
        </p:txBody>
      </p:sp>
      <p:sp>
        <p:nvSpPr>
          <p:cNvPr id="98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4E32FD-E084-4DE2-80E9-5A1A11E70F02}" type="slidenum">
              <a:rPr lang="en-US" altLang="en-US" smtClean="0">
                <a:latin typeface="Arial Black" panose="020B0A04020102020204" pitchFamily="34" charset="0"/>
              </a:rPr>
              <a:pPr/>
              <a:t>38</a:t>
            </a:fld>
            <a:endParaRPr lang="en-US" altLang="en-US" smtClean="0">
              <a:latin typeface="Arial Black" panose="020B0A04020102020204" pitchFamily="34" charset="0"/>
            </a:endParaRPr>
          </a:p>
        </p:txBody>
      </p:sp>
      <p:pic>
        <p:nvPicPr>
          <p:cNvPr id="98309" name="Picture 4" descr="TB12_or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6676"/>
            <a:ext cx="8229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WordArt 6"/>
          <p:cNvSpPr>
            <a:spLocks noChangeArrowheads="1" noChangeShapeType="1" noTextEdit="1"/>
          </p:cNvSpPr>
          <p:nvPr/>
        </p:nvSpPr>
        <p:spPr bwMode="auto">
          <a:xfrm>
            <a:off x="5486400" y="1637506"/>
            <a:ext cx="2971800" cy="1484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D6D0D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Be Careful!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6274648" y="2687637"/>
            <a:ext cx="1981200" cy="167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8333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4.4 Integrated Rate Law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3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83" y="1628800"/>
            <a:ext cx="8229600" cy="38501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 Theory of Chemical Kinetic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 Reaction Rate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 Rate Law and Reaction Order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 Integrated Rate Law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</a:p>
          <a:p>
            <a:pPr marL="0" indent="0">
              <a:buNone/>
            </a:pP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7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0982" y="115314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Integrating the rate law of first order given as: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0400" y="2743200"/>
            <a:ext cx="2862263" cy="1066800"/>
            <a:chOff x="1234" y="2064"/>
            <a:chExt cx="1803" cy="672"/>
          </a:xfrm>
        </p:grpSpPr>
        <p:grpSp>
          <p:nvGrpSpPr>
            <p:cNvPr id="100359" name="Group 8"/>
            <p:cNvGrpSpPr>
              <a:grpSpLocks/>
            </p:cNvGrpSpPr>
            <p:nvPr/>
          </p:nvGrpSpPr>
          <p:grpSpPr bwMode="auto">
            <a:xfrm>
              <a:off x="1234" y="2064"/>
              <a:ext cx="926" cy="672"/>
              <a:chOff x="1234" y="2064"/>
              <a:chExt cx="926" cy="672"/>
            </a:xfrm>
          </p:grpSpPr>
          <p:sp>
            <p:nvSpPr>
              <p:cNvPr id="100361" name="Rectangle 4"/>
              <p:cNvSpPr>
                <a:spLocks noChangeArrowheads="1"/>
              </p:cNvSpPr>
              <p:nvPr/>
            </p:nvSpPr>
            <p:spPr bwMode="auto">
              <a:xfrm>
                <a:off x="1234" y="2217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>
                    <a:solidFill>
                      <a:srgbClr val="C82E32"/>
                    </a:solidFill>
                  </a:rPr>
                  <a:t>ln</a:t>
                </a:r>
              </a:p>
            </p:txBody>
          </p:sp>
          <p:grpSp>
            <p:nvGrpSpPr>
              <p:cNvPr id="100362" name="Group 7"/>
              <p:cNvGrpSpPr>
                <a:grpSpLocks/>
              </p:cNvGrpSpPr>
              <p:nvPr/>
            </p:nvGrpSpPr>
            <p:grpSpPr bwMode="auto">
              <a:xfrm>
                <a:off x="1584" y="2064"/>
                <a:ext cx="576" cy="672"/>
                <a:chOff x="1982" y="2327"/>
                <a:chExt cx="576" cy="672"/>
              </a:xfrm>
            </p:grpSpPr>
            <p:sp>
              <p:nvSpPr>
                <p:cNvPr id="100363" name="Rectangle 5"/>
                <p:cNvSpPr>
                  <a:spLocks noChangeArrowheads="1"/>
                </p:cNvSpPr>
                <p:nvPr/>
              </p:nvSpPr>
              <p:spPr bwMode="auto">
                <a:xfrm>
                  <a:off x="2008" y="2327"/>
                  <a:ext cx="522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i="1" baseline="-25000">
                      <a:solidFill>
                        <a:srgbClr val="C82E32"/>
                      </a:solidFill>
                    </a:rPr>
                    <a:t>t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100364" name="Line 6"/>
                <p:cNvSpPr>
                  <a:spLocks noChangeShapeType="1"/>
                </p:cNvSpPr>
                <p:nvPr/>
              </p:nvSpPr>
              <p:spPr bwMode="auto">
                <a:xfrm>
                  <a:off x="1982" y="2695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360" name="Rectangle 9"/>
            <p:cNvSpPr>
              <a:spLocks noChangeArrowheads="1"/>
            </p:cNvSpPr>
            <p:nvPr/>
          </p:nvSpPr>
          <p:spPr bwMode="auto">
            <a:xfrm>
              <a:off x="2352" y="2221"/>
              <a:ext cx="6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= </a:t>
              </a:r>
              <a:r>
                <a:rPr lang="en-US" altLang="en-US" sz="3200">
                  <a:solidFill>
                    <a:srgbClr val="C82E32"/>
                  </a:solidFill>
                  <a:cs typeface="Arial" panose="020B0604020202020204" pitchFamily="34" charset="0"/>
                </a:rPr>
                <a:t>−</a:t>
              </a:r>
              <a:r>
                <a:rPr lang="en-US" altLang="en-US" sz="3200" i="1">
                  <a:solidFill>
                    <a:srgbClr val="C82E32"/>
                  </a:solidFill>
                </a:rPr>
                <a:t>k</a:t>
              </a:r>
              <a:r>
                <a:rPr lang="en-US" altLang="en-US" sz="3200">
                  <a:solidFill>
                    <a:srgbClr val="C82E32"/>
                  </a:solidFill>
                </a:rPr>
                <a:t>t</a:t>
              </a:r>
            </a:p>
          </p:txBody>
        </p:sp>
      </p:grp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990600" y="3886200"/>
            <a:ext cx="10935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dirty="0" smtClean="0">
                <a:solidFill>
                  <a:srgbClr val="C82E32"/>
                </a:solidFill>
              </a:rPr>
              <a:t>where</a:t>
            </a:r>
            <a:endParaRPr lang="en-US" altLang="en-US" sz="2600" dirty="0">
              <a:solidFill>
                <a:srgbClr val="C82E32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066800" y="44958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dirty="0">
                <a:solidFill>
                  <a:srgbClr val="C82E32"/>
                </a:solidFill>
              </a:rPr>
              <a:t>[A]</a:t>
            </a:r>
            <a:r>
              <a:rPr lang="en-US" altLang="en-US" sz="2600" baseline="-25000" dirty="0">
                <a:solidFill>
                  <a:srgbClr val="C82E32"/>
                </a:solidFill>
              </a:rPr>
              <a:t>0</a:t>
            </a:r>
            <a:r>
              <a:rPr lang="en-US" altLang="en-US" sz="2600" dirty="0">
                <a:solidFill>
                  <a:srgbClr val="C82E32"/>
                </a:solidFill>
              </a:rPr>
              <a:t> is the initial concentration of A.</a:t>
            </a:r>
          </a:p>
          <a:p>
            <a:r>
              <a:rPr lang="en-US" altLang="en-US" sz="2600" dirty="0" smtClean="0">
                <a:solidFill>
                  <a:srgbClr val="C82E32"/>
                </a:solidFill>
              </a:rPr>
              <a:t>[</a:t>
            </a:r>
            <a:r>
              <a:rPr lang="en-US" altLang="en-US" sz="2600" dirty="0">
                <a:solidFill>
                  <a:srgbClr val="C82E32"/>
                </a:solidFill>
              </a:rPr>
              <a:t>A]</a:t>
            </a:r>
            <a:r>
              <a:rPr lang="en-US" altLang="en-US" sz="2600" i="1" baseline="-25000" dirty="0">
                <a:solidFill>
                  <a:srgbClr val="C82E32"/>
                </a:solidFill>
              </a:rPr>
              <a:t>t</a:t>
            </a:r>
            <a:r>
              <a:rPr lang="en-US" altLang="en-US" sz="2600" dirty="0">
                <a:solidFill>
                  <a:srgbClr val="C82E32"/>
                </a:solidFill>
              </a:rPr>
              <a:t> is the concentration of A at </a:t>
            </a:r>
            <a:r>
              <a:rPr lang="en-US" altLang="en-US" sz="2600" dirty="0" smtClean="0">
                <a:solidFill>
                  <a:srgbClr val="C82E32"/>
                </a:solidFill>
              </a:rPr>
              <a:t>time</a:t>
            </a:r>
            <a:r>
              <a:rPr lang="en-US" altLang="en-US" sz="2600" dirty="0">
                <a:solidFill>
                  <a:srgbClr val="C82E32"/>
                </a:solidFill>
              </a:rPr>
              <a:t>, </a:t>
            </a:r>
            <a:r>
              <a:rPr lang="en-US" altLang="en-US" sz="2600" i="1" dirty="0" smtClean="0">
                <a:solidFill>
                  <a:srgbClr val="C82E32"/>
                </a:solidFill>
              </a:rPr>
              <a:t>t</a:t>
            </a:r>
            <a:r>
              <a:rPr lang="en-US" altLang="en-US" sz="2800" dirty="0" smtClean="0">
                <a:solidFill>
                  <a:srgbClr val="C82E32"/>
                </a:solidFill>
              </a:rPr>
              <a:t>.</a:t>
            </a:r>
          </a:p>
          <a:p>
            <a:r>
              <a:rPr lang="en-US" altLang="en-US" sz="2600" dirty="0">
                <a:solidFill>
                  <a:srgbClr val="C82E32"/>
                </a:solidFill>
              </a:rPr>
              <a:t>t</a:t>
            </a:r>
            <a:r>
              <a:rPr lang="en-US" altLang="en-US" sz="2600" dirty="0" smtClean="0">
                <a:solidFill>
                  <a:srgbClr val="C82E32"/>
                </a:solidFill>
              </a:rPr>
              <a:t> is the time of reaction process</a:t>
            </a:r>
            <a:endParaRPr lang="en-US" altLang="en-US" sz="2600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8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Integrated Rate Laws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762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/>
              <a:t>From the integrated rate law (1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order) equation: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2362200"/>
            <a:ext cx="2862263" cy="1066800"/>
            <a:chOff x="1234" y="2064"/>
            <a:chExt cx="1803" cy="672"/>
          </a:xfrm>
        </p:grpSpPr>
        <p:grpSp>
          <p:nvGrpSpPr>
            <p:cNvPr id="102409" name="Group 5"/>
            <p:cNvGrpSpPr>
              <a:grpSpLocks/>
            </p:cNvGrpSpPr>
            <p:nvPr/>
          </p:nvGrpSpPr>
          <p:grpSpPr bwMode="auto">
            <a:xfrm>
              <a:off x="1234" y="2064"/>
              <a:ext cx="926" cy="672"/>
              <a:chOff x="1234" y="2064"/>
              <a:chExt cx="926" cy="672"/>
            </a:xfrm>
          </p:grpSpPr>
          <p:sp>
            <p:nvSpPr>
              <p:cNvPr id="102411" name="Rectangle 6"/>
              <p:cNvSpPr>
                <a:spLocks noChangeArrowheads="1"/>
              </p:cNvSpPr>
              <p:nvPr/>
            </p:nvSpPr>
            <p:spPr bwMode="auto">
              <a:xfrm>
                <a:off x="1234" y="2217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>
                    <a:solidFill>
                      <a:srgbClr val="C82E32"/>
                    </a:solidFill>
                  </a:rPr>
                  <a:t>ln</a:t>
                </a:r>
              </a:p>
            </p:txBody>
          </p:sp>
          <p:grpSp>
            <p:nvGrpSpPr>
              <p:cNvPr id="102412" name="Group 7"/>
              <p:cNvGrpSpPr>
                <a:grpSpLocks/>
              </p:cNvGrpSpPr>
              <p:nvPr/>
            </p:nvGrpSpPr>
            <p:grpSpPr bwMode="auto">
              <a:xfrm>
                <a:off x="1584" y="2064"/>
                <a:ext cx="576" cy="672"/>
                <a:chOff x="1982" y="2327"/>
                <a:chExt cx="576" cy="672"/>
              </a:xfrm>
            </p:grpSpPr>
            <p:sp>
              <p:nvSpPr>
                <p:cNvPr id="102413" name="Rectangle 8"/>
                <p:cNvSpPr>
                  <a:spLocks noChangeArrowheads="1"/>
                </p:cNvSpPr>
                <p:nvPr/>
              </p:nvSpPr>
              <p:spPr bwMode="auto">
                <a:xfrm>
                  <a:off x="2008" y="2327"/>
                  <a:ext cx="522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i="1" baseline="-25000">
                      <a:solidFill>
                        <a:srgbClr val="C82E32"/>
                      </a:solidFill>
                    </a:rPr>
                    <a:t>t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102414" name="Line 9"/>
                <p:cNvSpPr>
                  <a:spLocks noChangeShapeType="1"/>
                </p:cNvSpPr>
                <p:nvPr/>
              </p:nvSpPr>
              <p:spPr bwMode="auto">
                <a:xfrm>
                  <a:off x="1982" y="2695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2352" y="2221"/>
              <a:ext cx="6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= </a:t>
              </a:r>
              <a:r>
                <a:rPr lang="en-US" altLang="en-US" sz="3200">
                  <a:solidFill>
                    <a:srgbClr val="C82E32"/>
                  </a:solidFill>
                  <a:cs typeface="Arial" panose="020B0604020202020204" pitchFamily="34" charset="0"/>
                </a:rPr>
                <a:t>−</a:t>
              </a:r>
              <a:r>
                <a:rPr lang="en-US" altLang="en-US" sz="3200" i="1">
                  <a:solidFill>
                    <a:srgbClr val="C82E32"/>
                  </a:solidFill>
                </a:rPr>
                <a:t>k</a:t>
              </a:r>
              <a:r>
                <a:rPr lang="en-US" altLang="en-US" sz="3200">
                  <a:solidFill>
                    <a:srgbClr val="C82E32"/>
                  </a:solidFill>
                </a:rPr>
                <a:t>t</a:t>
              </a:r>
            </a:p>
          </p:txBody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905000" y="3581400"/>
            <a:ext cx="375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C82E32"/>
                </a:solidFill>
              </a:rPr>
              <a:t>ln [A]</a:t>
            </a:r>
            <a:r>
              <a:rPr lang="en-US" altLang="en-US" sz="3200" i="1" baseline="-25000">
                <a:solidFill>
                  <a:srgbClr val="C82E32"/>
                </a:solidFill>
              </a:rPr>
              <a:t>t</a:t>
            </a:r>
            <a:r>
              <a:rPr lang="en-US" altLang="en-US" sz="32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 sz="3200">
                <a:solidFill>
                  <a:srgbClr val="C82E32"/>
                </a:solidFill>
              </a:rPr>
              <a:t> ln [A]</a:t>
            </a:r>
            <a:r>
              <a:rPr lang="en-US" altLang="en-US" sz="3200" baseline="-25000">
                <a:solidFill>
                  <a:srgbClr val="C82E32"/>
                </a:solidFill>
              </a:rPr>
              <a:t>0</a:t>
            </a:r>
            <a:r>
              <a:rPr lang="en-US" altLang="en-US" sz="3200">
                <a:solidFill>
                  <a:srgbClr val="C82E32"/>
                </a:solidFill>
              </a:rPr>
              <a:t> =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/>
              <a:t> </a:t>
            </a:r>
            <a:r>
              <a:rPr lang="en-US" altLang="en-US" sz="3200" i="1">
                <a:solidFill>
                  <a:srgbClr val="C82E32"/>
                </a:solidFill>
              </a:rPr>
              <a:t>k</a:t>
            </a:r>
            <a:r>
              <a:rPr lang="en-US" altLang="en-US" sz="3200">
                <a:solidFill>
                  <a:srgbClr val="C82E32"/>
                </a:solidFill>
              </a:rPr>
              <a:t>t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276600" y="4419600"/>
            <a:ext cx="3789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C82E32"/>
                </a:solidFill>
              </a:rPr>
              <a:t>ln [A]</a:t>
            </a:r>
            <a:r>
              <a:rPr lang="en-US" altLang="en-US" sz="3200" i="1" baseline="-25000">
                <a:solidFill>
                  <a:srgbClr val="C82E32"/>
                </a:solidFill>
              </a:rPr>
              <a:t>t</a:t>
            </a:r>
            <a:r>
              <a:rPr lang="en-US" altLang="en-US" sz="3200">
                <a:solidFill>
                  <a:srgbClr val="C82E32"/>
                </a:solidFill>
              </a:rPr>
              <a:t> =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/>
              <a:t> </a:t>
            </a:r>
            <a:r>
              <a:rPr lang="en-US" altLang="en-US" sz="3200" i="1">
                <a:solidFill>
                  <a:srgbClr val="C82E32"/>
                </a:solidFill>
              </a:rPr>
              <a:t>k</a:t>
            </a:r>
            <a:r>
              <a:rPr lang="en-US" altLang="en-US" sz="3200">
                <a:solidFill>
                  <a:srgbClr val="C82E32"/>
                </a:solidFill>
              </a:rPr>
              <a:t>t + ln [A]</a:t>
            </a:r>
            <a:r>
              <a:rPr lang="en-US" altLang="en-US" sz="3200" baseline="-25000">
                <a:solidFill>
                  <a:srgbClr val="C82E32"/>
                </a:solidFill>
              </a:rPr>
              <a:t>0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33400" y="5257800"/>
            <a:ext cx="2806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C82E32"/>
                </a:solidFill>
              </a:rPr>
              <a:t>Could be graphically identify the important parameters</a:t>
            </a:r>
            <a:endParaRPr lang="en-US" altLang="en-US" dirty="0">
              <a:solidFill>
                <a:srgbClr val="C82E32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810000" y="5334000"/>
            <a:ext cx="2533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>
                <a:solidFill>
                  <a:srgbClr val="00197D"/>
                </a:solidFill>
              </a:rPr>
              <a:t>y</a:t>
            </a:r>
            <a:r>
              <a:rPr lang="en-US" altLang="en-US" sz="3200">
                <a:solidFill>
                  <a:srgbClr val="00197D"/>
                </a:solidFill>
              </a:rPr>
              <a:t>    = </a:t>
            </a:r>
            <a:r>
              <a:rPr lang="en-US" altLang="en-US" sz="3200" i="1">
                <a:solidFill>
                  <a:srgbClr val="00197D"/>
                </a:solidFill>
              </a:rPr>
              <a:t>mx</a:t>
            </a:r>
            <a:r>
              <a:rPr lang="en-US" altLang="en-US" sz="3200">
                <a:solidFill>
                  <a:srgbClr val="00197D"/>
                </a:solidFill>
              </a:rPr>
              <a:t> +  </a:t>
            </a:r>
            <a:r>
              <a:rPr lang="en-US" altLang="en-US" sz="3200" i="1">
                <a:solidFill>
                  <a:srgbClr val="00197D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76655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First-Order Processes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700808"/>
            <a:ext cx="8077200" cy="439519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Concentration can be also being indicated by using pressure according to the theory of properties relationship.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When a graph of </a:t>
            </a:r>
            <a:r>
              <a:rPr lang="en-US" altLang="en-US" sz="2800" dirty="0" err="1" smtClean="0"/>
              <a:t>ln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P</a:t>
            </a:r>
            <a:r>
              <a:rPr lang="en-US" altLang="en-US" sz="2800" dirty="0" smtClean="0"/>
              <a:t> vs time is plotted, a straight line results with negative slope.</a:t>
            </a:r>
          </a:p>
        </p:txBody>
      </p:sp>
    </p:spTree>
    <p:extLst>
      <p:ext uri="{BB962C8B-B14F-4D97-AF65-F5344CB8AC3E}">
        <p14:creationId xmlns:p14="http://schemas.microsoft.com/office/powerpoint/2010/main" val="181174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Second-Order Processes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20057"/>
            <a:ext cx="7772400" cy="1676400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/>
              <a:t>	</a:t>
            </a:r>
            <a:r>
              <a:rPr lang="en-US" altLang="en-US" sz="2800" dirty="0"/>
              <a:t>From the integrated rate law </a:t>
            </a:r>
            <a:r>
              <a:rPr lang="en-US" altLang="en-US" sz="2800" dirty="0" smtClean="0"/>
              <a:t>(2</a:t>
            </a:r>
            <a:r>
              <a:rPr lang="en-US" altLang="en-US" sz="2800" baseline="30000" dirty="0" smtClean="0"/>
              <a:t>st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order) equation: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35038" y="2866788"/>
            <a:ext cx="3157538" cy="1066800"/>
            <a:chOff x="1152" y="2448"/>
            <a:chExt cx="1989" cy="672"/>
          </a:xfrm>
        </p:grpSpPr>
        <p:grpSp>
          <p:nvGrpSpPr>
            <p:cNvPr id="110599" name="Group 6"/>
            <p:cNvGrpSpPr>
              <a:grpSpLocks/>
            </p:cNvGrpSpPr>
            <p:nvPr/>
          </p:nvGrpSpPr>
          <p:grpSpPr bwMode="auto">
            <a:xfrm>
              <a:off x="1152" y="2448"/>
              <a:ext cx="489" cy="672"/>
              <a:chOff x="1680" y="2496"/>
              <a:chExt cx="489" cy="672"/>
            </a:xfrm>
          </p:grpSpPr>
          <p:sp>
            <p:nvSpPr>
              <p:cNvPr id="110604" name="Rectangle 4"/>
              <p:cNvSpPr>
                <a:spLocks noChangeArrowheads="1"/>
              </p:cNvSpPr>
              <p:nvPr/>
            </p:nvSpPr>
            <p:spPr bwMode="auto">
              <a:xfrm>
                <a:off x="1693" y="2496"/>
                <a:ext cx="47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3200" i="1" baseline="-25000">
                    <a:solidFill>
                      <a:srgbClr val="C82E32"/>
                    </a:solidFill>
                  </a:rPr>
                  <a:t>t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110605" name="Line 5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600" name="Rectangle 7"/>
            <p:cNvSpPr>
              <a:spLocks noChangeArrowheads="1"/>
            </p:cNvSpPr>
            <p:nvPr/>
          </p:nvSpPr>
          <p:spPr bwMode="auto">
            <a:xfrm>
              <a:off x="1728" y="2605"/>
              <a:ext cx="7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dirty="0">
                  <a:solidFill>
                    <a:srgbClr val="C82E32"/>
                  </a:solidFill>
                </a:rPr>
                <a:t>= </a:t>
              </a:r>
              <a:r>
                <a:rPr lang="en-US" altLang="en-US" sz="3200" i="1" dirty="0" err="1">
                  <a:solidFill>
                    <a:srgbClr val="C82E32"/>
                  </a:solidFill>
                </a:rPr>
                <a:t>kt</a:t>
              </a:r>
              <a:r>
                <a:rPr lang="en-US" altLang="en-US" sz="3200" dirty="0">
                  <a:solidFill>
                    <a:srgbClr val="C82E32"/>
                  </a:solidFill>
                </a:rPr>
                <a:t> +</a:t>
              </a:r>
            </a:p>
          </p:txBody>
        </p:sp>
        <p:grpSp>
          <p:nvGrpSpPr>
            <p:cNvPr id="110601" name="Group 8"/>
            <p:cNvGrpSpPr>
              <a:grpSpLocks/>
            </p:cNvGrpSpPr>
            <p:nvPr/>
          </p:nvGrpSpPr>
          <p:grpSpPr bwMode="auto">
            <a:xfrm>
              <a:off x="2619" y="2448"/>
              <a:ext cx="522" cy="672"/>
              <a:chOff x="1670" y="2496"/>
              <a:chExt cx="522" cy="672"/>
            </a:xfrm>
          </p:grpSpPr>
          <p:sp>
            <p:nvSpPr>
              <p:cNvPr id="110602" name="Rectangle 9"/>
              <p:cNvSpPr>
                <a:spLocks noChangeArrowheads="1"/>
              </p:cNvSpPr>
              <p:nvPr/>
            </p:nvSpPr>
            <p:spPr bwMode="auto">
              <a:xfrm>
                <a:off x="1670" y="2496"/>
                <a:ext cx="52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110603" name="Line 10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289368" y="4449762"/>
            <a:ext cx="2420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i="1" dirty="0">
                <a:solidFill>
                  <a:srgbClr val="00197D"/>
                </a:solidFill>
              </a:rPr>
              <a:t>y</a:t>
            </a:r>
            <a:r>
              <a:rPr lang="en-US" altLang="en-US" sz="3200" dirty="0">
                <a:solidFill>
                  <a:srgbClr val="00197D"/>
                </a:solidFill>
              </a:rPr>
              <a:t>   =  mx + </a:t>
            </a:r>
            <a:r>
              <a:rPr lang="en-US" altLang="en-US" sz="3200" i="1" dirty="0">
                <a:solidFill>
                  <a:srgbClr val="00197D"/>
                </a:solidFill>
              </a:rPr>
              <a:t>b</a:t>
            </a:r>
            <a:endParaRPr lang="en-US" altLang="en-US" sz="3200" i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0" y="4567535"/>
            <a:ext cx="2806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rgbClr val="C82E32"/>
                </a:solidFill>
              </a:rPr>
              <a:t>Could be graphically identify the important parameters</a:t>
            </a:r>
            <a:endParaRPr lang="en-US" altLang="en-US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0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Second-Order Processes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108642"/>
            <a:ext cx="7772400" cy="175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When a graph of 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1/[A]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vs time is plotted, a straight line results with 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slope.</a:t>
            </a:r>
          </a:p>
        </p:txBody>
      </p:sp>
      <p:grpSp>
        <p:nvGrpSpPr>
          <p:cNvPr id="112644" name="Group 4"/>
          <p:cNvGrpSpPr>
            <a:grpSpLocks/>
          </p:cNvGrpSpPr>
          <p:nvPr/>
        </p:nvGrpSpPr>
        <p:grpSpPr bwMode="auto">
          <a:xfrm>
            <a:off x="2992438" y="1447800"/>
            <a:ext cx="3157537" cy="1066800"/>
            <a:chOff x="1152" y="2448"/>
            <a:chExt cx="1989" cy="672"/>
          </a:xfrm>
        </p:grpSpPr>
        <p:grpSp>
          <p:nvGrpSpPr>
            <p:cNvPr id="112645" name="Group 5"/>
            <p:cNvGrpSpPr>
              <a:grpSpLocks/>
            </p:cNvGrpSpPr>
            <p:nvPr/>
          </p:nvGrpSpPr>
          <p:grpSpPr bwMode="auto">
            <a:xfrm>
              <a:off x="1152" y="2448"/>
              <a:ext cx="489" cy="672"/>
              <a:chOff x="1680" y="2496"/>
              <a:chExt cx="489" cy="672"/>
            </a:xfrm>
          </p:grpSpPr>
          <p:sp>
            <p:nvSpPr>
              <p:cNvPr id="112650" name="Rectangle 6"/>
              <p:cNvSpPr>
                <a:spLocks noChangeArrowheads="1"/>
              </p:cNvSpPr>
              <p:nvPr/>
            </p:nvSpPr>
            <p:spPr bwMode="auto">
              <a:xfrm>
                <a:off x="1693" y="2496"/>
                <a:ext cx="47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3200" i="1" baseline="-25000">
                    <a:solidFill>
                      <a:srgbClr val="C82E32"/>
                    </a:solidFill>
                  </a:rPr>
                  <a:t>t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112651" name="Line 7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46" name="Rectangle 8"/>
            <p:cNvSpPr>
              <a:spLocks noChangeArrowheads="1"/>
            </p:cNvSpPr>
            <p:nvPr/>
          </p:nvSpPr>
          <p:spPr bwMode="auto">
            <a:xfrm>
              <a:off x="1728" y="2605"/>
              <a:ext cx="76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</a:rPr>
                <a:t>= </a:t>
              </a:r>
              <a:r>
                <a:rPr lang="en-US" altLang="en-US" sz="3200" i="1">
                  <a:solidFill>
                    <a:srgbClr val="C82E32"/>
                  </a:solidFill>
                </a:rPr>
                <a:t>kt</a:t>
              </a:r>
              <a:r>
                <a:rPr lang="en-US" altLang="en-US" sz="3200">
                  <a:solidFill>
                    <a:srgbClr val="C82E32"/>
                  </a:solidFill>
                </a:rPr>
                <a:t> +</a:t>
              </a:r>
            </a:p>
          </p:txBody>
        </p:sp>
        <p:grpSp>
          <p:nvGrpSpPr>
            <p:cNvPr id="112647" name="Group 9"/>
            <p:cNvGrpSpPr>
              <a:grpSpLocks/>
            </p:cNvGrpSpPr>
            <p:nvPr/>
          </p:nvGrpSpPr>
          <p:grpSpPr bwMode="auto">
            <a:xfrm>
              <a:off x="2619" y="2448"/>
              <a:ext cx="522" cy="672"/>
              <a:chOff x="1670" y="2496"/>
              <a:chExt cx="522" cy="672"/>
            </a:xfrm>
          </p:grpSpPr>
          <p:sp>
            <p:nvSpPr>
              <p:cNvPr id="112648" name="Rectangle 10"/>
              <p:cNvSpPr>
                <a:spLocks noChangeArrowheads="1"/>
              </p:cNvSpPr>
              <p:nvPr/>
            </p:nvSpPr>
            <p:spPr bwMode="auto">
              <a:xfrm>
                <a:off x="1670" y="2496"/>
                <a:ext cx="52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112649" name="Line 11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210134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4.5 Half-life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40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1" y="1158875"/>
            <a:ext cx="4248150" cy="4175125"/>
          </a:xfrm>
        </p:spPr>
      </p:pic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5076056" y="1493837"/>
            <a:ext cx="3314328" cy="3505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Half-life is calculated based on the time.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Half-life is the time that the concentration of reactant is reduced to half of its initial concentration.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[A]</a:t>
            </a:r>
            <a:r>
              <a:rPr lang="en-US" altLang="en-US" sz="26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0.5 [A]</a:t>
            </a:r>
            <a:r>
              <a:rPr lang="en-US" altLang="en-US" sz="2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112" y="577027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Source: Wikimedia Commons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62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311275"/>
            <a:ext cx="7772400" cy="83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600" dirty="0" smtClean="0"/>
              <a:t>The half life calculations for 1</a:t>
            </a:r>
            <a:r>
              <a:rPr lang="en-US" altLang="en-US" sz="2600" baseline="30000" dirty="0" smtClean="0"/>
              <a:t>st</a:t>
            </a:r>
            <a:r>
              <a:rPr lang="en-US" altLang="en-US" sz="2600" dirty="0" smtClean="0"/>
              <a:t> order reaction as follows:</a:t>
            </a:r>
            <a:endParaRPr lang="en-US" altLang="en-US" sz="2600" dirty="0" smtClean="0">
              <a:solidFill>
                <a:schemeClr val="accent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0400" y="2209800"/>
            <a:ext cx="3370263" cy="946150"/>
            <a:chOff x="958" y="2050"/>
            <a:chExt cx="2123" cy="596"/>
          </a:xfrm>
        </p:grpSpPr>
        <p:grpSp>
          <p:nvGrpSpPr>
            <p:cNvPr id="122893" name="Group 8"/>
            <p:cNvGrpSpPr>
              <a:grpSpLocks/>
            </p:cNvGrpSpPr>
            <p:nvPr/>
          </p:nvGrpSpPr>
          <p:grpSpPr bwMode="auto">
            <a:xfrm>
              <a:off x="958" y="2050"/>
              <a:ext cx="1243" cy="596"/>
              <a:chOff x="958" y="2050"/>
              <a:chExt cx="1243" cy="596"/>
            </a:xfrm>
          </p:grpSpPr>
          <p:grpSp>
            <p:nvGrpSpPr>
              <p:cNvPr id="122895" name="Group 7"/>
              <p:cNvGrpSpPr>
                <a:grpSpLocks/>
              </p:cNvGrpSpPr>
              <p:nvPr/>
            </p:nvGrpSpPr>
            <p:grpSpPr bwMode="auto">
              <a:xfrm>
                <a:off x="1330" y="2050"/>
                <a:ext cx="871" cy="596"/>
                <a:chOff x="1330" y="2050"/>
                <a:chExt cx="871" cy="596"/>
              </a:xfrm>
            </p:grpSpPr>
            <p:sp>
              <p:nvSpPr>
                <p:cNvPr id="122897" name="Rectangle 4"/>
                <p:cNvSpPr>
                  <a:spLocks noChangeArrowheads="1"/>
                </p:cNvSpPr>
                <p:nvPr/>
              </p:nvSpPr>
              <p:spPr bwMode="auto">
                <a:xfrm>
                  <a:off x="1353" y="2050"/>
                  <a:ext cx="848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0.5 [A]</a:t>
                  </a:r>
                  <a:r>
                    <a:rPr lang="en-US" altLang="en-US" sz="28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28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122898" name="Line 5"/>
                <p:cNvSpPr>
                  <a:spLocks noChangeShapeType="1"/>
                </p:cNvSpPr>
                <p:nvPr/>
              </p:nvSpPr>
              <p:spPr bwMode="auto">
                <a:xfrm>
                  <a:off x="1330" y="2380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896" name="Rectangle 6"/>
              <p:cNvSpPr>
                <a:spLocks noChangeArrowheads="1"/>
              </p:cNvSpPr>
              <p:nvPr/>
            </p:nvSpPr>
            <p:spPr bwMode="auto">
              <a:xfrm>
                <a:off x="958" y="2202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>
                    <a:solidFill>
                      <a:srgbClr val="C82E32"/>
                    </a:solidFill>
                  </a:rPr>
                  <a:t>ln</a:t>
                </a:r>
              </a:p>
            </p:txBody>
          </p:sp>
        </p:grpSp>
        <p:sp>
          <p:nvSpPr>
            <p:cNvPr id="122894" name="Rectangle 9"/>
            <p:cNvSpPr>
              <a:spLocks noChangeArrowheads="1"/>
            </p:cNvSpPr>
            <p:nvPr/>
          </p:nvSpPr>
          <p:spPr bwMode="auto">
            <a:xfrm>
              <a:off x="2256" y="2207"/>
              <a:ext cx="8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>
                  <a:solidFill>
                    <a:srgbClr val="C82E32"/>
                  </a:solidFill>
                  <a:cs typeface="Arial" panose="020B0604020202020204" pitchFamily="34" charset="0"/>
                </a:rPr>
                <a:t>−</a:t>
              </a:r>
              <a:r>
                <a:rPr lang="en-US" altLang="en-US" sz="2800" i="1">
                  <a:solidFill>
                    <a:srgbClr val="C82E32"/>
                  </a:solidFill>
                </a:rPr>
                <a:t>kt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</p:grp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267200" y="3200400"/>
            <a:ext cx="2249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C82E32"/>
                </a:solidFill>
              </a:rPr>
              <a:t>ln</a:t>
            </a:r>
            <a:r>
              <a:rPr lang="en-US" altLang="en-US" sz="2800" dirty="0">
                <a:solidFill>
                  <a:srgbClr val="C82E32"/>
                </a:solidFill>
              </a:rPr>
              <a:t> 0.5 = </a:t>
            </a:r>
            <a:r>
              <a:rPr lang="en-US" altLang="en-US" dirty="0">
                <a:solidFill>
                  <a:srgbClr val="C82E32"/>
                </a:solidFill>
                <a:cs typeface="Arial" panose="020B0604020202020204" pitchFamily="34" charset="0"/>
              </a:rPr>
              <a:t>−</a:t>
            </a:r>
            <a:r>
              <a:rPr lang="en-US" altLang="en-US" sz="2800" i="1" dirty="0">
                <a:solidFill>
                  <a:srgbClr val="C82E32"/>
                </a:solidFill>
              </a:rPr>
              <a:t>kt</a:t>
            </a:r>
            <a:r>
              <a:rPr lang="en-US" altLang="en-US" sz="2800" baseline="-25000" dirty="0">
                <a:solidFill>
                  <a:srgbClr val="C82E32"/>
                </a:solidFill>
              </a:rPr>
              <a:t>1/2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114800" y="3962400"/>
            <a:ext cx="250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C82E32"/>
                </a:solidFill>
                <a:cs typeface="Arial" panose="020B0604020202020204" pitchFamily="34" charset="0"/>
              </a:rPr>
              <a:t>−</a:t>
            </a:r>
            <a:r>
              <a:rPr lang="en-US" altLang="en-US" sz="2800">
                <a:solidFill>
                  <a:srgbClr val="C82E32"/>
                </a:solidFill>
              </a:rPr>
              <a:t>0.693 =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 sz="2800" i="1">
                <a:solidFill>
                  <a:srgbClr val="C82E32"/>
                </a:solidFill>
              </a:rPr>
              <a:t>kt</a:t>
            </a:r>
            <a:r>
              <a:rPr lang="en-US" altLang="en-US" sz="2800" baseline="-25000">
                <a:solidFill>
                  <a:srgbClr val="C82E32"/>
                </a:solidFill>
              </a:rPr>
              <a:t>1/2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191000" y="4572000"/>
            <a:ext cx="2049463" cy="946150"/>
            <a:chOff x="2112" y="3072"/>
            <a:chExt cx="1291" cy="596"/>
          </a:xfrm>
        </p:grpSpPr>
        <p:sp>
          <p:nvSpPr>
            <p:cNvPr id="122889" name="Rectangle 13"/>
            <p:cNvSpPr>
              <a:spLocks noChangeArrowheads="1"/>
            </p:cNvSpPr>
            <p:nvPr/>
          </p:nvSpPr>
          <p:spPr bwMode="auto">
            <a:xfrm>
              <a:off x="2820" y="3206"/>
              <a:ext cx="5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grpSp>
          <p:nvGrpSpPr>
            <p:cNvPr id="122890" name="Group 16"/>
            <p:cNvGrpSpPr>
              <a:grpSpLocks/>
            </p:cNvGrpSpPr>
            <p:nvPr/>
          </p:nvGrpSpPr>
          <p:grpSpPr bwMode="auto">
            <a:xfrm>
              <a:off x="2112" y="3072"/>
              <a:ext cx="684" cy="596"/>
              <a:chOff x="816" y="2909"/>
              <a:chExt cx="684" cy="596"/>
            </a:xfrm>
          </p:grpSpPr>
          <p:sp>
            <p:nvSpPr>
              <p:cNvPr id="122891" name="Rectangle 14"/>
              <p:cNvSpPr>
                <a:spLocks noChangeArrowheads="1"/>
              </p:cNvSpPr>
              <p:nvPr/>
            </p:nvSpPr>
            <p:spPr bwMode="auto">
              <a:xfrm>
                <a:off x="823" y="2909"/>
                <a:ext cx="677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0.693</a:t>
                </a:r>
              </a:p>
              <a:p>
                <a:pPr algn="ctr"/>
                <a:r>
                  <a:rPr lang="en-US" altLang="en-US" sz="2800" i="1">
                    <a:solidFill>
                      <a:srgbClr val="C82E32"/>
                    </a:solidFill>
                  </a:rPr>
                  <a:t>k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22892" name="Line 15"/>
              <p:cNvSpPr>
                <a:spLocks noChangeShapeType="1"/>
              </p:cNvSpPr>
              <p:nvPr/>
            </p:nvSpPr>
            <p:spPr bwMode="auto">
              <a:xfrm>
                <a:off x="816" y="3230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533400" y="5638800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C82E32"/>
                </a:solidFill>
              </a:rPr>
              <a:t>NOTE:  For a first-order process, the half-life does not depend </a:t>
            </a:r>
            <a:r>
              <a:rPr lang="en-US" altLang="en-US" sz="2000" dirty="0" smtClean="0">
                <a:solidFill>
                  <a:srgbClr val="C82E32"/>
                </a:solidFill>
              </a:rPr>
              <a:t>on initial concentration, </a:t>
            </a:r>
            <a:r>
              <a:rPr lang="en-US" altLang="en-US" sz="2000" dirty="0">
                <a:solidFill>
                  <a:srgbClr val="C82E32"/>
                </a:solidFill>
              </a:rPr>
              <a:t>[A]</a:t>
            </a:r>
            <a:r>
              <a:rPr lang="en-US" altLang="en-US" sz="2000" baseline="-25000" dirty="0">
                <a:solidFill>
                  <a:srgbClr val="C82E32"/>
                </a:solidFill>
              </a:rPr>
              <a:t>0</a:t>
            </a:r>
            <a:r>
              <a:rPr lang="en-US" altLang="en-US" dirty="0">
                <a:solidFill>
                  <a:srgbClr val="C82E32"/>
                </a:solidFill>
              </a:rPr>
              <a:t>.</a:t>
            </a:r>
            <a:endParaRPr lang="en-US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74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  <p:bldP spid="4097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580" y="900113"/>
            <a:ext cx="7772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For a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order process: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0" y="1981200"/>
            <a:ext cx="3733800" cy="946150"/>
            <a:chOff x="1200" y="2065"/>
            <a:chExt cx="2352" cy="596"/>
          </a:xfrm>
        </p:grpSpPr>
        <p:grpSp>
          <p:nvGrpSpPr>
            <p:cNvPr id="124955" name="Group 6"/>
            <p:cNvGrpSpPr>
              <a:grpSpLocks/>
            </p:cNvGrpSpPr>
            <p:nvPr/>
          </p:nvGrpSpPr>
          <p:grpSpPr bwMode="auto">
            <a:xfrm>
              <a:off x="1200" y="2065"/>
              <a:ext cx="869" cy="596"/>
              <a:chOff x="1200" y="2065"/>
              <a:chExt cx="869" cy="596"/>
            </a:xfrm>
          </p:grpSpPr>
          <p:sp>
            <p:nvSpPr>
              <p:cNvPr id="124960" name="Rectangle 4"/>
              <p:cNvSpPr>
                <a:spLocks noChangeArrowheads="1"/>
              </p:cNvSpPr>
              <p:nvPr/>
            </p:nvSpPr>
            <p:spPr bwMode="auto">
              <a:xfrm>
                <a:off x="1221" y="2065"/>
                <a:ext cx="848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0.5 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24961" name="Line 5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956" name="Rectangle 7"/>
            <p:cNvSpPr>
              <a:spLocks noChangeArrowheads="1"/>
            </p:cNvSpPr>
            <p:nvPr/>
          </p:nvSpPr>
          <p:spPr bwMode="auto">
            <a:xfrm>
              <a:off x="2160" y="2200"/>
              <a:ext cx="9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kt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r>
                <a:rPr lang="en-US" altLang="en-US" sz="2800">
                  <a:solidFill>
                    <a:srgbClr val="C82E32"/>
                  </a:solidFill>
                </a:rPr>
                <a:t> + </a:t>
              </a:r>
            </a:p>
          </p:txBody>
        </p:sp>
        <p:grpSp>
          <p:nvGrpSpPr>
            <p:cNvPr id="124957" name="Group 8"/>
            <p:cNvGrpSpPr>
              <a:grpSpLocks/>
            </p:cNvGrpSpPr>
            <p:nvPr/>
          </p:nvGrpSpPr>
          <p:grpSpPr bwMode="auto">
            <a:xfrm>
              <a:off x="3078" y="2065"/>
              <a:ext cx="474" cy="596"/>
              <a:chOff x="1003" y="2065"/>
              <a:chExt cx="1280" cy="596"/>
            </a:xfrm>
          </p:grpSpPr>
          <p:sp>
            <p:nvSpPr>
              <p:cNvPr id="124958" name="Rectangle 9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24959" name="Line 10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895600" y="3200400"/>
            <a:ext cx="3124200" cy="946150"/>
            <a:chOff x="1872" y="2448"/>
            <a:chExt cx="1968" cy="596"/>
          </a:xfrm>
        </p:grpSpPr>
        <p:grpSp>
          <p:nvGrpSpPr>
            <p:cNvPr id="124948" name="Group 13"/>
            <p:cNvGrpSpPr>
              <a:grpSpLocks/>
            </p:cNvGrpSpPr>
            <p:nvPr/>
          </p:nvGrpSpPr>
          <p:grpSpPr bwMode="auto">
            <a:xfrm>
              <a:off x="1872" y="2448"/>
              <a:ext cx="483" cy="596"/>
              <a:chOff x="1200" y="2065"/>
              <a:chExt cx="869" cy="596"/>
            </a:xfrm>
          </p:grpSpPr>
          <p:sp>
            <p:nvSpPr>
              <p:cNvPr id="124953" name="Rectangle 14"/>
              <p:cNvSpPr>
                <a:spLocks noChangeArrowheads="1"/>
              </p:cNvSpPr>
              <p:nvPr/>
            </p:nvSpPr>
            <p:spPr bwMode="auto">
              <a:xfrm>
                <a:off x="1216" y="2065"/>
                <a:ext cx="853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2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24954" name="Line 15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949" name="Rectangle 16"/>
            <p:cNvSpPr>
              <a:spLocks noChangeArrowheads="1"/>
            </p:cNvSpPr>
            <p:nvPr/>
          </p:nvSpPr>
          <p:spPr bwMode="auto">
            <a:xfrm>
              <a:off x="2448" y="2583"/>
              <a:ext cx="9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kt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r>
                <a:rPr lang="en-US" altLang="en-US" sz="2800">
                  <a:solidFill>
                    <a:srgbClr val="C82E32"/>
                  </a:solidFill>
                </a:rPr>
                <a:t> + </a:t>
              </a:r>
            </a:p>
          </p:txBody>
        </p:sp>
        <p:grpSp>
          <p:nvGrpSpPr>
            <p:cNvPr id="124950" name="Group 17"/>
            <p:cNvGrpSpPr>
              <a:grpSpLocks/>
            </p:cNvGrpSpPr>
            <p:nvPr/>
          </p:nvGrpSpPr>
          <p:grpSpPr bwMode="auto">
            <a:xfrm>
              <a:off x="3366" y="2448"/>
              <a:ext cx="474" cy="596"/>
              <a:chOff x="1003" y="2065"/>
              <a:chExt cx="1280" cy="596"/>
            </a:xfrm>
          </p:grpSpPr>
          <p:sp>
            <p:nvSpPr>
              <p:cNvPr id="124951" name="Rectangle 18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24952" name="Line 19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555750" y="4267200"/>
            <a:ext cx="3357563" cy="1028700"/>
            <a:chOff x="1028" y="3120"/>
            <a:chExt cx="2115" cy="648"/>
          </a:xfrm>
        </p:grpSpPr>
        <p:grpSp>
          <p:nvGrpSpPr>
            <p:cNvPr id="124940" name="Group 22"/>
            <p:cNvGrpSpPr>
              <a:grpSpLocks/>
            </p:cNvGrpSpPr>
            <p:nvPr/>
          </p:nvGrpSpPr>
          <p:grpSpPr bwMode="auto">
            <a:xfrm>
              <a:off x="1028" y="3172"/>
              <a:ext cx="620" cy="596"/>
              <a:chOff x="1085" y="2069"/>
              <a:chExt cx="1115" cy="596"/>
            </a:xfrm>
          </p:grpSpPr>
          <p:sp>
            <p:nvSpPr>
              <p:cNvPr id="124946" name="Rectangle 23"/>
              <p:cNvSpPr>
                <a:spLocks noChangeArrowheads="1"/>
              </p:cNvSpPr>
              <p:nvPr/>
            </p:nvSpPr>
            <p:spPr bwMode="auto">
              <a:xfrm>
                <a:off x="1085" y="2069"/>
                <a:ext cx="1115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2 </a:t>
                </a:r>
                <a:r>
                  <a:rPr lang="en-US" altLang="en-US" sz="2800">
                    <a:solidFill>
                      <a:srgbClr val="C82E32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US" altLang="en-US" sz="2800">
                    <a:solidFill>
                      <a:srgbClr val="C82E32"/>
                    </a:solidFill>
                  </a:rPr>
                  <a:t> 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24947" name="Line 24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941" name="Rectangle 25"/>
            <p:cNvSpPr>
              <a:spLocks noChangeArrowheads="1"/>
            </p:cNvSpPr>
            <p:nvPr/>
          </p:nvSpPr>
          <p:spPr bwMode="auto">
            <a:xfrm>
              <a:off x="2448" y="3255"/>
              <a:ext cx="6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kt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grpSp>
          <p:nvGrpSpPr>
            <p:cNvPr id="124942" name="Group 26"/>
            <p:cNvGrpSpPr>
              <a:grpSpLocks/>
            </p:cNvGrpSpPr>
            <p:nvPr/>
          </p:nvGrpSpPr>
          <p:grpSpPr bwMode="auto">
            <a:xfrm>
              <a:off x="1920" y="3120"/>
              <a:ext cx="474" cy="596"/>
              <a:chOff x="1003" y="2065"/>
              <a:chExt cx="1280" cy="596"/>
            </a:xfrm>
          </p:grpSpPr>
          <p:sp>
            <p:nvSpPr>
              <p:cNvPr id="124944" name="Rectangle 27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24945" name="Line 28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943" name="Rectangle 29"/>
            <p:cNvSpPr>
              <a:spLocks noChangeArrowheads="1"/>
            </p:cNvSpPr>
            <p:nvPr/>
          </p:nvSpPr>
          <p:spPr bwMode="auto">
            <a:xfrm>
              <a:off x="1680" y="325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2882900" y="5257800"/>
            <a:ext cx="1852613" cy="946150"/>
            <a:chOff x="1864" y="3676"/>
            <a:chExt cx="1167" cy="596"/>
          </a:xfrm>
        </p:grpSpPr>
        <p:sp>
          <p:nvSpPr>
            <p:cNvPr id="124936" name="Rectangle 35"/>
            <p:cNvSpPr>
              <a:spLocks noChangeArrowheads="1"/>
            </p:cNvSpPr>
            <p:nvPr/>
          </p:nvSpPr>
          <p:spPr bwMode="auto">
            <a:xfrm>
              <a:off x="2448" y="3811"/>
              <a:ext cx="5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grpSp>
          <p:nvGrpSpPr>
            <p:cNvPr id="124937" name="Group 36"/>
            <p:cNvGrpSpPr>
              <a:grpSpLocks/>
            </p:cNvGrpSpPr>
            <p:nvPr/>
          </p:nvGrpSpPr>
          <p:grpSpPr bwMode="auto">
            <a:xfrm>
              <a:off x="1864" y="3676"/>
              <a:ext cx="586" cy="596"/>
              <a:chOff x="852" y="2065"/>
              <a:chExt cx="1582" cy="596"/>
            </a:xfrm>
          </p:grpSpPr>
          <p:sp>
            <p:nvSpPr>
              <p:cNvPr id="124938" name="Rectangle 37"/>
              <p:cNvSpPr>
                <a:spLocks noChangeArrowheads="1"/>
              </p:cNvSpPr>
              <p:nvPr/>
            </p:nvSpPr>
            <p:spPr bwMode="auto">
              <a:xfrm>
                <a:off x="852" y="2065"/>
                <a:ext cx="1582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 i="1">
                    <a:solidFill>
                      <a:srgbClr val="C82E32"/>
                    </a:solidFill>
                  </a:rPr>
                  <a:t>k</a:t>
                </a:r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24939" name="Line 38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5637096" y="4749968"/>
            <a:ext cx="33798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NOTE:  For a </a:t>
            </a:r>
            <a:r>
              <a:rPr lang="en-US" altLang="en-US" sz="2000" dirty="0" smtClean="0"/>
              <a:t>2</a:t>
            </a:r>
            <a:r>
              <a:rPr lang="en-US" altLang="en-US" sz="2000" baseline="30000" dirty="0" smtClean="0"/>
              <a:t>nd</a:t>
            </a:r>
            <a:r>
              <a:rPr lang="en-US" altLang="en-US" sz="2000" dirty="0" smtClean="0"/>
              <a:t> order is depending on initial concentration, </a:t>
            </a:r>
            <a:r>
              <a:rPr lang="en-US" altLang="en-US" sz="2000" dirty="0"/>
              <a:t>[A]</a:t>
            </a:r>
            <a:r>
              <a:rPr lang="en-US" altLang="en-US" sz="2000" baseline="-25000" dirty="0"/>
              <a:t>0</a:t>
            </a:r>
            <a:r>
              <a:rPr lang="en-US" altLang="en-US" dirty="0">
                <a:solidFill>
                  <a:srgbClr val="C82E32"/>
                </a:solidFill>
              </a:rPr>
              <a:t>.</a:t>
            </a:r>
            <a:endParaRPr lang="en-US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16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08" y="1628800"/>
            <a:ext cx="8417901" cy="45454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chemical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mechanism</a:t>
            </a:r>
          </a:p>
          <a:p>
            <a:pPr marL="0" indent="0" algn="just">
              <a:buNone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which depends on its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reaction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certain parameters such as half life, reaction constant could be calculated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graphic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7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4.1 Theory of Chemical Kinetic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9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67820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YUEN MEI LIAN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  <a:endParaRPr lang="en-GB" sz="25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yuenm@ump.edu.my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609 549 2764</a:t>
            </a:r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</a:t>
            </a:r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SITI NOOR HIDAYAH MUSTAPHA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snhidayah@ump.edu.my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+609 549 2094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-7016" y="467803"/>
            <a:ext cx="7668852" cy="815705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 INFORMATION</a:t>
            </a:r>
            <a:endParaRPr lang="en-US" sz="4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  <a:r>
              <a:rPr lang="en-US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kinetics is concern about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speeds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rates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a chemical reactions to be occurred 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Theories of Chemical Kinetics: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1.	Collision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2.	Transition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Theory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4.1.1		Collision </a:t>
            </a:r>
            <a:r>
              <a:rPr lang="en-US" dirty="0"/>
              <a:t>Theory </a:t>
            </a:r>
          </a:p>
        </p:txBody>
      </p:sp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44584" y="1628800"/>
            <a:ext cx="838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Collision frequency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rate of reaction of a chemical process is directly proportional to the number of molecular collisions per unit time. 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reacting molecules colliding with one another, only a fraction of the collisions will lead to chemical reaction.</a:t>
            </a:r>
          </a:p>
          <a:p>
            <a:pPr algn="just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two types of collision:</a:t>
            </a:r>
          </a:p>
          <a:p>
            <a:pPr marL="0" indent="0" algn="just"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1) Effective collision (reaction occur)</a:t>
            </a:r>
          </a:p>
          <a:p>
            <a:pPr marL="0" indent="0" algn="just"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2) Ineffective collision (no reaction will occur)</a:t>
            </a:r>
          </a:p>
          <a:p>
            <a:pPr algn="just"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602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"/>
            <a:ext cx="8915400" cy="1447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cs typeface="Times New Roman" pitchFamily="18" charset="0"/>
              </a:rPr>
              <a:t>Effective </a:t>
            </a:r>
            <a:r>
              <a:rPr lang="en-US" dirty="0">
                <a:cs typeface="Times New Roman" pitchFamily="18" charset="0"/>
              </a:rPr>
              <a:t>Collision:</a:t>
            </a:r>
            <a:r>
              <a:rPr lang="en-US" dirty="0"/>
              <a:t> </a:t>
            </a:r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1700808"/>
            <a:ext cx="7772400" cy="4464496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molecular collision can be effective when:</a:t>
            </a:r>
          </a:p>
          <a:p>
            <a:pPr marL="0" indent="0" algn="just" eaLnBrk="1" hangingPunct="1">
              <a:buFont typeface="Wingdings" panose="05000000000000000000" pitchFamily="2" charset="2"/>
              <a:buChar char="§"/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reactant molecules have sufficient energy (moving energetically).</a:t>
            </a:r>
          </a:p>
          <a:p>
            <a:pPr marL="0" indent="0" algn="just" eaLnBrk="1" hangingPunct="1">
              <a:buFont typeface="Wingdings" panose="05000000000000000000" pitchFamily="2" charset="2"/>
              <a:buChar char="§"/>
              <a:defRPr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Font typeface="Wingdings" panose="05000000000000000000" pitchFamily="2" charset="2"/>
              <a:buChar char="§"/>
              <a:defRPr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Energy (E</a:t>
            </a:r>
            <a:r>
              <a:rPr lang="en-US" sz="2000" b="1" i="1" baseline="-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lowest energy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molecules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bring to their collisions for a chemical reaction to occur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	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collision between molecules are oriented correctly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allow collision)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Font typeface="Wingdings" panose="05000000000000000000" pitchFamily="2" charset="2"/>
              <a:buChar char="§"/>
              <a:defRPr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Proper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Orientation of Molecules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23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4.1.2		Transition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State Theory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state theory explaining the temporary state that species occur after a reaction of substance and before forming a product.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called an 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activated complex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1812</Words>
  <Application>Microsoft Office PowerPoint</Application>
  <PresentationFormat>On-screen Show (4:3)</PresentationFormat>
  <Paragraphs>352</Paragraphs>
  <Slides>50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Arial Black</vt:lpstr>
      <vt:lpstr>Calibri</vt:lpstr>
      <vt:lpstr>Helvetica</vt:lpstr>
      <vt:lpstr>Impact</vt:lpstr>
      <vt:lpstr>Symbol</vt:lpstr>
      <vt:lpstr>Times New Roman</vt:lpstr>
      <vt:lpstr>Wingdings</vt:lpstr>
      <vt:lpstr>Office Theme</vt:lpstr>
      <vt:lpstr>Equation</vt:lpstr>
      <vt:lpstr>BSK1133 PHYSICAL CHEMISTRY  CHAPTER 4 REACTION MECHANISM (PART A)</vt:lpstr>
      <vt:lpstr>Description</vt:lpstr>
      <vt:lpstr>Description</vt:lpstr>
      <vt:lpstr>Contents</vt:lpstr>
      <vt:lpstr>PowerPoint Presentation</vt:lpstr>
      <vt:lpstr>Chemical Kinetics</vt:lpstr>
      <vt:lpstr>4.1.1  Collision Theory </vt:lpstr>
      <vt:lpstr>Effective Collision: </vt:lpstr>
      <vt:lpstr>4.1.2  Transition State Theory </vt:lpstr>
      <vt:lpstr>Activated Complex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N2O5 (g)  4 NO2 (g) + O2 (g)</vt:lpstr>
      <vt:lpstr>2 N2O5 (g)  4 NO2 (g) + O2 (g)</vt:lpstr>
      <vt:lpstr>2 N2O5 (g)  4 NO2 (g) + O2 (g)</vt:lpstr>
      <vt:lpstr>2 N2O5 (g)  4 NO2 (g) + O2 (g)</vt:lpstr>
      <vt:lpstr>2 N2O5 (g)  4 NO2 (g) + O2 (g) </vt:lpstr>
      <vt:lpstr>2 N2O5 (g)  4 NO2 (g) + O2 (g) </vt:lpstr>
      <vt:lpstr>PowerPoint Presentation</vt:lpstr>
      <vt:lpstr>PowerPoint Presentation</vt:lpstr>
      <vt:lpstr>aA + bB  products </vt:lpstr>
      <vt:lpstr>Reaction order example</vt:lpstr>
      <vt:lpstr>4.3.1 Experimental Determination of a Rate Law </vt:lpstr>
      <vt:lpstr>Method of initial rates</vt:lpstr>
      <vt:lpstr>2 NO (g) + O2 (g)  2NO2 (g) </vt:lpstr>
      <vt:lpstr>Method of initial rates</vt:lpstr>
      <vt:lpstr>PowerPoint Presentation</vt:lpstr>
      <vt:lpstr>Reaction order w.r.t. NO</vt:lpstr>
      <vt:lpstr>Reaction order w.r.t. O2</vt:lpstr>
      <vt:lpstr>Our rate law</vt:lpstr>
      <vt:lpstr>Using data from experiment 1, the rate constant calculated as follows:</vt:lpstr>
      <vt:lpstr>Using data from experiment 2, the rate constant calculated as follows:</vt:lpstr>
      <vt:lpstr>Check using extra experiment</vt:lpstr>
      <vt:lpstr>Units of rate constants</vt:lpstr>
      <vt:lpstr>PowerPoint Presentation</vt:lpstr>
      <vt:lpstr>PowerPoint Presentation</vt:lpstr>
      <vt:lpstr>Integrated Rate Laws</vt:lpstr>
      <vt:lpstr>First-Order Processes</vt:lpstr>
      <vt:lpstr>Second-Order Processes</vt:lpstr>
      <vt:lpstr>Second-Order Processes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Master</cp:lastModifiedBy>
  <cp:revision>312</cp:revision>
  <cp:lastPrinted>2017-07-24T03:54:17Z</cp:lastPrinted>
  <dcterms:created xsi:type="dcterms:W3CDTF">2016-03-03T08:04:10Z</dcterms:created>
  <dcterms:modified xsi:type="dcterms:W3CDTF">2017-09-09T12:39:36Z</dcterms:modified>
</cp:coreProperties>
</file>