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359" r:id="rId2"/>
    <p:sldId id="360" r:id="rId3"/>
    <p:sldId id="361" r:id="rId4"/>
    <p:sldId id="363" r:id="rId5"/>
    <p:sldId id="364" r:id="rId6"/>
    <p:sldId id="365" r:id="rId7"/>
    <p:sldId id="366" r:id="rId8"/>
    <p:sldId id="367" r:id="rId9"/>
    <p:sldId id="368" r:id="rId10"/>
    <p:sldId id="362" r:id="rId11"/>
    <p:sldId id="345" r:id="rId12"/>
  </p:sldIdLst>
  <p:sldSz cx="9144000" cy="6858000" type="screen4x3"/>
  <p:notesSz cx="6797675" cy="9926638"/>
  <p:custDataLst>
    <p:tags r:id="rId15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99"/>
    <a:srgbClr val="00AFA7"/>
    <a:srgbClr val="CCFFFF"/>
    <a:srgbClr val="00FFCC"/>
    <a:srgbClr val="99FFCC"/>
    <a:srgbClr val="33CCCC"/>
    <a:srgbClr val="006699"/>
    <a:srgbClr val="336699"/>
    <a:srgbClr val="3366CC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361" autoAdjust="0"/>
    <p:restoredTop sz="97431"/>
  </p:normalViewPr>
  <p:slideViewPr>
    <p:cSldViewPr snapToObjects="1">
      <p:cViewPr>
        <p:scale>
          <a:sx n="60" d="100"/>
          <a:sy n="60" d="100"/>
        </p:scale>
        <p:origin x="-72" y="-3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9C86C0-41C2-A64F-A5D3-65308364D734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377671-060F-9C43-AB6A-16DB37710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216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FF5C8C-4E0A-4340-A20C-AFF94B550D4C}" type="datetimeFigureOut">
              <a:t>19-Aug-17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4A1761-9BDC-1847-AEC4-8F8E20EE702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617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1487487"/>
            <a:ext cx="9144000" cy="42259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2506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24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298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7200" y="274638"/>
            <a:ext cx="8229600" cy="1142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7545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5578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340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737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4059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3947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65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756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99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Electric and Electronic Technology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Chapter 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4A 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Magnetic Field and Transformer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en-GB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by</a:t>
            </a:r>
          </a:p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Akhtar </a:t>
            </a:r>
            <a:r>
              <a:rPr lang="en-GB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Razali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FKM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akhtar@ump.edu.my</a:t>
            </a:r>
          </a:p>
          <a:p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47531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Conclusion of The Chapter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48472"/>
          </a:xfrm>
        </p:spPr>
        <p:txBody>
          <a:bodyPr>
            <a:normAutofit/>
          </a:bodyPr>
          <a:lstStyle/>
          <a:p>
            <a:r>
              <a:rPr lang="en-GB" sz="2400" dirty="0" smtClean="0">
                <a:latin typeface="Helvetica LT Std Light"/>
              </a:rPr>
              <a:t>Conclusion #1</a:t>
            </a:r>
          </a:p>
          <a:p>
            <a:pPr lvl="1"/>
            <a:r>
              <a:rPr lang="en-GB" sz="2000" dirty="0" smtClean="0">
                <a:latin typeface="Helvetica LT Std Light"/>
              </a:rPr>
              <a:t>Capacitor is used in many application that deal with steady current and voltage constant.</a:t>
            </a:r>
          </a:p>
          <a:p>
            <a:pPr lvl="1"/>
            <a:endParaRPr lang="en-GB" sz="2000" dirty="0" smtClean="0">
              <a:latin typeface="Helvetica LT Std Light"/>
            </a:endParaRPr>
          </a:p>
          <a:p>
            <a:r>
              <a:rPr lang="en-GB" sz="2400" dirty="0" smtClean="0">
                <a:latin typeface="Helvetica LT Std Light"/>
              </a:rPr>
              <a:t>Conclusion #2</a:t>
            </a:r>
          </a:p>
          <a:p>
            <a:pPr lvl="1"/>
            <a:r>
              <a:rPr lang="en-GB" sz="2000" dirty="0" smtClean="0">
                <a:latin typeface="Helvetica LT Std Light"/>
              </a:rPr>
              <a:t>Series equivalent capacitance is identical to the way we calculate resistor on series.</a:t>
            </a:r>
          </a:p>
        </p:txBody>
      </p:sp>
    </p:spTree>
    <p:extLst>
      <p:ext uri="{BB962C8B-B14F-4D97-AF65-F5344CB8AC3E}">
        <p14:creationId xmlns:p14="http://schemas.microsoft.com/office/powerpoint/2010/main" val="4086610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3386807"/>
          </a:xfrm>
        </p:spPr>
        <p:txBody>
          <a:bodyPr>
            <a:normAutofit/>
          </a:bodyPr>
          <a:lstStyle/>
          <a:p>
            <a:r>
              <a:rPr lang="en-GB" dirty="0" smtClean="0"/>
              <a:t>Akhtar </a:t>
            </a:r>
            <a:r>
              <a:rPr lang="en-GB" dirty="0" err="1" smtClean="0"/>
              <a:t>Razali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/>
              <a:t/>
            </a:r>
            <a:br>
              <a:rPr lang="en-GB"/>
            </a:br>
            <a:r>
              <a:rPr lang="en-GB" smtClean="0"/>
              <a:t>FKM, UMP.</a:t>
            </a: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52189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Chapter Description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608512"/>
          </a:xfrm>
        </p:spPr>
        <p:txBody>
          <a:bodyPr>
            <a:noAutofit/>
          </a:bodyPr>
          <a:lstStyle/>
          <a:p>
            <a:r>
              <a:rPr lang="en-GB" sz="1500" dirty="0" smtClean="0">
                <a:latin typeface="Helvetica LT Std Light"/>
              </a:rPr>
              <a:t>Aims</a:t>
            </a:r>
          </a:p>
          <a:p>
            <a:pPr lvl="1"/>
            <a:r>
              <a:rPr lang="en-US" sz="1500" dirty="0" smtClean="0">
                <a:latin typeface="Helvetica LT Std Light"/>
              </a:rPr>
              <a:t>To understand the principle of magnetic field</a:t>
            </a:r>
          </a:p>
          <a:p>
            <a:pPr lvl="1"/>
            <a:r>
              <a:rPr lang="en-US" sz="1500" dirty="0" smtClean="0">
                <a:latin typeface="Helvetica LT Std Light"/>
              </a:rPr>
              <a:t>To understand the principle element and working principle of a transformer</a:t>
            </a:r>
            <a:endParaRPr lang="en-US" sz="1500" dirty="0" smtClean="0">
              <a:latin typeface="Helvetica LT Std Light"/>
            </a:endParaRPr>
          </a:p>
          <a:p>
            <a:pPr lvl="1"/>
            <a:endParaRPr lang="en-GB" sz="1500" dirty="0" smtClean="0">
              <a:latin typeface="Helvetica LT Std Light"/>
            </a:endParaRPr>
          </a:p>
          <a:p>
            <a:r>
              <a:rPr lang="en-GB" sz="1500" dirty="0" smtClean="0">
                <a:latin typeface="Helvetica LT Std Light"/>
              </a:rPr>
              <a:t>Expected Outcomes</a:t>
            </a:r>
          </a:p>
          <a:p>
            <a:pPr lvl="1"/>
            <a:r>
              <a:rPr lang="en-GB" sz="1500" dirty="0" smtClean="0">
                <a:latin typeface="Helvetica LT Std Light"/>
              </a:rPr>
              <a:t>Students able to understand how </a:t>
            </a:r>
            <a:r>
              <a:rPr lang="en-GB" sz="1500" dirty="0" smtClean="0">
                <a:latin typeface="Helvetica LT Std Light"/>
              </a:rPr>
              <a:t>magnetic field works, </a:t>
            </a:r>
            <a:r>
              <a:rPr lang="en-GB" sz="1500" dirty="0" smtClean="0">
                <a:latin typeface="Helvetica LT Std Light"/>
              </a:rPr>
              <a:t>its application and </a:t>
            </a:r>
            <a:r>
              <a:rPr lang="en-GB" sz="1500" dirty="0" smtClean="0">
                <a:latin typeface="Helvetica LT Std Light"/>
              </a:rPr>
              <a:t>other related analysis</a:t>
            </a:r>
          </a:p>
          <a:p>
            <a:pPr lvl="1"/>
            <a:r>
              <a:rPr lang="en-GB" sz="1500" dirty="0">
                <a:latin typeface="Helvetica LT Std Light"/>
              </a:rPr>
              <a:t>Students able to understand how </a:t>
            </a:r>
            <a:r>
              <a:rPr lang="en-GB" sz="1500" dirty="0" smtClean="0">
                <a:latin typeface="Helvetica LT Std Light"/>
              </a:rPr>
              <a:t>transformer </a:t>
            </a:r>
            <a:r>
              <a:rPr lang="en-GB" sz="1500" dirty="0">
                <a:latin typeface="Helvetica LT Std Light"/>
              </a:rPr>
              <a:t>works, its </a:t>
            </a:r>
            <a:r>
              <a:rPr lang="en-GB" sz="1500" dirty="0" smtClean="0">
                <a:latin typeface="Helvetica LT Std Light"/>
              </a:rPr>
              <a:t>application</a:t>
            </a:r>
          </a:p>
          <a:p>
            <a:pPr lvl="1"/>
            <a:endParaRPr lang="en-GB" sz="1500" dirty="0" smtClean="0">
              <a:latin typeface="Helvetica LT Std Light"/>
            </a:endParaRPr>
          </a:p>
          <a:p>
            <a:r>
              <a:rPr lang="en-GB" sz="1500" dirty="0" smtClean="0">
                <a:latin typeface="Helvetica LT Std Light"/>
              </a:rPr>
              <a:t>Other related Information</a:t>
            </a:r>
          </a:p>
          <a:p>
            <a:pPr lvl="1"/>
            <a:r>
              <a:rPr lang="en-GB" sz="1500" dirty="0" smtClean="0">
                <a:latin typeface="Helvetica LT Std Light"/>
              </a:rPr>
              <a:t>One question for final exam is from this topic</a:t>
            </a:r>
            <a:endParaRPr lang="en-GB" sz="1500" dirty="0">
              <a:latin typeface="Helvetica LT Std Light"/>
            </a:endParaRPr>
          </a:p>
          <a:p>
            <a:pPr lvl="1"/>
            <a:r>
              <a:rPr lang="en-GB" sz="1500" dirty="0" smtClean="0">
                <a:latin typeface="Helvetica LT Std Light"/>
              </a:rPr>
              <a:t>No other relevant information be disclosed</a:t>
            </a:r>
          </a:p>
          <a:p>
            <a:pPr lvl="1"/>
            <a:endParaRPr lang="en-GB" sz="1500" dirty="0" smtClean="0">
              <a:latin typeface="Helvetica LT Std Light"/>
            </a:endParaRPr>
          </a:p>
          <a:p>
            <a:r>
              <a:rPr lang="en-GB" sz="1500" dirty="0" smtClean="0">
                <a:latin typeface="Helvetica LT Std Light"/>
              </a:rPr>
              <a:t>References</a:t>
            </a:r>
          </a:p>
          <a:p>
            <a:pPr lvl="1"/>
            <a:r>
              <a:rPr lang="en-GB" sz="1500" dirty="0" err="1">
                <a:latin typeface="Helvetica LT Std Light"/>
              </a:rPr>
              <a:t>Rizzoni</a:t>
            </a:r>
            <a:r>
              <a:rPr lang="en-GB" sz="1500" dirty="0">
                <a:latin typeface="Helvetica LT Std Light"/>
              </a:rPr>
              <a:t> G., 2004, Principles and Applications of Electrical Engineering, Revised Fourth Edition, Fourth Edition, McGraw </a:t>
            </a:r>
            <a:r>
              <a:rPr lang="en-GB" sz="1500" dirty="0" smtClean="0">
                <a:latin typeface="Helvetica LT Std Light"/>
              </a:rPr>
              <a:t>Hill</a:t>
            </a:r>
          </a:p>
          <a:p>
            <a:pPr lvl="1"/>
            <a:r>
              <a:rPr lang="en-GB" sz="1500" dirty="0" err="1">
                <a:latin typeface="Helvetica LT Std Light"/>
              </a:rPr>
              <a:t>Hambley</a:t>
            </a:r>
            <a:r>
              <a:rPr lang="en-GB" sz="1500" dirty="0">
                <a:latin typeface="Helvetica LT Std Light"/>
              </a:rPr>
              <a:t> A.R., 2005, Electrical Engineering Principles and Applications, Third Edition, Pearson Prentice Hall </a:t>
            </a:r>
            <a:endParaRPr lang="en-GB" sz="1500" dirty="0" smtClean="0">
              <a:latin typeface="Helvetica LT Std Light"/>
            </a:endParaRPr>
          </a:p>
        </p:txBody>
      </p:sp>
    </p:spTree>
    <p:extLst>
      <p:ext uri="{BB962C8B-B14F-4D97-AF65-F5344CB8AC3E}">
        <p14:creationId xmlns:p14="http://schemas.microsoft.com/office/powerpoint/2010/main" val="1203065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Contents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3629000"/>
          </a:xfrm>
        </p:spPr>
        <p:txBody>
          <a:bodyPr>
            <a:normAutofit/>
          </a:bodyPr>
          <a:lstStyle/>
          <a:p>
            <a:pPr marL="514350" lvl="0" indent="-514350">
              <a:buAutoNum type="arabicPeriod"/>
            </a:pPr>
            <a:r>
              <a:rPr lang="en-US" sz="2400" dirty="0" smtClean="0"/>
              <a:t>Working principle of generator and motor.</a:t>
            </a:r>
            <a:endParaRPr lang="en-US" sz="2400" dirty="0"/>
          </a:p>
          <a:p>
            <a:pPr marL="514350" lvl="0" indent="-514350">
              <a:buAutoNum type="arabicPeriod"/>
            </a:pPr>
            <a:r>
              <a:rPr lang="en-US" sz="2400" dirty="0" smtClean="0"/>
              <a:t>Principle element of a generator/motor, working principle and its application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545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Faraday Effect</a:t>
            </a:r>
            <a:endParaRPr lang="en-US" dirty="0"/>
          </a:p>
        </p:txBody>
      </p:sp>
      <p:grpSp>
        <p:nvGrpSpPr>
          <p:cNvPr id="4" name="Group 5"/>
          <p:cNvGrpSpPr>
            <a:grpSpLocks/>
          </p:cNvGrpSpPr>
          <p:nvPr/>
        </p:nvGrpSpPr>
        <p:grpSpPr bwMode="auto">
          <a:xfrm>
            <a:off x="914400" y="2249603"/>
            <a:ext cx="7620000" cy="2979597"/>
            <a:chOff x="480" y="1549"/>
            <a:chExt cx="4800" cy="1629"/>
          </a:xfrm>
          <a:solidFill>
            <a:schemeClr val="bg1"/>
          </a:solidFill>
        </p:grpSpPr>
        <p:sp>
          <p:nvSpPr>
            <p:cNvPr id="5" name="Text Box 3"/>
            <p:cNvSpPr txBox="1">
              <a:spLocks noChangeArrowheads="1"/>
            </p:cNvSpPr>
            <p:nvPr/>
          </p:nvSpPr>
          <p:spPr bwMode="auto">
            <a:xfrm>
              <a:off x="480" y="1549"/>
              <a:ext cx="4800" cy="1629"/>
            </a:xfrm>
            <a:prstGeom prst="rect">
              <a:avLst/>
            </a:prstGeom>
            <a:grpFill/>
            <a:ln w="381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buFontTx/>
                <a:buChar char="•"/>
              </a:pPr>
              <a:r>
                <a:rPr lang="en-US" b="1" dirty="0">
                  <a:solidFill>
                    <a:schemeClr val="bg2"/>
                  </a:solidFill>
                  <a:latin typeface="Times New Roman" pitchFamily="18" charset="0"/>
                  <a:cs typeface="Times New Roman" pitchFamily="18" charset="0"/>
                </a:rPr>
                <a:t> </a:t>
              </a:r>
              <a:r>
                <a:rPr lang="en-US" b="1" dirty="0">
                  <a:latin typeface="Times New Roman" pitchFamily="18" charset="0"/>
                  <a:cs typeface="Times New Roman" pitchFamily="18" charset="0"/>
                </a:rPr>
                <a:t>Faraday Effect</a:t>
              </a:r>
            </a:p>
            <a:p>
              <a:endParaRPr lang="en-US" b="1" dirty="0">
                <a:latin typeface="Times New Roman" pitchFamily="18" charset="0"/>
                <a:cs typeface="Times New Roman" pitchFamily="18" charset="0"/>
              </a:endParaRPr>
            </a:p>
            <a:p>
              <a:endParaRPr lang="en-US" b="1" dirty="0">
                <a:latin typeface="Times New Roman" pitchFamily="18" charset="0"/>
                <a:cs typeface="Times New Roman" pitchFamily="18" charset="0"/>
              </a:endParaRPr>
            </a:p>
            <a:p>
              <a:endParaRPr lang="en-US" b="1" dirty="0">
                <a:latin typeface="Times New Roman" pitchFamily="18" charset="0"/>
                <a:cs typeface="Times New Roman" pitchFamily="18" charset="0"/>
              </a:endParaRPr>
            </a:p>
            <a:p>
              <a:pPr>
                <a:buFontTx/>
                <a:buChar char="•"/>
              </a:pPr>
              <a:r>
                <a:rPr lang="en-US" b="1" dirty="0">
                  <a:latin typeface="Times New Roman" pitchFamily="18" charset="0"/>
                  <a:cs typeface="Times New Roman" pitchFamily="18" charset="0"/>
                </a:rPr>
                <a:t> Basic Concepts</a:t>
              </a:r>
            </a:p>
            <a:p>
              <a:pPr lvl="1">
                <a:buFontTx/>
                <a:buChar char="•"/>
              </a:pPr>
              <a:r>
                <a:rPr lang="en-US" sz="1800" dirty="0">
                  <a:latin typeface="Times New Roman" pitchFamily="18" charset="0"/>
                  <a:cs typeface="Times New Roman" pitchFamily="18" charset="0"/>
                </a:rPr>
                <a:t> Voltage – V – Potential to Move Charge (volts)</a:t>
              </a:r>
            </a:p>
            <a:p>
              <a:pPr lvl="1">
                <a:buFontTx/>
                <a:buChar char="•"/>
              </a:pPr>
              <a:r>
                <a:rPr lang="en-US" sz="1800" dirty="0">
                  <a:latin typeface="Times New Roman" pitchFamily="18" charset="0"/>
                  <a:cs typeface="Times New Roman" pitchFamily="18" charset="0"/>
                </a:rPr>
                <a:t> Current – I – Charge Movement (amperes or amps)</a:t>
              </a:r>
            </a:p>
            <a:p>
              <a:pPr lvl="1">
                <a:buFontTx/>
                <a:buChar char="•"/>
              </a:pPr>
              <a:r>
                <a:rPr lang="en-US" sz="1800" dirty="0">
                  <a:latin typeface="Times New Roman" pitchFamily="18" charset="0"/>
                  <a:cs typeface="Times New Roman" pitchFamily="18" charset="0"/>
                </a:rPr>
                <a:t> Resistance – R – V = </a:t>
              </a:r>
              <a:r>
                <a:rPr lang="en-US" sz="1800" dirty="0" err="1">
                  <a:latin typeface="Times New Roman" pitchFamily="18" charset="0"/>
                  <a:cs typeface="Times New Roman" pitchFamily="18" charset="0"/>
                </a:rPr>
                <a:t>IxR</a:t>
              </a:r>
              <a:r>
                <a:rPr lang="en-US" sz="1800" dirty="0">
                  <a:latin typeface="Times New Roman" pitchFamily="18" charset="0"/>
                  <a:cs typeface="Times New Roman" pitchFamily="18" charset="0"/>
                </a:rPr>
                <a:t> (R in =ohms)</a:t>
              </a:r>
            </a:p>
            <a:p>
              <a:pPr lvl="1">
                <a:buFontTx/>
                <a:buChar char="•"/>
              </a:pPr>
              <a:r>
                <a:rPr lang="en-US" sz="1800" dirty="0">
                  <a:latin typeface="Times New Roman" pitchFamily="18" charset="0"/>
                  <a:cs typeface="Times New Roman" pitchFamily="18" charset="0"/>
                </a:rPr>
                <a:t> Power – P = </a:t>
              </a:r>
              <a:r>
                <a:rPr lang="en-US" sz="1800" dirty="0" err="1">
                  <a:latin typeface="Times New Roman" pitchFamily="18" charset="0"/>
                  <a:cs typeface="Times New Roman" pitchFamily="18" charset="0"/>
                </a:rPr>
                <a:t>IxV</a:t>
              </a:r>
              <a:r>
                <a:rPr lang="en-US" sz="1800" dirty="0">
                  <a:latin typeface="Times New Roman" pitchFamily="18" charset="0"/>
                  <a:cs typeface="Times New Roman" pitchFamily="18" charset="0"/>
                </a:rPr>
                <a:t> = I</a:t>
              </a:r>
              <a:r>
                <a:rPr lang="en-US" sz="1800" baseline="30000" dirty="0"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1800" dirty="0">
                  <a:latin typeface="Times New Roman" pitchFamily="18" charset="0"/>
                  <a:cs typeface="Times New Roman" pitchFamily="18" charset="0"/>
                </a:rPr>
                <a:t>xR (watts) </a:t>
              </a:r>
            </a:p>
          </p:txBody>
        </p:sp>
        <p:pic>
          <p:nvPicPr>
            <p:cNvPr id="6" name="Picture 4" descr="electgenmovie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24" y="1564"/>
              <a:ext cx="2956" cy="715"/>
            </a:xfrm>
            <a:prstGeom prst="rect">
              <a:avLst/>
            </a:prstGeom>
            <a:grpFill/>
            <a:extLst/>
          </p:spPr>
        </p:pic>
      </p:grpSp>
    </p:spTree>
    <p:extLst>
      <p:ext uri="{BB962C8B-B14F-4D97-AF65-F5344CB8AC3E}">
        <p14:creationId xmlns:p14="http://schemas.microsoft.com/office/powerpoint/2010/main" val="9846536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Electric Motor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417638"/>
            <a:ext cx="7010400" cy="164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947" y="3065463"/>
            <a:ext cx="4038600" cy="302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4496" y="3140968"/>
            <a:ext cx="4572000" cy="2387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476814" y="5771247"/>
            <a:ext cx="39239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Image source: howstuffworks.com and </a:t>
            </a:r>
            <a:r>
              <a:rPr lang="en-US" dirty="0" err="1" smtClean="0"/>
              <a:t>Rizzoni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93964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Electric Generator</a:t>
            </a:r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417638"/>
            <a:ext cx="6924675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1" descr="motor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829" y="3178112"/>
            <a:ext cx="3138488" cy="2043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3034096"/>
            <a:ext cx="3876675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4476814" y="5771247"/>
            <a:ext cx="39239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Image source: howstuffworks.com and </a:t>
            </a:r>
            <a:r>
              <a:rPr lang="en-US" dirty="0" err="1" smtClean="0"/>
              <a:t>Rizzoni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78980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Magnetic Force On A Current – Carrying </a:t>
            </a:r>
            <a:r>
              <a:rPr lang="en-US" dirty="0" smtClean="0"/>
              <a:t>Conductor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845024"/>
          </a:xfrm>
        </p:spPr>
        <p:txBody>
          <a:bodyPr/>
          <a:lstStyle/>
          <a:p>
            <a:r>
              <a:rPr lang="en-US" dirty="0"/>
              <a:t>The magnetic force (F) the conductor experiences is equal to the product of its length (L) within the field, the current I in the conductor, the external magnetic field B and the sine of the angle between the conductor and the magnetic field. In </a:t>
            </a:r>
            <a:r>
              <a:rPr lang="en-US" dirty="0" smtClean="0"/>
              <a:t>short</a:t>
            </a:r>
          </a:p>
          <a:p>
            <a:pPr marL="0" indent="0">
              <a:buNone/>
            </a:pPr>
            <a:r>
              <a:rPr lang="en-US" b="1" dirty="0" smtClean="0"/>
              <a:t>							F</a:t>
            </a:r>
            <a:r>
              <a:rPr lang="en-US" b="1" dirty="0"/>
              <a:t>= BIL (sin</a:t>
            </a:r>
            <a:r>
              <a:rPr lang="en-US" b="1" dirty="0">
                <a:sym typeface="Symbol" pitchFamily="18" charset="2"/>
              </a:rPr>
              <a:t>)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56547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force on a current-carrying conductor in a magnetic field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972816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When a current-carrying conductor is placed in a magnetic field, there is an interaction between the magnetic field produced by the current and the permanent field, which leads to a </a:t>
            </a:r>
            <a:r>
              <a:rPr lang="en-US" b="1" dirty="0"/>
              <a:t>force</a:t>
            </a:r>
            <a:r>
              <a:rPr lang="en-US" dirty="0"/>
              <a:t> being experienced by the conductor</a:t>
            </a:r>
            <a:r>
              <a:rPr lang="en-US" dirty="0" smtClean="0"/>
              <a:t>:</a:t>
            </a:r>
            <a:endParaRPr lang="en-US" dirty="0"/>
          </a:p>
        </p:txBody>
      </p:sp>
      <p:pic>
        <p:nvPicPr>
          <p:cNvPr id="4" name="Picture 5" descr="Force on a current-carrying conducto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3429000"/>
            <a:ext cx="6696075" cy="29702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1505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78236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9923678e78673762afb9b6d92d4d24e4a0201aca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1558</TotalTime>
  <Words>300</Words>
  <Application>Microsoft Office PowerPoint</Application>
  <PresentationFormat>On-screen Show (4:3)</PresentationFormat>
  <Paragraphs>49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Electric and Electronic Technology  Chapter 4A – Magnetic Field and Transformer</vt:lpstr>
      <vt:lpstr>Chapter Description</vt:lpstr>
      <vt:lpstr>Contents</vt:lpstr>
      <vt:lpstr>Faraday Effect</vt:lpstr>
      <vt:lpstr>Electric Motor</vt:lpstr>
      <vt:lpstr>Electric Generator</vt:lpstr>
      <vt:lpstr>Magnetic Force On A Current – Carrying Conductor</vt:lpstr>
      <vt:lpstr>The force on a current-carrying conductor in a magnetic field</vt:lpstr>
      <vt:lpstr>PowerPoint Presentation</vt:lpstr>
      <vt:lpstr>Conclusion of The Chapter</vt:lpstr>
      <vt:lpstr>Akhtar Razali  FKM, UMP.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azman</dc:creator>
  <cp:lastModifiedBy>Admin</cp:lastModifiedBy>
  <cp:revision>261</cp:revision>
  <cp:lastPrinted>2017-07-24T03:54:17Z</cp:lastPrinted>
  <dcterms:created xsi:type="dcterms:W3CDTF">2016-03-03T08:04:10Z</dcterms:created>
  <dcterms:modified xsi:type="dcterms:W3CDTF">2017-08-19T08:31:46Z</dcterms:modified>
</cp:coreProperties>
</file>