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21" r:id="rId2"/>
    <p:sldId id="422" r:id="rId3"/>
    <p:sldId id="423" r:id="rId4"/>
    <p:sldId id="424" r:id="rId5"/>
    <p:sldId id="430" r:id="rId6"/>
    <p:sldId id="363" r:id="rId7"/>
    <p:sldId id="368" r:id="rId8"/>
    <p:sldId id="373" r:id="rId9"/>
    <p:sldId id="412" r:id="rId10"/>
    <p:sldId id="413" r:id="rId11"/>
    <p:sldId id="414" r:id="rId12"/>
    <p:sldId id="426" r:id="rId13"/>
    <p:sldId id="431" r:id="rId14"/>
    <p:sldId id="425" r:id="rId15"/>
    <p:sldId id="427" r:id="rId16"/>
    <p:sldId id="429" r:id="rId17"/>
    <p:sldId id="428" r:id="rId18"/>
  </p:sldIdLst>
  <p:sldSz cx="9144000" cy="6858000" type="screen4x3"/>
  <p:notesSz cx="6797675" cy="9926638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33CC"/>
    <a:srgbClr val="009999"/>
    <a:srgbClr val="00AFA7"/>
    <a:srgbClr val="CCFFFF"/>
    <a:srgbClr val="00FFCC"/>
    <a:srgbClr val="99FFCC"/>
    <a:srgbClr val="33CCCC"/>
    <a:srgbClr val="0066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12" autoAdjust="0"/>
    <p:restoredTop sz="97431"/>
  </p:normalViewPr>
  <p:slideViewPr>
    <p:cSldViewPr snapToObjects="1">
      <p:cViewPr varScale="1">
        <p:scale>
          <a:sx n="63" d="100"/>
          <a:sy n="63" d="100"/>
        </p:scale>
        <p:origin x="3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7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708276" y="6356350"/>
            <a:ext cx="1231876" cy="43115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940152" y="6316872"/>
            <a:ext cx="3319398" cy="553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MY" sz="10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</a:t>
            </a:r>
            <a:r>
              <a:rPr lang="en-MY" sz="1000" b="1" i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KINETIC THEORY OF GASES (PART B)</a:t>
            </a:r>
            <a:endParaRPr lang="en-MY" sz="1000" b="1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10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DR. YUEN MEI LIAN</a:t>
            </a:r>
          </a:p>
          <a:p>
            <a:r>
              <a:rPr lang="en-US" sz="1000" b="1" i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US" sz="1000" b="1" i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ocw.ump.edu.my/course/view.php?id=470</a:t>
            </a:r>
            <a:endParaRPr lang="en-MY" sz="1000" b="1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9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5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snhidayah@ump.edu.my" TargetMode="External"/><Relationship Id="rId2" Type="http://schemas.openxmlformats.org/officeDocument/2006/relationships/hyperlink" Target="mailto:yuenm@ump.edu.my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283541" cy="3024335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BSK1133 PHYSICAL CHEMISTRY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1</a:t>
            </a:r>
            <a:b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KINETIC THEORY OF GASES</a:t>
            </a:r>
            <a:b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(PART B)</a:t>
            </a:r>
            <a:endParaRPr lang="en-GB" sz="4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ubtitle 4"/>
          <p:cNvSpPr>
            <a:spLocks noGrp="1"/>
          </p:cNvSpPr>
          <p:nvPr>
            <p:ph type="subTitle" idx="1"/>
          </p:nvPr>
        </p:nvSpPr>
        <p:spPr>
          <a:xfrm>
            <a:off x="1398486" y="4437112"/>
            <a:ext cx="7032828" cy="1343000"/>
          </a:xfrm>
        </p:spPr>
        <p:txBody>
          <a:bodyPr>
            <a:noAutofit/>
          </a:bodyPr>
          <a:lstStyle/>
          <a:p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PREPARED BY:</a:t>
            </a:r>
          </a:p>
          <a:p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YUEN MEI LIAN AND DR. SITI NOOR HIDAYAH MUSTAPHA</a:t>
            </a:r>
            <a:b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Industrial Sciences &amp; Technology</a:t>
            </a:r>
            <a:b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800" b="1" dirty="0" smtClean="0"/>
              <a:t>yuenm@ump.edu.my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snhidayah@ump.edu.my</a:t>
            </a:r>
          </a:p>
          <a:p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75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836712"/>
            <a:ext cx="842493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ts val="3600"/>
              </a:lnSpc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In a space, there must consist a lots of gas particles that freely filled the space. Considering the number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of particles in this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space as N. </a:t>
            </a:r>
          </a:p>
          <a:p>
            <a:pPr marL="457200" indent="-457200" algn="just">
              <a:lnSpc>
                <a:spcPts val="3600"/>
              </a:lnSpc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How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many of these particles will be striking the surface of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interest?</a:t>
            </a:r>
          </a:p>
          <a:p>
            <a:pPr marL="457200" indent="-457200">
              <a:lnSpc>
                <a:spcPts val="3600"/>
              </a:lnSpc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>
              <a:lnSpc>
                <a:spcPts val="3600"/>
              </a:lnSpc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The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total force exerted on this surface can now be determined:</a:t>
            </a:r>
          </a:p>
          <a:p>
            <a:pPr marL="457200" indent="-457200">
              <a:lnSpc>
                <a:spcPts val="3600"/>
              </a:lnSpc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>
              <a:lnSpc>
                <a:spcPts val="3600"/>
              </a:lnSpc>
              <a:buFont typeface="Wingdings" panose="05000000000000000000" pitchFamily="2" charset="2"/>
              <a:buChar char="Ø"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Total Force =        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x </a:t>
            </a: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801248"/>
              </p:ext>
            </p:extLst>
          </p:nvPr>
        </p:nvGraphicFramePr>
        <p:xfrm>
          <a:off x="3575179" y="2762628"/>
          <a:ext cx="6778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Equation" r:id="rId3" imgW="291973" imgH="393529" progId="Equation.3">
                  <p:embed/>
                </p:oleObj>
              </mc:Choice>
              <mc:Fallback>
                <p:oleObj name="Equation" r:id="rId3" imgW="29197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179" y="2762628"/>
                        <a:ext cx="6778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7910"/>
              </p:ext>
            </p:extLst>
          </p:nvPr>
        </p:nvGraphicFramePr>
        <p:xfrm>
          <a:off x="2894707" y="4761613"/>
          <a:ext cx="6778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" name="Equation" r:id="rId5" imgW="291973" imgH="393529" progId="Equation.3">
                  <p:embed/>
                </p:oleObj>
              </mc:Choice>
              <mc:Fallback>
                <p:oleObj name="Equation" r:id="rId5" imgW="29197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707" y="4761613"/>
                        <a:ext cx="6778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822102"/>
              </p:ext>
            </p:extLst>
          </p:nvPr>
        </p:nvGraphicFramePr>
        <p:xfrm>
          <a:off x="3851920" y="4653136"/>
          <a:ext cx="9001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" name="Equation" r:id="rId6" imgW="355446" imgH="418918" progId="Equation.3">
                  <p:embed/>
                </p:oleObj>
              </mc:Choice>
              <mc:Fallback>
                <p:oleObj name="Equation" r:id="rId6" imgW="355446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653136"/>
                        <a:ext cx="90011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078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496" y="188640"/>
            <a:ext cx="864096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ts val="3600"/>
              </a:lnSpc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Since we know the pressure equation is:  </a:t>
            </a: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algn="just">
              <a:lnSpc>
                <a:spcPts val="3600"/>
              </a:lnSpc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 algn="just">
              <a:lnSpc>
                <a:spcPts val="3600"/>
              </a:lnSpc>
              <a:buFont typeface="Wingdings" panose="05000000000000000000" pitchFamily="2" charset="2"/>
              <a:buChar char="Ø"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And the force calculated for a single particle =           </a:t>
            </a:r>
          </a:p>
          <a:p>
            <a:pPr marL="457200" indent="-457200" algn="just">
              <a:lnSpc>
                <a:spcPts val="3600"/>
              </a:lnSpc>
              <a:buFont typeface="Wingdings" panose="05000000000000000000" pitchFamily="2" charset="2"/>
              <a:buChar char="Ø"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 algn="just">
              <a:lnSpc>
                <a:spcPts val="3600"/>
              </a:lnSpc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The surface area of the room (assuming it a cube shape):</a:t>
            </a:r>
          </a:p>
          <a:p>
            <a:pPr algn="ctr">
              <a:lnSpc>
                <a:spcPts val="3600"/>
              </a:lnSpc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A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=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d²</a:t>
            </a:r>
          </a:p>
          <a:p>
            <a:pPr marL="457200" indent="-457200" algn="just">
              <a:lnSpc>
                <a:spcPts val="3600"/>
              </a:lnSpc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The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pressure can now be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determined:</a:t>
            </a:r>
            <a:endParaRPr lang="en-US" altLang="en-US" sz="10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algn="ctr">
              <a:lnSpc>
                <a:spcPts val="3600"/>
              </a:lnSpc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P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= </a:t>
            </a:r>
          </a:p>
          <a:p>
            <a:pPr algn="just">
              <a:lnSpc>
                <a:spcPts val="3600"/>
              </a:lnSpc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 algn="just">
              <a:lnSpc>
                <a:spcPts val="3600"/>
              </a:lnSpc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>
              <a:lnSpc>
                <a:spcPts val="3600"/>
              </a:lnSpc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									P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=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                   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(where d³ =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V)</a:t>
            </a: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730672"/>
              </p:ext>
            </p:extLst>
          </p:nvPr>
        </p:nvGraphicFramePr>
        <p:xfrm>
          <a:off x="6838861" y="930424"/>
          <a:ext cx="6778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9" name="Equation" r:id="rId3" imgW="291973" imgH="393529" progId="Equation.3">
                  <p:embed/>
                </p:oleObj>
              </mc:Choice>
              <mc:Fallback>
                <p:oleObj name="Equation" r:id="rId3" imgW="29197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8861" y="930424"/>
                        <a:ext cx="6778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389262"/>
              </p:ext>
            </p:extLst>
          </p:nvPr>
        </p:nvGraphicFramePr>
        <p:xfrm>
          <a:off x="7992367" y="850032"/>
          <a:ext cx="9001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" name="Equation" r:id="rId5" imgW="355446" imgH="418918" progId="Equation.3">
                  <p:embed/>
                </p:oleObj>
              </mc:Choice>
              <mc:Fallback>
                <p:oleObj name="Equation" r:id="rId5" imgW="355446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2367" y="850032"/>
                        <a:ext cx="90011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144686"/>
              </p:ext>
            </p:extLst>
          </p:nvPr>
        </p:nvGraphicFramePr>
        <p:xfrm>
          <a:off x="6084168" y="28187"/>
          <a:ext cx="914400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" name="Equation" r:id="rId7" imgW="418918" imgH="393529" progId="Equation.3">
                  <p:embed/>
                </p:oleObj>
              </mc:Choice>
              <mc:Fallback>
                <p:oleObj name="Equation" r:id="rId7" imgW="41891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28187"/>
                        <a:ext cx="914400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652680"/>
              </p:ext>
            </p:extLst>
          </p:nvPr>
        </p:nvGraphicFramePr>
        <p:xfrm>
          <a:off x="4644008" y="3234680"/>
          <a:ext cx="6778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2" name="Equation" r:id="rId9" imgW="291973" imgH="393529" progId="Equation.3">
                  <p:embed/>
                </p:oleObj>
              </mc:Choice>
              <mc:Fallback>
                <p:oleObj name="Equation" r:id="rId9" imgW="29197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3234680"/>
                        <a:ext cx="6778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754965"/>
              </p:ext>
            </p:extLst>
          </p:nvPr>
        </p:nvGraphicFramePr>
        <p:xfrm>
          <a:off x="5220072" y="3136776"/>
          <a:ext cx="86836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3" name="Equation" r:id="rId10" imgW="342720" imgH="419040" progId="Equation.3">
                  <p:embed/>
                </p:oleObj>
              </mc:Choice>
              <mc:Fallback>
                <p:oleObj name="Equation" r:id="rId10" imgW="342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3136776"/>
                        <a:ext cx="86836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016951"/>
              </p:ext>
            </p:extLst>
          </p:nvPr>
        </p:nvGraphicFramePr>
        <p:xfrm>
          <a:off x="4644007" y="4533604"/>
          <a:ext cx="6778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4" name="Equation" r:id="rId12" imgW="291973" imgH="393529" progId="Equation.3">
                  <p:embed/>
                </p:oleObj>
              </mc:Choice>
              <mc:Fallback>
                <p:oleObj name="Equation" r:id="rId12" imgW="29197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7" y="4533604"/>
                        <a:ext cx="6778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793208"/>
              </p:ext>
            </p:extLst>
          </p:nvPr>
        </p:nvGraphicFramePr>
        <p:xfrm>
          <a:off x="5321870" y="4457404"/>
          <a:ext cx="86836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5" name="Equation" r:id="rId13" imgW="342720" imgH="419040" progId="Equation.3">
                  <p:embed/>
                </p:oleObj>
              </mc:Choice>
              <mc:Fallback>
                <p:oleObj name="Equation" r:id="rId13" imgW="342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870" y="4457404"/>
                        <a:ext cx="86836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684201"/>
              </p:ext>
            </p:extLst>
          </p:nvPr>
        </p:nvGraphicFramePr>
        <p:xfrm>
          <a:off x="7509788" y="1139850"/>
          <a:ext cx="482579" cy="495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6" name="Equation" r:id="rId15" imgW="114120" imgH="126720" progId="Equation.3">
                  <p:embed/>
                </p:oleObj>
              </mc:Choice>
              <mc:Fallback>
                <p:oleObj name="Equation" r:id="rId15" imgW="114120" imgH="126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509788" y="1139850"/>
                        <a:ext cx="482579" cy="4955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0190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0913" y="448112"/>
            <a:ext cx="7882135" cy="5318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Rearrange this equation to obtain: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algn="ctr"/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PV  = </a:t>
            </a:r>
          </a:p>
          <a:p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Recall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that KE = ½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mu²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PV = (½     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   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)(  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    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PV = (KE )(  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   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)</a:t>
            </a:r>
          </a:p>
          <a:p>
            <a:pPr marL="457200" indent="-457200">
              <a:lnSpc>
                <a:spcPts val="3600"/>
              </a:lnSpc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</p:txBody>
      </p:sp>
      <p:graphicFrame>
        <p:nvGraphicFramePr>
          <p:cNvPr id="12" name="Object 6"/>
          <p:cNvGraphicFramePr>
            <a:graphicFrameLocks noChangeAspect="1"/>
          </p:cNvGraphicFramePr>
          <p:nvPr>
            <p:extLst/>
          </p:nvPr>
        </p:nvGraphicFramePr>
        <p:xfrm>
          <a:off x="5148064" y="1038895"/>
          <a:ext cx="6778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291973" imgH="393529" progId="Equation.3">
                  <p:embed/>
                </p:oleObj>
              </mc:Choice>
              <mc:Fallback>
                <p:oleObj name="Equation" r:id="rId3" imgW="291973" imgH="393529" progId="Equation.3">
                  <p:embed/>
                  <p:pic>
                    <p:nvPicPr>
                      <p:cNvPr id="1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038895"/>
                        <a:ext cx="6778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/>
          </p:nvPr>
        </p:nvGraphicFramePr>
        <p:xfrm>
          <a:off x="5724128" y="1113433"/>
          <a:ext cx="8445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291973" imgH="203112" progId="Equation.3">
                  <p:embed/>
                </p:oleObj>
              </mc:Choice>
              <mc:Fallback>
                <p:oleObj name="Equation" r:id="rId5" imgW="291973" imgH="203112" progId="Equation.3">
                  <p:embed/>
                  <p:pic>
                    <p:nvPicPr>
                      <p:cNvPr id="1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1113433"/>
                        <a:ext cx="84455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/>
          </p:nvPr>
        </p:nvGraphicFramePr>
        <p:xfrm>
          <a:off x="2483768" y="3191685"/>
          <a:ext cx="6429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291973" imgH="203112" progId="Equation.3">
                  <p:embed/>
                </p:oleObj>
              </mc:Choice>
              <mc:Fallback>
                <p:oleObj name="Equation" r:id="rId7" imgW="291973" imgH="203112" progId="Equation.3">
                  <p:embed/>
                  <p:pic>
                    <p:nvPicPr>
                      <p:cNvPr id="1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191685"/>
                        <a:ext cx="642937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>
            <p:extLst/>
          </p:nvPr>
        </p:nvGraphicFramePr>
        <p:xfrm>
          <a:off x="2987824" y="4759424"/>
          <a:ext cx="4429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253890" imgH="393529" progId="Equation.3">
                  <p:embed/>
                </p:oleObj>
              </mc:Choice>
              <mc:Fallback>
                <p:oleObj name="Equation" r:id="rId9" imgW="253890" imgH="393529" progId="Equation.3">
                  <p:embed/>
                  <p:pic>
                    <p:nvPicPr>
                      <p:cNvPr id="1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759424"/>
                        <a:ext cx="4429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/>
          </p:nvPr>
        </p:nvGraphicFramePr>
        <p:xfrm>
          <a:off x="3635896" y="3140968"/>
          <a:ext cx="4429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253890" imgH="393529" progId="Equation.3">
                  <p:embed/>
                </p:oleObj>
              </mc:Choice>
              <mc:Fallback>
                <p:oleObj name="Equation" r:id="rId11" imgW="253890" imgH="393529" progId="Equation.3">
                  <p:embed/>
                  <p:pic>
                    <p:nvPicPr>
                      <p:cNvPr id="1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140968"/>
                        <a:ext cx="4429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3711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504" y="2852936"/>
            <a:ext cx="9036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1.6 </a:t>
            </a:r>
            <a:r>
              <a:rPr lang="en-US" sz="4000" b="1" dirty="0" err="1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Boltzman</a:t>
            </a:r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Constant Relationship</a:t>
            </a:r>
            <a:endParaRPr lang="en-US" sz="40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746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Boltzmann </a:t>
            </a:r>
            <a:r>
              <a:rPr lang="en-US" dirty="0" smtClean="0"/>
              <a:t>Relationship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The Boltzmann relationship between kinetic energy and temperature is: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0" indent="0">
              <a:buNone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			KE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=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Boltzman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constant, k is R/N</a:t>
            </a:r>
            <a:r>
              <a:rPr lang="en-US" alt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=1.38064852(79)×10</a:t>
            </a:r>
            <a:r>
              <a:rPr lang="en-US" alt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−23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J/K</a:t>
            </a: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17"/>
          <p:cNvGraphicFramePr>
            <a:graphicFrameLocks noChangeAspect="1"/>
          </p:cNvGraphicFramePr>
          <p:nvPr>
            <p:extLst/>
          </p:nvPr>
        </p:nvGraphicFramePr>
        <p:xfrm>
          <a:off x="2850952" y="2848620"/>
          <a:ext cx="711448" cy="711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393529" imgH="393529" progId="Equation.3">
                  <p:embed/>
                </p:oleObj>
              </mc:Choice>
              <mc:Fallback>
                <p:oleObj name="Equation" r:id="rId3" imgW="393529" imgH="393529" progId="Equation.3">
                  <p:embed/>
                  <p:pic>
                    <p:nvPicPr>
                      <p:cNvPr id="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0952" y="2848620"/>
                        <a:ext cx="711448" cy="7114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557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2539"/>
            <a:ext cx="8064896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Replace KE with this term:</a:t>
            </a:r>
          </a:p>
          <a:p>
            <a:pPr>
              <a:lnSpc>
                <a:spcPct val="150000"/>
              </a:lnSpc>
              <a:buFontTx/>
              <a:buNone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	PV = (         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  )(          )</a:t>
            </a: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   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       or  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PV = </a:t>
            </a:r>
            <a:r>
              <a:rPr lang="en-US" alt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NkT</a:t>
            </a: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>
              <a:lnSpc>
                <a:spcPct val="150000"/>
              </a:lnSpc>
              <a:buFontTx/>
              <a:buNone/>
            </a:pPr>
            <a:endParaRPr lang="en-US" altLang="en-US" sz="1000" dirty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N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= number of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particles</a:t>
            </a:r>
          </a:p>
          <a:p>
            <a:pPr>
              <a:lnSpc>
                <a:spcPct val="150000"/>
              </a:lnSpc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N /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(Avogadro’s number) = n (number of </a:t>
            </a:r>
            <a:r>
              <a:rPr lang="en-US" alt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mol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).</a:t>
            </a:r>
          </a:p>
          <a:p>
            <a:pPr>
              <a:lnSpc>
                <a:spcPct val="150000"/>
              </a:lnSpc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K (</a:t>
            </a:r>
            <a:r>
              <a:rPr lang="en-US" alt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Boltzman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constant) /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= R (the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gas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constant)</a:t>
            </a:r>
          </a:p>
          <a:p>
            <a:pPr>
              <a:lnSpc>
                <a:spcPct val="150000"/>
              </a:lnSpc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Simplifying the equation will finally form:</a:t>
            </a:r>
          </a:p>
          <a:p>
            <a:pPr>
              <a:lnSpc>
                <a:spcPct val="150000"/>
              </a:lnSpc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		</a:t>
            </a:r>
            <a:r>
              <a:rPr lang="en-US" alt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	PV = </a:t>
            </a:r>
            <a:r>
              <a:rPr lang="en-US" alt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nRT</a:t>
            </a:r>
            <a:r>
              <a:rPr lang="en-US" alt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              </a:t>
            </a:r>
            <a:r>
              <a:rPr lang="en-US" alt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an ideal gas equation</a:t>
            </a:r>
            <a:endParaRPr lang="en-US" altLang="en-US" sz="2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	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072680" y="1124744"/>
          <a:ext cx="762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393529" imgH="393529" progId="Equation.3">
                  <p:embed/>
                </p:oleObj>
              </mc:Choice>
              <mc:Fallback>
                <p:oleObj name="Equation" r:id="rId3" imgW="393529" imgH="393529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680" y="1124744"/>
                        <a:ext cx="762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3347864" y="1157867"/>
          <a:ext cx="5413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253890" imgH="393529" progId="Equation.3">
                  <p:embed/>
                </p:oleObj>
              </mc:Choice>
              <mc:Fallback>
                <p:oleObj name="Equation" r:id="rId5" imgW="253890" imgH="393529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157867"/>
                        <a:ext cx="5413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9339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079" y="1456614"/>
            <a:ext cx="8417901" cy="454543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ideal gas equation is derived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the</a:t>
            </a:r>
          </a:p>
          <a:p>
            <a:pPr marL="0" indent="0" algn="just">
              <a:buNone/>
            </a:pP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theory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molecular kinetic of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gas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play a significant role to the kinetic of the gas molecules which can be seen in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Boltzman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554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1567820"/>
            <a:ext cx="914399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DR. YUEN MEI LIAN (SENIOR </a:t>
            </a:r>
            <a:r>
              <a:rPr lang="en-GB" sz="25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LECTURER)</a:t>
            </a:r>
            <a:endParaRPr lang="en-GB" sz="25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INDUSTRIAL CHEMISTRY PROGRAMME</a:t>
            </a: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FACULTY OF INDUSTRIAL SCIENCES &amp; TECHNOLOGY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UNIVERSITI MALAYSIA PAHANG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/>
              </a:rPr>
              <a:t>yuenm@ump.edu.my</a:t>
            </a: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endParaRPr lang="en-GB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Tel. No. (Office): </a:t>
            </a: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</a:t>
            </a:r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609 549 2764</a:t>
            </a:r>
            <a:endParaRPr lang="en-GB" sz="10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en-GB" sz="10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en-GB" sz="1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en-GB" sz="1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sz="25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DR. </a:t>
            </a:r>
            <a:r>
              <a:rPr lang="en-GB" sz="25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SITI NOOR HIDAYAH MUSTAPHA (SENIOR </a:t>
            </a:r>
            <a:r>
              <a:rPr lang="en-GB" sz="25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LECTURER)</a:t>
            </a:r>
          </a:p>
          <a:p>
            <a:pPr algn="ctr"/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INDUSTRIAL CHEMISTRY PROGRAMME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FACULTY OF INDUSTRIAL SCIENCES &amp; TECHNOLOGY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UNIVERSITI MALAYSIA PAHANG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3"/>
              </a:rPr>
              <a:t>snhidayah@ump.edu.my</a:t>
            </a:r>
            <a:endParaRPr lang="en-GB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Tel. No. (Office): </a:t>
            </a:r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+609 549 2094</a:t>
            </a:r>
            <a:endParaRPr lang="en-US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Cube 4"/>
          <p:cNvSpPr/>
          <p:nvPr/>
        </p:nvSpPr>
        <p:spPr>
          <a:xfrm>
            <a:off x="-7016" y="467803"/>
            <a:ext cx="7668852" cy="815705"/>
          </a:xfrm>
          <a:prstGeom prst="cube">
            <a:avLst/>
          </a:prstGeom>
          <a:solidFill>
            <a:srgbClr val="FFC000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2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AUTHOR INFORMATION</a:t>
            </a:r>
            <a:endParaRPr lang="en-US" sz="42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>
              <a:defRPr/>
            </a:pPr>
            <a:r>
              <a:rPr lang="en-US" sz="1600" b="1" dirty="0" smtClean="0">
                <a:latin typeface="Helvetica" pitchFamily="34" charset="0"/>
                <a:cs typeface="Helvetica" pitchFamily="34" charset="0"/>
              </a:rPr>
              <a:t> </a:t>
            </a:r>
            <a:endParaRPr lang="en-US" sz="1600" b="1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65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Description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39821" y="1628800"/>
            <a:ext cx="8229600" cy="338437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</a:p>
          <a:p>
            <a:pPr marL="457200" lvl="1" indent="0">
              <a:buNone/>
            </a:pP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 algn="just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understand the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derivation of an ideal gas equation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using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theory of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kinetic</a:t>
            </a:r>
          </a:p>
          <a:p>
            <a:pPr marL="0" lvl="1" indent="0" algn="just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 algn="just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Boltzman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relationship of gases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7713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998" y="1453612"/>
            <a:ext cx="8229600" cy="51437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Expected Outcomes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Able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kinetic molecular theory of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gases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and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an ideal gas equation derived using that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theory 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Able to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Boltzman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relationship of gases</a:t>
            </a:r>
          </a:p>
          <a:p>
            <a:pPr marL="457200" lvl="1" indent="0" algn="just">
              <a:spcBef>
                <a:spcPts val="0"/>
              </a:spcBef>
              <a:buNone/>
            </a:pP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Atkins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 &amp; Julio, D. P. (2006).Physical Chemistry (8th ed.). New York: Oxford.</a:t>
            </a:r>
          </a:p>
          <a:p>
            <a:pPr marL="45720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Chang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(2005).Chemistry (8th ed.). New York: McGraw Hill.</a:t>
            </a:r>
          </a:p>
          <a:p>
            <a:pPr marL="45720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Atkins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 &amp; Julio, D. P. (2012). Elements of Physical Chemistry </a:t>
            </a:r>
          </a:p>
          <a:p>
            <a:pPr marL="457200" indent="0" algn="just"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(sixth 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Oxford.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Silbey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J.,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Alberty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A., &amp;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Bawendi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G. (2005). Physical Chemistry. New York: John Wiley &amp;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Sons.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Mortimer R. G. (2008) Physical Chemistry, Third Edition , Elsevier Academic press,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spcBef>
                <a:spcPts val="0"/>
              </a:spcBef>
              <a:buNone/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735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483" y="1628800"/>
            <a:ext cx="8229600" cy="385012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Derivation of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Ideal Gas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Theory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Molecular Kinetic</a:t>
            </a: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1.6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Boltzman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Constant Relationship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4543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780928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1.5 Derivation of Ideal Gas using Theory of Molecular Kinetic</a:t>
            </a:r>
            <a:endParaRPr lang="en-US" sz="40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08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</a:t>
            </a:r>
            <a:r>
              <a:rPr lang="en-US" dirty="0" smtClean="0"/>
              <a:t>based on derivation</a:t>
            </a:r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35088" y="1407542"/>
            <a:ext cx="8629400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600" dirty="0">
                <a:cs typeface="Times New Roman" panose="02020603050405020304" pitchFamily="18" charset="0"/>
              </a:rPr>
              <a:t>composed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of molecules which are separate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and </a:t>
            </a:r>
            <a:r>
              <a:rPr lang="en-US" altLang="en-US" sz="2600" dirty="0">
                <a:cs typeface="Times New Roman" panose="02020603050405020304" pitchFamily="18" charset="0"/>
              </a:rPr>
              <a:t>tiny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particles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marL="171450" indent="-171450" algn="just">
              <a:spcBef>
                <a:spcPct val="0"/>
              </a:spcBef>
              <a:buFont typeface="Wingdings" panose="05000000000000000000" pitchFamily="2" charset="2"/>
              <a:buChar char="v"/>
            </a:pPr>
            <a:endParaRPr lang="en-US" altLang="en-US" sz="1000" dirty="0"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600" dirty="0">
                <a:cs typeface="Times New Roman" panose="02020603050405020304" pitchFamily="18" charset="0"/>
              </a:rPr>
              <a:t>gas molecules have kinetic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energy (KE </a:t>
            </a:r>
            <a:r>
              <a:rPr lang="en-US" altLang="en-US" sz="2600" dirty="0">
                <a:cs typeface="Times New Roman" panose="02020603050405020304" pitchFamily="18" charset="0"/>
              </a:rPr>
              <a:t>= ½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mv²</a:t>
            </a:r>
            <a:r>
              <a:rPr lang="en-US" altLang="en-US" sz="2600" dirty="0">
                <a:cs typeface="Times New Roman" panose="02020603050405020304" pitchFamily="18" charset="0"/>
              </a:rPr>
              <a:t>)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 which are in </a:t>
            </a:r>
            <a:r>
              <a:rPr lang="en-US" altLang="en-US" sz="2600" dirty="0">
                <a:cs typeface="Times New Roman" panose="02020603050405020304" pitchFamily="18" charset="0"/>
              </a:rPr>
              <a:t>rapid,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constant and straight </a:t>
            </a:r>
            <a:r>
              <a:rPr lang="en-US" altLang="en-US" sz="2600" dirty="0">
                <a:cs typeface="Times New Roman" panose="02020603050405020304" pitchFamily="18" charset="0"/>
              </a:rPr>
              <a:t>line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motion.  </a:t>
            </a:r>
            <a:r>
              <a:rPr lang="en-US" altLang="en-US" sz="2600" dirty="0">
                <a:cs typeface="Times New Roman" panose="02020603050405020304" pitchFamily="18" charset="0"/>
              </a:rPr>
              <a:t>(which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means)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</a:pPr>
            <a:endParaRPr lang="en-US" altLang="en-US" sz="1000" dirty="0"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600" dirty="0" smtClean="0"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cs typeface="Times New Roman" panose="02020603050405020304" pitchFamily="18" charset="0"/>
              </a:rPr>
              <a:t>collisions between molecules are completely </a:t>
            </a:r>
            <a:r>
              <a:rPr lang="en-US" altLang="en-US" sz="2600" u="sng" dirty="0" smtClean="0">
                <a:cs typeface="Times New Roman" panose="02020603050405020304" pitchFamily="18" charset="0"/>
              </a:rPr>
              <a:t>elastic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where there </a:t>
            </a:r>
            <a:r>
              <a:rPr lang="en-US" altLang="en-US" sz="2600" dirty="0">
                <a:cs typeface="Times New Roman" panose="02020603050405020304" pitchFamily="18" charset="0"/>
              </a:rPr>
              <a:t>is no exchange of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energy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</a:pPr>
            <a:endParaRPr lang="en-US" altLang="en-US" sz="1000" dirty="0"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600" dirty="0">
                <a:cs typeface="Times New Roman" panose="02020603050405020304" pitchFamily="18" charset="0"/>
              </a:rPr>
              <a:t>t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here is no </a:t>
            </a:r>
            <a:r>
              <a:rPr lang="en-US" altLang="en-US" sz="2600" dirty="0">
                <a:cs typeface="Times New Roman" panose="02020603050405020304" pitchFamily="18" charset="0"/>
              </a:rPr>
              <a:t>attraction or repulsion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between gas molecules.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</a:pPr>
            <a:endParaRPr lang="en-US" altLang="en-US" sz="1000" dirty="0"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600" dirty="0" smtClean="0">
                <a:cs typeface="Times New Roman" panose="02020603050405020304" pitchFamily="18" charset="0"/>
              </a:rPr>
              <a:t>Each </a:t>
            </a:r>
            <a:r>
              <a:rPr lang="en-US" altLang="en-US" sz="2600" dirty="0">
                <a:cs typeface="Times New Roman" panose="02020603050405020304" pitchFamily="18" charset="0"/>
              </a:rPr>
              <a:t>molecule </a:t>
            </a:r>
            <a:r>
              <a:rPr lang="en-US" altLang="en-US" sz="2600" dirty="0" smtClean="0">
                <a:cs typeface="Times New Roman" panose="02020603050405020304" pitchFamily="18" charset="0"/>
              </a:rPr>
              <a:t>exhibits different velocity.</a:t>
            </a:r>
            <a:endParaRPr lang="en-US" altLang="en-US" sz="26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23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 explanation on the assumptions and derivation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a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room which has a cube shape with six surfaces. The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pressure on each of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surfaces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same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Imagine that there are a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gas molecule in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room.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orce will be exerted when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gas molecule strikes the walls of the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room.</a:t>
            </a:r>
          </a:p>
          <a:p>
            <a:pPr marL="0" indent="0">
              <a:buNone/>
            </a:pPr>
            <a:endParaRPr lang="en-US" alt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Physicists consider a 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have been exerted when 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change in the momentum of a particle.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Momentum (p)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particle </a:t>
            </a:r>
            <a:r>
              <a:rPr lang="en-US" alt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(m)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the </a:t>
            </a:r>
            <a:r>
              <a:rPr lang="en-US" alt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velocity</a:t>
            </a:r>
            <a:r>
              <a:rPr lang="en-US" alt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particle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27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44624"/>
            <a:ext cx="8496944" cy="6087820"/>
          </a:xfrm>
        </p:spPr>
        <p:txBody>
          <a:bodyPr wrap="square" anchor="t" anchorCtr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particle collide to the room surfaces with </a:t>
            </a:r>
          </a:p>
          <a:p>
            <a:pPr algn="just"/>
            <a:r>
              <a:rPr lang="en-US" alt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perfect elastic collision (u)</a:t>
            </a:r>
            <a:r>
              <a:rPr lang="en-US" alt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then, the particle will </a:t>
            </a:r>
          </a:p>
          <a:p>
            <a:pPr algn="just"/>
            <a:r>
              <a:rPr lang="en-US" alt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rebound in the exact opposite direction with exactly same 	</a:t>
            </a:r>
            <a:r>
              <a:rPr lang="en-US" altLang="en-US" sz="2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momentum (-u)</a:t>
            </a:r>
            <a:r>
              <a:rPr lang="en-US" alt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US" alt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 in velocity can be determined by:</a:t>
            </a:r>
          </a:p>
          <a:p>
            <a:pPr algn="just"/>
            <a:r>
              <a:rPr lang="en-US" alt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u </a:t>
            </a:r>
            <a:r>
              <a:rPr lang="en-US" alt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velocity before - velocity after</a:t>
            </a:r>
          </a:p>
          <a:p>
            <a:pPr algn="just"/>
            <a:r>
              <a:rPr lang="en-US" alt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en-US" sz="2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u - (-u) = 2u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sz="2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Momentum : p </a:t>
            </a:r>
            <a:r>
              <a:rPr lang="en-US" alt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m </a:t>
            </a:r>
            <a:r>
              <a:rPr lang="en-US" altLang="en-US" sz="2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u </a:t>
            </a:r>
            <a:r>
              <a:rPr lang="en-US" altLang="en-US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m(2u) = 2mu</a:t>
            </a:r>
          </a:p>
          <a:p>
            <a:pPr algn="just"/>
            <a:endParaRPr lang="en-US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momentum (force) exerted is consistent in all surfaces of the room.</a:t>
            </a:r>
          </a:p>
          <a:p>
            <a:pPr algn="just"/>
            <a:endParaRPr lang="en-US" alt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Thus, we can conclude that the </a:t>
            </a:r>
            <a:r>
              <a:rPr lang="en-US" alt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particle must travel a distance of </a:t>
            </a:r>
            <a:r>
              <a:rPr lang="en-US" alt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2d </a:t>
            </a:r>
            <a:r>
              <a:rPr lang="en-US" alt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it strikes the same surface again.  </a:t>
            </a:r>
          </a:p>
        </p:txBody>
      </p:sp>
    </p:spTree>
    <p:extLst>
      <p:ext uri="{BB962C8B-B14F-4D97-AF65-F5344CB8AC3E}">
        <p14:creationId xmlns:p14="http://schemas.microsoft.com/office/powerpoint/2010/main" val="107147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75625"/>
            <a:ext cx="8431501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times of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particle strikes the same surface will depend on how fast it travels, u, and the distance between each event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 the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strikes the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room surface 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  <a:sym typeface="MathScience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Thus, the force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exerted by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a particle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= 2 mu   x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Science" pitchFamily="2" charset="2"/>
              </a:rPr>
              <a:t>Force exerted to the wall of the room  = </a:t>
            </a: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8432" y="2060848"/>
            <a:ext cx="577864" cy="837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488" y="3384088"/>
            <a:ext cx="577864" cy="837000"/>
          </a:xfrm>
          <a:prstGeom prst="rect">
            <a:avLst/>
          </a:prstGeom>
        </p:spPr>
      </p:pic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007506"/>
              </p:ext>
            </p:extLst>
          </p:nvPr>
        </p:nvGraphicFramePr>
        <p:xfrm>
          <a:off x="6156176" y="4293096"/>
          <a:ext cx="8667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4" imgW="342720" imgH="419040" progId="Equation.3">
                  <p:embed/>
                </p:oleObj>
              </mc:Choice>
              <mc:Fallback>
                <p:oleObj name="Equation" r:id="rId4" imgW="342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4293096"/>
                        <a:ext cx="86677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13718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4727</TotalTime>
  <Words>662</Words>
  <Application>Microsoft Office PowerPoint</Application>
  <PresentationFormat>On-screen Show (4:3)</PresentationFormat>
  <Paragraphs>137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MathScience</vt:lpstr>
      <vt:lpstr>Arial</vt:lpstr>
      <vt:lpstr>Calibri</vt:lpstr>
      <vt:lpstr>Helvetica</vt:lpstr>
      <vt:lpstr>Times New Roman</vt:lpstr>
      <vt:lpstr>Wingdings</vt:lpstr>
      <vt:lpstr>Office Theme</vt:lpstr>
      <vt:lpstr>Equation</vt:lpstr>
      <vt:lpstr>BSK1133 PHYSICAL CHEMISTRY  CHAPTER 1 KINETIC THEORY OF GASES (PART B)</vt:lpstr>
      <vt:lpstr>Description</vt:lpstr>
      <vt:lpstr>Description</vt:lpstr>
      <vt:lpstr>Contents</vt:lpstr>
      <vt:lpstr>PowerPoint Presentation</vt:lpstr>
      <vt:lpstr>Assumptions based on derivation</vt:lpstr>
      <vt:lpstr>Detail explanation on the assumptions and derivation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Boltzmann Relationship</vt:lpstr>
      <vt:lpstr>PowerPoint Presentation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Master</cp:lastModifiedBy>
  <cp:revision>299</cp:revision>
  <cp:lastPrinted>2017-07-24T03:54:17Z</cp:lastPrinted>
  <dcterms:created xsi:type="dcterms:W3CDTF">2016-03-03T08:04:10Z</dcterms:created>
  <dcterms:modified xsi:type="dcterms:W3CDTF">2017-09-09T11:48:55Z</dcterms:modified>
</cp:coreProperties>
</file>