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5"/>
  </p:normalViewPr>
  <p:slideViewPr>
    <p:cSldViewPr snapToGrid="0" snapToObjects="1">
      <p:cViewPr varScale="1">
        <p:scale>
          <a:sx n="108" d="100"/>
          <a:sy n="108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8"/>
            <a:ext cx="12192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156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05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689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4639"/>
            <a:ext cx="109728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8239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2073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4233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500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994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3515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8142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041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E401E-DF61-3043-A578-56FF0BDF5D27}" type="datetimeFigureOut">
              <a:rPr lang="mr-IN"/>
              <a:t>8/27/17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128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Review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/>
              <a:t>There are two main control systems in instrumentation of biomanufacturing processes – ‘</a:t>
            </a:r>
            <a:r>
              <a:rPr lang="en-US" i="1"/>
              <a:t>Feedforward’</a:t>
            </a:r>
            <a:r>
              <a:rPr lang="en-US"/>
              <a:t> and ‘</a:t>
            </a:r>
            <a:r>
              <a:rPr lang="en-US" i="1"/>
              <a:t>Feedback’</a:t>
            </a:r>
            <a:r>
              <a:rPr lang="en-US"/>
              <a:t> control systems. </a:t>
            </a:r>
            <a:endParaRPr lang="en-GB"/>
          </a:p>
          <a:p>
            <a:pPr marL="0" indent="0">
              <a:buNone/>
            </a:pPr>
            <a:r>
              <a:rPr lang="en-US"/>
              <a:t> </a:t>
            </a:r>
            <a:endParaRPr lang="en-GB"/>
          </a:p>
          <a:p>
            <a:pPr lvl="1"/>
            <a:r>
              <a:rPr lang="en-US" b="1"/>
              <a:t>COMPARE</a:t>
            </a:r>
            <a:r>
              <a:rPr lang="en-US"/>
              <a:t> between these two control systems. Include example of instrumentation utilizing </a:t>
            </a:r>
            <a:r>
              <a:rPr lang="en-US" b="1"/>
              <a:t>EACH</a:t>
            </a:r>
            <a:r>
              <a:rPr lang="en-US"/>
              <a:t> of these control systems.</a:t>
            </a:r>
            <a:endParaRPr lang="en-GB"/>
          </a:p>
          <a:p>
            <a:pPr marL="0" indent="0">
              <a:buNone/>
            </a:pPr>
            <a:r>
              <a:rPr lang="en-US"/>
              <a:t> </a:t>
            </a:r>
            <a:endParaRPr lang="en-GB"/>
          </a:p>
          <a:p>
            <a:pPr lvl="1"/>
            <a:r>
              <a:rPr lang="en-US" b="1"/>
              <a:t>CONTRAST </a:t>
            </a:r>
            <a:r>
              <a:rPr lang="en-US"/>
              <a:t>between these two control systems. Include example of instrumentation utilizing </a:t>
            </a:r>
            <a:r>
              <a:rPr lang="en-US" b="1"/>
              <a:t>EACH</a:t>
            </a:r>
            <a:r>
              <a:rPr lang="en-US"/>
              <a:t> of these control systems.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90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/>
              <a:t>Draw clearly labelled diagrams, the schematic of </a:t>
            </a:r>
            <a:r>
              <a:rPr lang="en-US" b="1"/>
              <a:t>BOTH</a:t>
            </a:r>
            <a:r>
              <a:rPr lang="en-US"/>
              <a:t> ‘</a:t>
            </a:r>
            <a:r>
              <a:rPr lang="en-US" i="1"/>
              <a:t>feedforward’</a:t>
            </a:r>
            <a:r>
              <a:rPr lang="en-US"/>
              <a:t> and ‘</a:t>
            </a:r>
            <a:r>
              <a:rPr lang="en-US" i="1"/>
              <a:t>feedback’</a:t>
            </a:r>
            <a:r>
              <a:rPr lang="en-US"/>
              <a:t> control systems for a heating / cooling system of a building.</a:t>
            </a:r>
            <a:endParaRPr lang="en-GB"/>
          </a:p>
          <a:p>
            <a:pPr marL="0" indent="0">
              <a:buNone/>
            </a:pPr>
            <a:r>
              <a:rPr lang="en-US"/>
              <a:t> </a:t>
            </a:r>
            <a:endParaRPr lang="en-GB"/>
          </a:p>
          <a:p>
            <a:r>
              <a:rPr lang="en-US"/>
              <a:t>In addition to the above control systems, </a:t>
            </a:r>
            <a:r>
              <a:rPr lang="en-US" i="1"/>
              <a:t>transducers</a:t>
            </a:r>
            <a:r>
              <a:rPr lang="en-US"/>
              <a:t> and </a:t>
            </a:r>
            <a:r>
              <a:rPr lang="en-US" i="1"/>
              <a:t>actuators</a:t>
            </a:r>
            <a:r>
              <a:rPr lang="en-US"/>
              <a:t> are </a:t>
            </a:r>
            <a:r>
              <a:rPr lang="en-US" b="1"/>
              <a:t>TWO</a:t>
            </a:r>
            <a:r>
              <a:rPr lang="en-US"/>
              <a:t> (</a:t>
            </a:r>
            <a:r>
              <a:rPr lang="en-US" b="1"/>
              <a:t>2</a:t>
            </a:r>
            <a:r>
              <a:rPr lang="en-US"/>
              <a:t>) type of devices that are often involved in instrumentation. Explain the working principle of </a:t>
            </a:r>
            <a:r>
              <a:rPr lang="en-US" b="1"/>
              <a:t>BOTH</a:t>
            </a:r>
            <a:r>
              <a:rPr lang="en-US"/>
              <a:t> </a:t>
            </a:r>
            <a:r>
              <a:rPr lang="en-US" i="1"/>
              <a:t>transducers</a:t>
            </a:r>
            <a:r>
              <a:rPr lang="en-US"/>
              <a:t> and </a:t>
            </a:r>
            <a:r>
              <a:rPr lang="en-US" i="1"/>
              <a:t>actuators</a:t>
            </a:r>
            <a:r>
              <a:rPr lang="en-US"/>
              <a:t>. Give example of instrument utililizing </a:t>
            </a:r>
            <a:r>
              <a:rPr lang="en-US" b="1"/>
              <a:t>EACH</a:t>
            </a:r>
            <a:r>
              <a:rPr lang="en-US"/>
              <a:t> of these devices.</a:t>
            </a:r>
          </a:p>
        </p:txBody>
      </p:sp>
    </p:spTree>
    <p:extLst>
      <p:ext uri="{BB962C8B-B14F-4D97-AF65-F5344CB8AC3E}">
        <p14:creationId xmlns:p14="http://schemas.microsoft.com/office/powerpoint/2010/main" val="923730958"/>
      </p:ext>
    </p:extLst>
  </p:cSld>
  <p:clrMapOvr>
    <a:masterClrMapping/>
  </p:clrMapOvr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7</TotalTime>
  <Words>67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Helvetica</vt:lpstr>
      <vt:lpstr>Mangal</vt:lpstr>
      <vt:lpstr>Arial</vt:lpstr>
      <vt:lpstr>UMP OCW Theme</vt:lpstr>
      <vt:lpstr>Review Questions</vt:lpstr>
      <vt:lpstr>Question 1</vt:lpstr>
      <vt:lpstr>Question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Questions</dc:title>
  <dc:creator>Rama Yusvana</dc:creator>
  <cp:lastModifiedBy>Rama Yusvana</cp:lastModifiedBy>
  <cp:revision>3</cp:revision>
  <dcterms:created xsi:type="dcterms:W3CDTF">2017-08-27T00:13:35Z</dcterms:created>
  <dcterms:modified xsi:type="dcterms:W3CDTF">2017-08-27T00:22:02Z</dcterms:modified>
</cp:coreProperties>
</file>