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59" r:id="rId3"/>
    <p:sldId id="360" r:id="rId4"/>
    <p:sldId id="361" r:id="rId5"/>
    <p:sldId id="364" r:id="rId6"/>
    <p:sldId id="366" r:id="rId7"/>
    <p:sldId id="372" r:id="rId8"/>
    <p:sldId id="373" r:id="rId9"/>
    <p:sldId id="374" r:id="rId10"/>
    <p:sldId id="376" r:id="rId11"/>
    <p:sldId id="377" r:id="rId12"/>
    <p:sldId id="378" r:id="rId13"/>
    <p:sldId id="368" r:id="rId14"/>
    <p:sldId id="380" r:id="rId15"/>
    <p:sldId id="381" r:id="rId16"/>
    <p:sldId id="382" r:id="rId17"/>
    <p:sldId id="370" r:id="rId18"/>
    <p:sldId id="383" r:id="rId19"/>
    <p:sldId id="384" r:id="rId20"/>
    <p:sldId id="362" r:id="rId21"/>
    <p:sldId id="345" r:id="rId22"/>
  </p:sldIdLst>
  <p:sldSz cx="9144000" cy="6858000" type="screen4x3"/>
  <p:notesSz cx="6797675" cy="9926638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FFCC"/>
    <a:srgbClr val="00AFA7"/>
    <a:srgbClr val="009999"/>
    <a:srgbClr val="CCFFFF"/>
    <a:srgbClr val="99FFCC"/>
    <a:srgbClr val="33CCCC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>
        <p:scale>
          <a:sx n="60" d="100"/>
          <a:sy n="60" d="100"/>
        </p:scale>
        <p:origin x="-24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9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2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2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4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cw.ump.edu.m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GEOTECHNICAL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 Stability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>
              <a:lnSpc>
                <a:spcPct val="170000"/>
              </a:lnSpc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Abdullah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Civil Engineering ad </a:t>
            </a: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Resources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28500"/>
            <a:ext cx="7236296" cy="24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170784" cy="261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29361" y="6176337"/>
            <a:ext cx="6945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Causes of slope failure (</a:t>
            </a:r>
            <a:r>
              <a:rPr lang="en-US" sz="1200" dirty="0" err="1" smtClean="0"/>
              <a:t>Budhu</a:t>
            </a:r>
            <a:r>
              <a:rPr lang="en-US" sz="1200" dirty="0" smtClean="0"/>
              <a:t>, 2011)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30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43999" cy="289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505178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29361" y="6176337"/>
            <a:ext cx="6945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Causes of slope failure (</a:t>
            </a:r>
            <a:r>
              <a:rPr lang="en-US" sz="1200" dirty="0" err="1" smtClean="0"/>
              <a:t>Budhu</a:t>
            </a:r>
            <a:r>
              <a:rPr lang="en-US" sz="1200" dirty="0" smtClean="0"/>
              <a:t>, 2011)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Factor of safety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200400"/>
            <a:ext cx="8229600" cy="3254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0400" indent="-660400">
              <a:buFont typeface="Arial"/>
              <a:buNone/>
              <a:defRPr/>
            </a:pPr>
            <a:r>
              <a:rPr lang="en-US" dirty="0" smtClean="0"/>
              <a:t>FOS can be expressed in several ways :</a:t>
            </a:r>
          </a:p>
          <a:p>
            <a:pPr marL="660400" indent="-660400">
              <a:buFont typeface="Wingdings" pitchFamily="2" charset="2"/>
              <a:buAutoNum type="romanLcParenR"/>
              <a:defRPr/>
            </a:pPr>
            <a:r>
              <a:rPr lang="en-US" dirty="0" smtClean="0"/>
              <a:t>General.</a:t>
            </a:r>
          </a:p>
          <a:p>
            <a:pPr marL="660400" indent="-660400">
              <a:buFont typeface="Wingdings" pitchFamily="2" charset="2"/>
              <a:buAutoNum type="romanLcParenR"/>
              <a:defRPr/>
            </a:pPr>
            <a:r>
              <a:rPr lang="en-US" dirty="0" smtClean="0"/>
              <a:t>With respect to cohesion.</a:t>
            </a:r>
          </a:p>
          <a:p>
            <a:pPr marL="660400" indent="-660400">
              <a:buFont typeface="Wingdings" pitchFamily="2" charset="2"/>
              <a:buAutoNum type="romanLcParenR"/>
              <a:defRPr/>
            </a:pPr>
            <a:r>
              <a:rPr lang="en-US" dirty="0" smtClean="0"/>
              <a:t>With respect to friction.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43124" y="1752600"/>
            <a:ext cx="5400675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2214562" y="1890346"/>
            <a:ext cx="5253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FOS =     Available </a:t>
            </a:r>
            <a:r>
              <a:rPr lang="en-US" sz="2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Shear Strength</a:t>
            </a:r>
          </a:p>
          <a:p>
            <a:r>
              <a:rPr lang="en-US" sz="2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</a:t>
            </a:r>
            <a:r>
              <a:rPr lang="en-US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</a:t>
            </a:r>
            <a:r>
              <a:rPr lang="en-US" sz="2400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Mobilizied</a:t>
            </a:r>
            <a:r>
              <a:rPr lang="en-US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Shear Strength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76600" y="2300288"/>
            <a:ext cx="40005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1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702716"/>
              </p:ext>
            </p:extLst>
          </p:nvPr>
        </p:nvGraphicFramePr>
        <p:xfrm>
          <a:off x="1547813" y="1700808"/>
          <a:ext cx="1800225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3" imgW="520560" imgH="457200" progId="Equation.3">
                  <p:embed/>
                </p:oleObj>
              </mc:Choice>
              <mc:Fallback>
                <p:oleObj name="Equation" r:id="rId3" imgW="520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700808"/>
                        <a:ext cx="1800225" cy="1585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2149475"/>
            <a:ext cx="237648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2797175"/>
            <a:ext cx="27368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51275" y="2220913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where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992940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= factor of safety with respect to strength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</a:t>
            </a:r>
            <a:r>
              <a:rPr 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average shear strength of the soil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</a:t>
            </a:r>
            <a:r>
              <a:rPr 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= average shear stress developed along the potential failure surface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-1" y="69269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factor of safety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4517" y="1645869"/>
            <a:ext cx="1369572" cy="106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9619" y="4038724"/>
            <a:ext cx="1892501" cy="10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63688" y="3165559"/>
            <a:ext cx="5355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Factor of safety with respect to friction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0" y="692696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Factor of safety with respect to cohesion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14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slope vs finite slope</a:t>
            </a:r>
            <a:endParaRPr lang="en-US" dirty="0"/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467544" y="150224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Infinite slope</a:t>
            </a:r>
            <a:endParaRPr lang="en-US" sz="2400" dirty="0"/>
          </a:p>
        </p:txBody>
      </p:sp>
      <p:sp>
        <p:nvSpPr>
          <p:cNvPr id="15" name="Content Placeholder 5"/>
          <p:cNvSpPr>
            <a:spLocks noGrp="1"/>
          </p:cNvSpPr>
          <p:nvPr>
            <p:ph sz="half" idx="4294967295"/>
          </p:nvPr>
        </p:nvSpPr>
        <p:spPr>
          <a:xfrm>
            <a:off x="467544" y="2142008"/>
            <a:ext cx="4040188" cy="3951288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Slope which have </a:t>
            </a:r>
            <a:r>
              <a:rPr lang="en-US" sz="2400" b="1" dirty="0">
                <a:solidFill>
                  <a:srgbClr val="C00000"/>
                </a:solidFill>
              </a:rPr>
              <a:t>great extent</a:t>
            </a:r>
            <a:r>
              <a:rPr lang="en-US" sz="2400" b="1" dirty="0">
                <a:solidFill>
                  <a:srgbClr val="FFFF00"/>
                </a:solidFill>
              </a:rPr>
              <a:t>  </a:t>
            </a:r>
            <a:r>
              <a:rPr lang="en-US" sz="2400" dirty="0"/>
              <a:t>with uniform soil conditions at any given depth below the surface.</a:t>
            </a:r>
          </a:p>
          <a:p>
            <a:r>
              <a:rPr lang="en-US" sz="2400" dirty="0"/>
              <a:t>The soil stratum is not necessary homogenous with depth but the strata of different soils are parallel to the slope surface.</a:t>
            </a:r>
          </a:p>
          <a:p>
            <a:endParaRPr lang="en-US" sz="2400" dirty="0"/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4655369" y="1502246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Finite slope</a:t>
            </a:r>
            <a:endParaRPr lang="en-US" sz="2400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55369" y="2142008"/>
            <a:ext cx="4041775" cy="3951288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Any slope with </a:t>
            </a:r>
            <a:r>
              <a:rPr lang="en-US" sz="2400" b="1" dirty="0">
                <a:solidFill>
                  <a:srgbClr val="C00000"/>
                </a:solidFill>
              </a:rPr>
              <a:t>limited height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Eg</a:t>
            </a:r>
            <a:r>
              <a:rPr lang="en-US" sz="2400" dirty="0"/>
              <a:t>: slope of embankments, cuts etc.</a:t>
            </a:r>
          </a:p>
          <a:p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37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Stability of infinite slopes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615114"/>
              </p:ext>
            </p:extLst>
          </p:nvPr>
        </p:nvGraphicFramePr>
        <p:xfrm>
          <a:off x="2051298" y="2363788"/>
          <a:ext cx="4752950" cy="1113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4" imgW="1828800" imgH="431800" progId="Equation.3">
                  <p:embed/>
                </p:oleObj>
              </mc:Choice>
              <mc:Fallback>
                <p:oleObj name="Equation" r:id="rId4" imgW="1828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298" y="2363788"/>
                        <a:ext cx="4752950" cy="1113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994990"/>
              </p:ext>
            </p:extLst>
          </p:nvPr>
        </p:nvGraphicFramePr>
        <p:xfrm>
          <a:off x="2051298" y="4005064"/>
          <a:ext cx="4896966" cy="110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6" imgW="1905000" imgH="431800" progId="Equation.3">
                  <p:embed/>
                </p:oleObj>
              </mc:Choice>
              <mc:Fallback>
                <p:oleObj name="Equation" r:id="rId6" imgW="1905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298" y="4005064"/>
                        <a:ext cx="4896966" cy="1108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 txBox="1">
            <a:spLocks noChangeArrowheads="1"/>
          </p:cNvSpPr>
          <p:nvPr/>
        </p:nvSpPr>
        <p:spPr>
          <a:xfrm>
            <a:off x="457200" y="1600200"/>
            <a:ext cx="8229600" cy="8921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 without seepage</a:t>
            </a:r>
            <a:endParaRPr kumimoji="0" lang="en-US" sz="3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9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304800"/>
            <a:ext cx="8229600" cy="892175"/>
          </a:xfrm>
          <a:prstGeom prst="rect">
            <a:avLst/>
          </a:prstGeom>
        </p:spPr>
        <p:txBody>
          <a:bodyPr/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 with seepage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3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225874"/>
              </p:ext>
            </p:extLst>
          </p:nvPr>
        </p:nvGraphicFramePr>
        <p:xfrm>
          <a:off x="1791444" y="1154114"/>
          <a:ext cx="5256311" cy="103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3" imgW="2184400" imgH="431800" progId="Equation.3">
                  <p:embed/>
                </p:oleObj>
              </mc:Choice>
              <mc:Fallback>
                <p:oleObj name="Equation" r:id="rId3" imgW="218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1444" y="1154114"/>
                        <a:ext cx="5256311" cy="1030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48" y="2492896"/>
            <a:ext cx="5360640" cy="36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83768" y="6176337"/>
            <a:ext cx="392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Infinite slope with steady state seepage  (Das, 2002)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47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52936"/>
            <a:ext cx="5334000" cy="332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3"/>
          <p:cNvSpPr txBox="1">
            <a:spLocks/>
          </p:cNvSpPr>
          <p:nvPr/>
        </p:nvSpPr>
        <p:spPr>
          <a:xfrm>
            <a:off x="152400" y="980728"/>
            <a:ext cx="8839200" cy="2133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 smtClean="0"/>
              <a:t>	An infinite slope is shown below. There is ground water seepage and the ground water table coincides with the ground surface. Determine the factor of safety, F</a:t>
            </a:r>
            <a:r>
              <a:rPr lang="en-US" baseline="-25000" dirty="0" smtClean="0"/>
              <a:t>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260648"/>
            <a:ext cx="9144000" cy="7678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 smtClean="0"/>
              <a:t>	  Work example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19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#1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There are several types of slope failure mode (fall, topple, sliding, spread, flows).</a:t>
            </a:r>
          </a:p>
          <a:p>
            <a:pPr lvl="1"/>
            <a:endParaRPr lang="en-GB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#2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Factor of safety can be calculated either in general condition, with respect to cohesion and with respect to friction.</a:t>
            </a:r>
          </a:p>
          <a:p>
            <a:pPr lvl="1"/>
            <a:endParaRPr lang="en-GB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#3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In general, slope can be divided into two categories which are infinite slope and finite slope.</a:t>
            </a:r>
          </a:p>
          <a:p>
            <a:pPr lvl="1"/>
            <a:endParaRPr lang="en-GB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#4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The factor of safety of infinite slope is depend on the seepage condition.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944216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Aims</a:t>
            </a:r>
          </a:p>
          <a:p>
            <a:pPr lvl="1"/>
            <a:r>
              <a:rPr lang="en-AU" sz="2100" dirty="0" smtClean="0">
                <a:latin typeface="Helvetica LT Std Light"/>
              </a:rPr>
              <a:t>This chapter </a:t>
            </a:r>
            <a:r>
              <a:rPr lang="en-AU" sz="2100" dirty="0">
                <a:latin typeface="Helvetica LT Std Light"/>
              </a:rPr>
              <a:t>provides further discussion and explanation related to </a:t>
            </a:r>
            <a:r>
              <a:rPr lang="en-AU" sz="2100" dirty="0" smtClean="0">
                <a:latin typeface="Helvetica LT Std Light"/>
              </a:rPr>
              <a:t>stability of slope. </a:t>
            </a:r>
          </a:p>
          <a:p>
            <a:pPr marL="457200" lvl="1" indent="0">
              <a:buNone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Expected Outcomes</a:t>
            </a:r>
          </a:p>
          <a:p>
            <a:pPr lvl="1"/>
            <a:r>
              <a:rPr lang="en-US" sz="2100" dirty="0" smtClean="0">
                <a:latin typeface="Helvetica LT Std Light"/>
              </a:rPr>
              <a:t>Check and analyze the stability of slopes using various method of analysis and propose the best solution to the problem given.</a:t>
            </a:r>
            <a:endParaRPr lang="en-GB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27" y="4019279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8649" y="3645024"/>
            <a:ext cx="6303591" cy="303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References</a:t>
            </a:r>
          </a:p>
          <a:p>
            <a:pPr lvl="1"/>
            <a:r>
              <a:rPr lang="en-US" sz="1800" dirty="0" smtClean="0">
                <a:latin typeface="Helvetica LT Std Light"/>
              </a:rPr>
              <a:t>Das, B.M., “Principles of Geotechnical Engineering, 5</a:t>
            </a:r>
            <a:r>
              <a:rPr lang="en-US" sz="1800" baseline="30000" dirty="0" smtClean="0">
                <a:latin typeface="Helvetica LT Std Light"/>
              </a:rPr>
              <a:t>th</a:t>
            </a:r>
            <a:r>
              <a:rPr lang="en-US" sz="1800" dirty="0" smtClean="0">
                <a:latin typeface="Helvetica LT Std Light"/>
              </a:rPr>
              <a:t> edition”, Thomson Learning (2002).</a:t>
            </a:r>
          </a:p>
          <a:p>
            <a:pPr lvl="1"/>
            <a:r>
              <a:rPr lang="en-US" sz="1800" dirty="0" err="1" smtClean="0">
                <a:latin typeface="Helvetica LT Std Light"/>
              </a:rPr>
              <a:t>Budhu</a:t>
            </a:r>
            <a:r>
              <a:rPr lang="en-US" sz="1800" dirty="0" smtClean="0">
                <a:latin typeface="Helvetica LT Std Light"/>
              </a:rPr>
              <a:t>, M., “Soil Mechanics and Foundations, 3</a:t>
            </a:r>
            <a:r>
              <a:rPr lang="en-US" sz="1800" baseline="30000" dirty="0" smtClean="0">
                <a:latin typeface="Helvetica LT Std Light"/>
              </a:rPr>
              <a:t>rd</a:t>
            </a:r>
            <a:r>
              <a:rPr lang="en-US" sz="1800" dirty="0" smtClean="0">
                <a:latin typeface="Helvetica LT Std Light"/>
              </a:rPr>
              <a:t> edition”, John Wiley &amp; Sons (2011).</a:t>
            </a:r>
          </a:p>
          <a:p>
            <a:pPr lvl="1"/>
            <a:r>
              <a:rPr lang="en-US" sz="1800" dirty="0" smtClean="0">
                <a:latin typeface="Helvetica LT Std Light"/>
              </a:rPr>
              <a:t>Liu, C. &amp; </a:t>
            </a:r>
            <a:r>
              <a:rPr lang="en-US" sz="1800" dirty="0" err="1" smtClean="0">
                <a:latin typeface="Helvetica LT Std Light"/>
              </a:rPr>
              <a:t>Evett</a:t>
            </a:r>
            <a:r>
              <a:rPr lang="en-US" sz="1800" dirty="0" smtClean="0">
                <a:latin typeface="Helvetica LT Std Light"/>
              </a:rPr>
              <a:t>, J.B., “Soils and Foundations, 7</a:t>
            </a:r>
            <a:r>
              <a:rPr lang="en-US" sz="1800" baseline="30000" dirty="0" smtClean="0">
                <a:latin typeface="Helvetica LT Std Light"/>
              </a:rPr>
              <a:t>th</a:t>
            </a:r>
            <a:r>
              <a:rPr lang="en-US" sz="1800" dirty="0" smtClean="0">
                <a:latin typeface="Helvetica LT Std Light"/>
              </a:rPr>
              <a:t> edition”, Prentice Hall (2008).</a:t>
            </a:r>
          </a:p>
          <a:p>
            <a:pPr lvl="1"/>
            <a:r>
              <a:rPr lang="en-US" sz="1800" dirty="0" smtClean="0">
                <a:latin typeface="Helvetica LT Std Light"/>
              </a:rPr>
              <a:t>Whitlow, R., “Basic Soil Mechanics”, Prentice Hall (2004).</a:t>
            </a:r>
          </a:p>
          <a:p>
            <a:pPr lvl="1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Slope Stability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Author Information</a:t>
            </a:r>
            <a:br>
              <a:rPr lang="en-GB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Amizatulhani</a:t>
            </a:r>
            <a:r>
              <a:rPr lang="en-GB" sz="2700" dirty="0" smtClean="0"/>
              <a:t> Abdullah</a:t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Yuhyi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Tadza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Youventharan</a:t>
            </a:r>
            <a:r>
              <a:rPr lang="en-GB" sz="2700" dirty="0" smtClean="0"/>
              <a:t> </a:t>
            </a:r>
            <a:r>
              <a:rPr lang="en-GB" sz="2700" dirty="0" err="1" smtClean="0"/>
              <a:t>Duraisamy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Muzamir</a:t>
            </a:r>
            <a:r>
              <a:rPr lang="en-GB" sz="2700" dirty="0" smtClean="0"/>
              <a:t> Hasan</a:t>
            </a:r>
            <a:br>
              <a:rPr lang="en-GB" sz="2700" dirty="0" smtClean="0"/>
            </a:br>
            <a:r>
              <a:rPr lang="en-GB" sz="2700" dirty="0" smtClean="0"/>
              <a:t>Ir. </a:t>
            </a:r>
            <a:r>
              <a:rPr lang="en-GB" sz="2700" dirty="0" err="1" smtClean="0"/>
              <a:t>Azhani</a:t>
            </a:r>
            <a:r>
              <a:rPr lang="en-GB" sz="2700" dirty="0" smtClean="0"/>
              <a:t> </a:t>
            </a:r>
            <a:r>
              <a:rPr lang="en-GB" sz="2700" dirty="0" err="1" smtClean="0"/>
              <a:t>Zukri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 of the chapter</a:t>
            </a:r>
          </a:p>
          <a:p>
            <a:r>
              <a:rPr lang="en-US" sz="2400" dirty="0" smtClean="0"/>
              <a:t>Mode of slope failure</a:t>
            </a:r>
          </a:p>
          <a:p>
            <a:r>
              <a:rPr lang="en-US" sz="2400" dirty="0" smtClean="0"/>
              <a:t>Factors in considering method of slope stability analysis</a:t>
            </a:r>
          </a:p>
          <a:p>
            <a:r>
              <a:rPr lang="en-US" sz="2400" dirty="0" smtClean="0"/>
              <a:t>Factor </a:t>
            </a:r>
            <a:r>
              <a:rPr lang="en-US" sz="2400" dirty="0"/>
              <a:t>of </a:t>
            </a:r>
            <a:r>
              <a:rPr lang="en-US" sz="2400" dirty="0" smtClean="0"/>
              <a:t>safety</a:t>
            </a:r>
          </a:p>
          <a:p>
            <a:r>
              <a:rPr lang="en-US" sz="2400" dirty="0" smtClean="0"/>
              <a:t>Infinite slope vs finite slope</a:t>
            </a:r>
            <a:endParaRPr lang="en-US" sz="2400" dirty="0"/>
          </a:p>
          <a:p>
            <a:r>
              <a:rPr lang="en-US" sz="2400" dirty="0"/>
              <a:t>Stability of infinite </a:t>
            </a:r>
            <a:r>
              <a:rPr lang="en-US" sz="2400" dirty="0" smtClean="0"/>
              <a:t>slopes</a:t>
            </a:r>
          </a:p>
          <a:p>
            <a:r>
              <a:rPr lang="en-US" sz="2400" dirty="0" smtClean="0"/>
              <a:t>Conclusion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27" y="4019279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Introduction of the chapter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1" y="1628800"/>
            <a:ext cx="8229600" cy="4525962"/>
          </a:xfrm>
          <a:prstGeom prst="rect">
            <a:avLst/>
          </a:prstGeom>
        </p:spPr>
        <p:txBody>
          <a:bodyPr/>
          <a:lstStyle/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exposed ground surface that stands at an angle with the horizontal surface.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1208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whenever a mass of soil has an inclined surface, the potential for part of the soil mass to slide from a higher location to a lower one always exists.</a:t>
            </a:r>
          </a:p>
        </p:txBody>
      </p:sp>
    </p:spTree>
    <p:extLst>
      <p:ext uri="{BB962C8B-B14F-4D97-AF65-F5344CB8AC3E}">
        <p14:creationId xmlns:p14="http://schemas.microsoft.com/office/powerpoint/2010/main" val="11646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 of slope failure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Fall.</a:t>
            </a:r>
          </a:p>
          <a:p>
            <a:pPr>
              <a:defRPr/>
            </a:pPr>
            <a:r>
              <a:rPr lang="en-US" dirty="0" smtClean="0"/>
              <a:t>Topple.</a:t>
            </a:r>
          </a:p>
          <a:p>
            <a:pPr>
              <a:defRPr/>
            </a:pPr>
            <a:r>
              <a:rPr lang="en-US" dirty="0" smtClean="0"/>
              <a:t>Slides : Rotational slides, Compound slides, Translational slides (planar).</a:t>
            </a:r>
          </a:p>
          <a:p>
            <a:pPr>
              <a:defRPr/>
            </a:pPr>
            <a:r>
              <a:rPr lang="en-US" dirty="0" smtClean="0"/>
              <a:t>Spread.</a:t>
            </a:r>
          </a:p>
          <a:p>
            <a:pPr>
              <a:defRPr/>
            </a:pPr>
            <a:r>
              <a:rPr lang="en-US" dirty="0" smtClean="0"/>
              <a:t>Flows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1" y="764704"/>
            <a:ext cx="4047437" cy="249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81" y="864097"/>
            <a:ext cx="4373199" cy="24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6196120" cy="293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9630" y="3964994"/>
            <a:ext cx="2070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Sliding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1592" y="119675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74085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Toppling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03648" y="6215582"/>
            <a:ext cx="6196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 failure (Das, 2010)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3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14" y="937356"/>
            <a:ext cx="6600030" cy="22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5236191" cy="273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371703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Flowing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9914" y="272643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Spreading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03648" y="6215582"/>
            <a:ext cx="6196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Slope failure (Das, 2010)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30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in considering method of slope stability analysis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56792"/>
            <a:ext cx="8229600" cy="462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dirty="0" smtClean="0"/>
              <a:t>Types of soil.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Dimension and geometry of the slope     (height and gradient).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Gravitational factor.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Pore water pressure.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Tension crack.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Types of analysis.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Vibration or earthquakes.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42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45" y="836712"/>
            <a:ext cx="7119431" cy="247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6975415" cy="284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Slope Stability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29361" y="6176337"/>
            <a:ext cx="6945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Causes of slope failure (</a:t>
            </a:r>
            <a:r>
              <a:rPr lang="en-US" sz="1200" dirty="0" err="1" smtClean="0"/>
              <a:t>Budhu</a:t>
            </a:r>
            <a:r>
              <a:rPr lang="en-US" sz="1200" dirty="0" smtClean="0"/>
              <a:t>, 2011)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33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702</Words>
  <Application>Microsoft Office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Custom Design</vt:lpstr>
      <vt:lpstr>Equation</vt:lpstr>
      <vt:lpstr>GEOTECHNICAL ENGINEERING  Slope Stability</vt:lpstr>
      <vt:lpstr>Chapter description</vt:lpstr>
      <vt:lpstr>Content</vt:lpstr>
      <vt:lpstr>Introduction of the chapter</vt:lpstr>
      <vt:lpstr>Mode of slope failure</vt:lpstr>
      <vt:lpstr>PowerPoint Presentation</vt:lpstr>
      <vt:lpstr>PowerPoint Presentation</vt:lpstr>
      <vt:lpstr>Factors in considering method of slope stability analysis</vt:lpstr>
      <vt:lpstr>PowerPoint Presentation</vt:lpstr>
      <vt:lpstr>PowerPoint Presentation</vt:lpstr>
      <vt:lpstr>PowerPoint Presentation</vt:lpstr>
      <vt:lpstr>Factor of safety</vt:lpstr>
      <vt:lpstr>PowerPoint Presentation</vt:lpstr>
      <vt:lpstr>Factor of safety with respect to cohesion</vt:lpstr>
      <vt:lpstr>Infinite slope vs finite slope</vt:lpstr>
      <vt:lpstr>Stability of infinite slopes</vt:lpstr>
      <vt:lpstr>PowerPoint Presentation</vt:lpstr>
      <vt:lpstr>PowerPoint Presentation</vt:lpstr>
      <vt:lpstr>Conclusion</vt:lpstr>
      <vt:lpstr>Author Information Dr. Amizatulhani Abdullah Dr. Mohd Yuhyi Mohd Tadza Dr. Youventharan Duraisamy Dr. Muzamir Hasan Ir. Azhani Zukri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AAA</cp:lastModifiedBy>
  <cp:revision>266</cp:revision>
  <cp:lastPrinted>2017-07-24T03:54:17Z</cp:lastPrinted>
  <dcterms:created xsi:type="dcterms:W3CDTF">2016-03-03T08:04:10Z</dcterms:created>
  <dcterms:modified xsi:type="dcterms:W3CDTF">2017-08-30T04:21:16Z</dcterms:modified>
</cp:coreProperties>
</file>