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59" r:id="rId3"/>
    <p:sldId id="360" r:id="rId4"/>
    <p:sldId id="361" r:id="rId5"/>
    <p:sldId id="364" r:id="rId6"/>
    <p:sldId id="366" r:id="rId7"/>
    <p:sldId id="368" r:id="rId8"/>
    <p:sldId id="369" r:id="rId9"/>
    <p:sldId id="370" r:id="rId10"/>
    <p:sldId id="371" r:id="rId11"/>
    <p:sldId id="362" r:id="rId12"/>
    <p:sldId id="345" r:id="rId13"/>
  </p:sldIdLst>
  <p:sldSz cx="9144000" cy="6858000" type="screen4x3"/>
  <p:notesSz cx="6797675" cy="9926638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2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Earth Pressure of Soil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Resources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Lateral earth pressure can be classified into three conditions (at rest, active and passive).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#2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Due to at rest lateral pressure, the retaining wall is in static condition (no movement of wall).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#3</a:t>
            </a: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Due to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active lateral pressure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, the retaining wall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moves away from soil.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#4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Due to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passive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lateral pressure, the retaining wall moves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towards soil.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1441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AU" sz="1900" dirty="0" smtClean="0">
                <a:latin typeface="Helvetica LT Std Light"/>
              </a:rPr>
              <a:t>This chapter </a:t>
            </a:r>
            <a:r>
              <a:rPr lang="en-AU" sz="1900" dirty="0">
                <a:latin typeface="Helvetica LT Std Light"/>
              </a:rPr>
              <a:t>provides further discussion and explanation related to </a:t>
            </a:r>
            <a:r>
              <a:rPr lang="en-AU" sz="1900" dirty="0" smtClean="0">
                <a:latin typeface="Helvetica LT Std Light"/>
              </a:rPr>
              <a:t>lateral earth pressure in soil. </a:t>
            </a: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US" sz="1900" dirty="0" smtClean="0">
                <a:latin typeface="Helvetica LT Std Light"/>
              </a:rPr>
              <a:t>Understand the concept of lateral pressure.</a:t>
            </a:r>
            <a:endParaRPr lang="en-US" sz="19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649" y="3645024"/>
            <a:ext cx="6303591" cy="303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References</a:t>
            </a:r>
          </a:p>
          <a:p>
            <a:pPr lvl="1"/>
            <a:r>
              <a:rPr lang="en-US" sz="1800" dirty="0" smtClean="0">
                <a:latin typeface="Helvetica LT Std Light"/>
              </a:rPr>
              <a:t>Das, B.M., “Principles of Geotechnical Engineering, 5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Thomson Learning (2002).</a:t>
            </a:r>
          </a:p>
          <a:p>
            <a:pPr lvl="1"/>
            <a:r>
              <a:rPr lang="en-US" sz="1800" dirty="0" smtClean="0">
                <a:latin typeface="Helvetica LT Std Light"/>
              </a:rPr>
              <a:t>Raj, P.P., “Soil Mechanics &amp; Foundation Engineering”, Prentice Hall (2008).</a:t>
            </a:r>
          </a:p>
          <a:p>
            <a:pPr lvl="1"/>
            <a:r>
              <a:rPr lang="en-US" sz="1800" dirty="0" smtClean="0">
                <a:latin typeface="Helvetica LT Std Light"/>
              </a:rPr>
              <a:t>Liu, C. &amp; </a:t>
            </a:r>
            <a:r>
              <a:rPr lang="en-US" sz="1800" dirty="0" err="1" smtClean="0">
                <a:latin typeface="Helvetica LT Std Light"/>
              </a:rPr>
              <a:t>Evett</a:t>
            </a:r>
            <a:r>
              <a:rPr lang="en-US" sz="1800" dirty="0" smtClean="0">
                <a:latin typeface="Helvetica LT Std Light"/>
              </a:rPr>
              <a:t>, J.B., “Soils and Foundations, 7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Prentice Hall (2008).</a:t>
            </a:r>
          </a:p>
          <a:p>
            <a:pPr lvl="1"/>
            <a:r>
              <a:rPr lang="en-US" sz="1800" dirty="0" smtClean="0">
                <a:latin typeface="Helvetica LT Std Light"/>
              </a:rPr>
              <a:t>Whitlow, R., “Basic Soil Mechanics”, Prentice Hall (2004).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Introduction of the chapter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At rest lateral earth pressure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Active lateral earth pressure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Passive lateral earth pressure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3000" dirty="0" smtClean="0"/>
              <a:t>Lateral earth pressure estimation are crucial to structures such as retaining walls, sheet piles walls, buried pipes, basement walls, braced excavation, cofferdams and others.</a:t>
            </a:r>
          </a:p>
          <a:p>
            <a:pPr algn="just"/>
            <a:endParaRPr lang="en-US" sz="3000" dirty="0"/>
          </a:p>
          <a:p>
            <a:pPr algn="just"/>
            <a:r>
              <a:rPr lang="en-US" sz="3000" dirty="0" smtClean="0"/>
              <a:t>There </a:t>
            </a:r>
            <a:r>
              <a:rPr lang="en-US" sz="3000" dirty="0"/>
              <a:t>are 3 </a:t>
            </a:r>
            <a:r>
              <a:rPr lang="en-US" sz="3000" dirty="0" smtClean="0"/>
              <a:t>conditions </a:t>
            </a:r>
            <a:r>
              <a:rPr lang="en-US" sz="3000" dirty="0"/>
              <a:t>of earth pressure that need to be consider ;</a:t>
            </a:r>
          </a:p>
          <a:p>
            <a:pPr marL="660400" indent="-660400" algn="just">
              <a:buNone/>
            </a:pPr>
            <a:endParaRPr lang="en-US" sz="3000" dirty="0"/>
          </a:p>
          <a:p>
            <a:pPr marL="1060450" lvl="1" indent="-660400" algn="just">
              <a:buFontTx/>
              <a:buAutoNum type="romanLcParenR"/>
            </a:pPr>
            <a:r>
              <a:rPr lang="en-US" sz="3000" dirty="0"/>
              <a:t>At rest pressure</a:t>
            </a:r>
          </a:p>
          <a:p>
            <a:pPr marL="1060450" lvl="1" indent="-660400" algn="just">
              <a:buFontTx/>
              <a:buAutoNum type="romanLcParenR" startAt="2"/>
            </a:pPr>
            <a:r>
              <a:rPr lang="en-US" sz="3000" dirty="0" smtClean="0"/>
              <a:t>Active pressure</a:t>
            </a:r>
          </a:p>
          <a:p>
            <a:pPr marL="1060450" lvl="1" indent="-660400" algn="just">
              <a:buFontTx/>
              <a:buAutoNum type="romanLcParenR" startAt="2"/>
            </a:pPr>
            <a:r>
              <a:rPr lang="en-US" sz="3000" dirty="0" smtClean="0"/>
              <a:t>Passive </a:t>
            </a:r>
            <a:r>
              <a:rPr lang="en-US" sz="3000" dirty="0"/>
              <a:t>pressure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Introduction of the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At-rest pressure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79512" y="4941168"/>
            <a:ext cx="8750424" cy="1235224"/>
          </a:xfrm>
        </p:spPr>
        <p:txBody>
          <a:bodyPr>
            <a:noAutofit/>
          </a:bodyPr>
          <a:lstStyle/>
          <a:p>
            <a:r>
              <a:rPr lang="en-US" sz="2800" dirty="0" smtClean="0">
                <a:sym typeface="Wingdings" pitchFamily="2" charset="2"/>
              </a:rPr>
              <a:t>At rest pressure happens</a:t>
            </a:r>
            <a:r>
              <a:rPr lang="en-US" sz="2800" dirty="0" smtClean="0"/>
              <a:t> if the wall is not moving either to left or to the right</a:t>
            </a:r>
            <a:r>
              <a:rPr lang="en-US" sz="2800" dirty="0"/>
              <a:t> </a:t>
            </a:r>
            <a:r>
              <a:rPr lang="en-US" sz="2800" dirty="0" smtClean="0"/>
              <a:t>(static).</a:t>
            </a:r>
          </a:p>
          <a:p>
            <a:r>
              <a:rPr lang="en-US" sz="2800" dirty="0" smtClean="0">
                <a:sym typeface="Wingdings" pitchFamily="2" charset="2"/>
              </a:rPr>
              <a:t>The</a:t>
            </a:r>
            <a:r>
              <a:rPr lang="en-US" sz="2800" dirty="0" smtClean="0"/>
              <a:t> soil mass in a state of static equilibrium.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712" y="4520153"/>
            <a:ext cx="229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Earth pressure at rest (Das, 2002)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51" y="1412776"/>
            <a:ext cx="3468211" cy="313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7638"/>
            <a:ext cx="2824267" cy="30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39952" y="4520153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Distribution of lateral earth pressure at rest on a wall 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11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ctive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77358"/>
            <a:ext cx="8682168" cy="153196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When the soil</a:t>
            </a:r>
            <a:r>
              <a:rPr lang="en-US" sz="2800" dirty="0"/>
              <a:t> </a:t>
            </a:r>
            <a:r>
              <a:rPr lang="en-US" sz="2800" dirty="0" smtClean="0"/>
              <a:t>pushes on the structure and resulted to the movement of the wall (away from the soil), it is called as an ‘active earth pressure’ condition.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3517932" cy="274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18139"/>
            <a:ext cx="3672408" cy="27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78" y="1417639"/>
            <a:ext cx="2586652" cy="30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94912" y="4304129"/>
            <a:ext cx="229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Active pressure 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1832" y="1484784"/>
            <a:ext cx="821462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As the structure moves away, it decreases the confining stress σ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 = p</a:t>
            </a:r>
            <a:r>
              <a:rPr lang="en-US" sz="2800" baseline="-25000" dirty="0" smtClean="0"/>
              <a:t>a</a:t>
            </a:r>
          </a:p>
          <a:p>
            <a:pPr algn="just"/>
            <a:r>
              <a:rPr lang="en-US" sz="2800" dirty="0"/>
              <a:t>The soil tend to experienced shear failure which resulted a sliding soil wedge that move forward and </a:t>
            </a:r>
            <a:r>
              <a:rPr lang="en-US" sz="2800" dirty="0" smtClean="0"/>
              <a:t>downward.</a:t>
            </a:r>
            <a:endParaRPr lang="en-US" sz="2800" dirty="0"/>
          </a:p>
          <a:p>
            <a:pPr algn="just"/>
            <a:r>
              <a:rPr lang="en-US" sz="2800" dirty="0"/>
              <a:t>The earth pressure exerted on the wall </a:t>
            </a:r>
            <a:r>
              <a:rPr lang="en-US" sz="2800" dirty="0" smtClean="0"/>
              <a:t>and the failure at </a:t>
            </a:r>
            <a:r>
              <a:rPr lang="en-US" sz="2800" dirty="0"/>
              <a:t>this state </a:t>
            </a:r>
            <a:r>
              <a:rPr lang="en-US" sz="2800" dirty="0" smtClean="0"/>
              <a:t>is </a:t>
            </a:r>
            <a:r>
              <a:rPr lang="en-US" sz="2800" dirty="0"/>
              <a:t>known as active earth pressure, </a:t>
            </a:r>
            <a:r>
              <a:rPr lang="en-US" sz="2800" dirty="0" smtClean="0"/>
              <a:t>Pa.</a:t>
            </a:r>
            <a:endParaRPr lang="en-US" sz="2800" dirty="0"/>
          </a:p>
          <a:p>
            <a:pPr algn="just"/>
            <a:endParaRPr lang="en-US" sz="2800" baseline="-25000" dirty="0" smtClean="0"/>
          </a:p>
          <a:p>
            <a:pPr algn="just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0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assive pressure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0312" y="4921374"/>
            <a:ext cx="8682168" cy="153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When the soil pushes on the structure and resulted to the movement of the wall (towards the soil), it is called as an ‘passive earth pressure’ condition.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932"/>
            <a:ext cx="3059832" cy="258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60" y="1700807"/>
            <a:ext cx="416799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9377"/>
            <a:ext cx="2699792" cy="26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4912" y="4304129"/>
            <a:ext cx="229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Passive pressure 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29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1832" y="1412776"/>
            <a:ext cx="821462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soil tend to experienced shear failure which resulted a sliding soil wedge that move forward and </a:t>
            </a:r>
            <a:r>
              <a:rPr lang="en-US" sz="2800" dirty="0" smtClean="0"/>
              <a:t>upward.</a:t>
            </a:r>
            <a:endParaRPr lang="en-US" sz="2800" dirty="0"/>
          </a:p>
          <a:p>
            <a:pPr algn="just"/>
            <a:r>
              <a:rPr lang="en-US" sz="2800" dirty="0"/>
              <a:t>The earth pressure exerted on the wall </a:t>
            </a:r>
            <a:r>
              <a:rPr lang="en-US" sz="2800" dirty="0" smtClean="0"/>
              <a:t>and the failure at </a:t>
            </a:r>
            <a:r>
              <a:rPr lang="en-US" sz="2800" dirty="0"/>
              <a:t>this state </a:t>
            </a:r>
            <a:r>
              <a:rPr lang="en-US" sz="2800" dirty="0" smtClean="0"/>
              <a:t>is </a:t>
            </a:r>
            <a:r>
              <a:rPr lang="en-US" sz="2800" dirty="0"/>
              <a:t>known as </a:t>
            </a:r>
            <a:r>
              <a:rPr lang="en-US" sz="2800" dirty="0" smtClean="0"/>
              <a:t>passive </a:t>
            </a:r>
            <a:r>
              <a:rPr lang="en-US" sz="2800" dirty="0"/>
              <a:t>earth pressure, </a:t>
            </a:r>
            <a:r>
              <a:rPr lang="en-US" sz="2800" dirty="0" smtClean="0"/>
              <a:t>Pp.</a:t>
            </a:r>
            <a:endParaRPr lang="en-US" sz="2800" dirty="0"/>
          </a:p>
          <a:p>
            <a:pPr algn="just"/>
            <a:endParaRPr lang="en-US" sz="2800" baseline="-25000" dirty="0" smtClean="0"/>
          </a:p>
          <a:p>
            <a:pPr algn="just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Lateral Earth Pressure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30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594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GEOTECHNICAL ENGINEERING  Lateral Earth Pressure of Soil</vt:lpstr>
      <vt:lpstr>Chapter description</vt:lpstr>
      <vt:lpstr>Content</vt:lpstr>
      <vt:lpstr>Introduction of the chapter</vt:lpstr>
      <vt:lpstr>At-rest pressure</vt:lpstr>
      <vt:lpstr>Active pressure</vt:lpstr>
      <vt:lpstr>PowerPoint Presentation</vt:lpstr>
      <vt:lpstr>Passive pressure</vt:lpstr>
      <vt:lpstr>PowerPoint Presentation</vt:lpstr>
      <vt:lpstr>Conclusion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241</cp:revision>
  <cp:lastPrinted>2017-07-24T03:54:17Z</cp:lastPrinted>
  <dcterms:created xsi:type="dcterms:W3CDTF">2016-03-03T08:04:10Z</dcterms:created>
  <dcterms:modified xsi:type="dcterms:W3CDTF">2017-08-30T04:20:21Z</dcterms:modified>
</cp:coreProperties>
</file>