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2" r:id="rId1"/>
  </p:sldMasterIdLst>
  <p:notesMasterIdLst>
    <p:notesMasterId r:id="rId19"/>
  </p:notesMasterIdLst>
  <p:handoutMasterIdLst>
    <p:handoutMasterId r:id="rId20"/>
  </p:handoutMasterIdLst>
  <p:sldIdLst>
    <p:sldId id="323" r:id="rId2"/>
    <p:sldId id="315" r:id="rId3"/>
    <p:sldId id="326" r:id="rId4"/>
    <p:sldId id="327" r:id="rId5"/>
    <p:sldId id="328" r:id="rId6"/>
    <p:sldId id="330" r:id="rId7"/>
    <p:sldId id="331" r:id="rId8"/>
    <p:sldId id="332" r:id="rId9"/>
    <p:sldId id="333" r:id="rId10"/>
    <p:sldId id="334" r:id="rId11"/>
    <p:sldId id="335" r:id="rId12"/>
    <p:sldId id="336" r:id="rId13"/>
    <p:sldId id="337" r:id="rId14"/>
    <p:sldId id="338" r:id="rId15"/>
    <p:sldId id="339" r:id="rId16"/>
    <p:sldId id="340" r:id="rId17"/>
    <p:sldId id="341" r:id="rId18"/>
  </p:sldIdLst>
  <p:sldSz cx="9144000" cy="6858000" type="screen4x3"/>
  <p:notesSz cx="7010400" cy="9296400"/>
  <p:custDataLst>
    <p:tags r:id="rId21"/>
  </p:custDataLst>
  <p:defaultTextStyle>
    <a:defPPr>
      <a:defRPr lang="en-GB"/>
    </a:defPPr>
    <a:lvl1pPr algn="l" rtl="0" eaLnBrk="0" fontAlgn="base" hangingPunct="0">
      <a:spcBef>
        <a:spcPct val="0"/>
      </a:spcBef>
      <a:spcAft>
        <a:spcPct val="0"/>
      </a:spcAft>
      <a:defRPr kern="1200">
        <a:solidFill>
          <a:schemeClr val="tx1"/>
        </a:solidFill>
        <a:latin typeface="Verdan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286000" algn="l" defTabSz="457200" rtl="0" eaLnBrk="1" latinLnBrk="0" hangingPunct="1">
      <a:defRPr kern="1200">
        <a:solidFill>
          <a:schemeClr val="tx1"/>
        </a:solidFill>
        <a:latin typeface="Verdana" charset="0"/>
        <a:ea typeface="ＭＳ Ｐゴシック" charset="0"/>
        <a:cs typeface="+mn-cs"/>
      </a:defRPr>
    </a:lvl6pPr>
    <a:lvl7pPr marL="2743200" algn="l" defTabSz="457200" rtl="0" eaLnBrk="1" latinLnBrk="0" hangingPunct="1">
      <a:defRPr kern="1200">
        <a:solidFill>
          <a:schemeClr val="tx1"/>
        </a:solidFill>
        <a:latin typeface="Verdana" charset="0"/>
        <a:ea typeface="ＭＳ Ｐゴシック" charset="0"/>
        <a:cs typeface="+mn-cs"/>
      </a:defRPr>
    </a:lvl7pPr>
    <a:lvl8pPr marL="3200400" algn="l" defTabSz="457200" rtl="0" eaLnBrk="1" latinLnBrk="0" hangingPunct="1">
      <a:defRPr kern="1200">
        <a:solidFill>
          <a:schemeClr val="tx1"/>
        </a:solidFill>
        <a:latin typeface="Verdana" charset="0"/>
        <a:ea typeface="ＭＳ Ｐゴシック" charset="0"/>
        <a:cs typeface="+mn-cs"/>
      </a:defRPr>
    </a:lvl8pPr>
    <a:lvl9pPr marL="3657600" algn="l" defTabSz="457200" rtl="0" eaLnBrk="1" latinLnBrk="0" hangingPunct="1">
      <a:defRPr kern="1200">
        <a:solidFill>
          <a:schemeClr val="tx1"/>
        </a:solidFill>
        <a:latin typeface="Verdan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74FF"/>
    <a:srgbClr val="4ABD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howGuides="1">
      <p:cViewPr varScale="1">
        <p:scale>
          <a:sx n="69" d="100"/>
          <a:sy n="69" d="100"/>
        </p:scale>
        <p:origin x="-1440" y="-96"/>
      </p:cViewPr>
      <p:guideLst>
        <p:guide orient="horz" pos="1536"/>
        <p:guide pos="148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6" charset="0"/>
                <a:ea typeface="+mn-ea"/>
              </a:defRPr>
            </a:lvl1pPr>
          </a:lstStyle>
          <a:p>
            <a:pPr>
              <a:defRPr/>
            </a:pPr>
            <a:endParaRPr lang="en-US" altLang="en-US"/>
          </a:p>
        </p:txBody>
      </p:sp>
      <p:sp>
        <p:nvSpPr>
          <p:cNvPr id="12185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6" charset="0"/>
                <a:ea typeface="+mn-ea"/>
              </a:defRPr>
            </a:lvl1pPr>
          </a:lstStyle>
          <a:p>
            <a:pPr>
              <a:defRPr/>
            </a:pPr>
            <a:endParaRPr lang="en-US" altLang="en-US"/>
          </a:p>
        </p:txBody>
      </p:sp>
      <p:sp>
        <p:nvSpPr>
          <p:cNvPr id="12186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6" charset="0"/>
                <a:ea typeface="+mn-ea"/>
              </a:defRPr>
            </a:lvl1pPr>
          </a:lstStyle>
          <a:p>
            <a:pPr>
              <a:defRPr/>
            </a:pPr>
            <a:endParaRPr lang="en-US" altLang="en-US"/>
          </a:p>
        </p:txBody>
      </p:sp>
      <p:sp>
        <p:nvSpPr>
          <p:cNvPr id="12186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997A7F86-B8C1-C547-A188-F4B7E1BF574E}" type="slidenum">
              <a:rPr lang="en-US"/>
              <a:pPr/>
              <a:t>‹#›</a:t>
            </a:fld>
            <a:endParaRPr lang="en-US"/>
          </a:p>
        </p:txBody>
      </p:sp>
    </p:spTree>
    <p:extLst>
      <p:ext uri="{BB962C8B-B14F-4D97-AF65-F5344CB8AC3E}">
        <p14:creationId xmlns:p14="http://schemas.microsoft.com/office/powerpoint/2010/main" val="262451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AutoShape 1"/>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MY" altLang="en-US" smtClean="0">
              <a:ea typeface="+mn-ea"/>
            </a:endParaRPr>
          </a:p>
        </p:txBody>
      </p:sp>
      <p:sp>
        <p:nvSpPr>
          <p:cNvPr id="2050" name="Text Box 2"/>
          <p:cNvSpPr txBox="1">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0" tIns="47689" rIns="91710" bIns="47689">
            <a:spAutoFit/>
          </a:bodyPr>
          <a:lstStyle>
            <a:lvl1pPr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1pPr>
            <a:lvl2pPr marL="465138"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2pPr>
            <a:lvl3pPr marL="931863"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3pPr>
            <a:lvl4pPr marL="139700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4pPr>
            <a:lvl5pPr marL="1863725"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5pPr>
            <a:lvl6pPr marL="23209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6pPr>
            <a:lvl7pPr marL="27781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7pPr>
            <a:lvl8pPr marL="32353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8pPr>
            <a:lvl9pPr marL="36925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9pPr>
          </a:lstStyle>
          <a:p>
            <a:pPr eaLnBrk="1" hangingPunct="1">
              <a:lnSpc>
                <a:spcPct val="95000"/>
              </a:lnSpc>
              <a:buClr>
                <a:srgbClr val="000000"/>
              </a:buClr>
              <a:buSzPct val="100000"/>
              <a:buFont typeface="Times New Roman" pitchFamily="16" charset="0"/>
              <a:buNone/>
              <a:defRPr/>
            </a:pPr>
            <a:r>
              <a:rPr lang="en-GB" altLang="en-US" sz="1200" smtClean="0">
                <a:ea typeface="+mn-ea"/>
              </a:rPr>
              <a:t>Chapter 1</a:t>
            </a:r>
          </a:p>
        </p:txBody>
      </p:sp>
      <p:sp>
        <p:nvSpPr>
          <p:cNvPr id="52228" name="Text Box 3"/>
          <p:cNvSpPr txBox="1">
            <a:spLocks noChangeArrowheads="1"/>
          </p:cNvSpPr>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MY" altLang="en-US" smtClean="0">
              <a:ea typeface="+mn-ea"/>
            </a:endParaRPr>
          </a:p>
        </p:txBody>
      </p:sp>
      <p:sp>
        <p:nvSpPr>
          <p:cNvPr id="2053" name="Rectangle 4"/>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2" name="Rectangle 5"/>
          <p:cNvSpPr txBox="1">
            <a:spLocks noGrp="1" noChangeArrowheads="1"/>
          </p:cNvSpPr>
          <p:nvPr>
            <p:ph type="body" idx="1"/>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10" tIns="47689" rIns="91710" bIns="47689" numCol="1" anchor="t" anchorCtr="0" compatLnSpc="1">
            <a:prstTxWarp prst="textNoShape">
              <a:avLst/>
            </a:prstTxWarp>
          </a:bodyPr>
          <a:lstStyle/>
          <a:p>
            <a:pPr lvl="0"/>
            <a:endParaRPr lang="en-US" altLang="en-US" noProof="0" smtClean="0"/>
          </a:p>
        </p:txBody>
      </p:sp>
      <p:sp>
        <p:nvSpPr>
          <p:cNvPr id="2054" name="Text Box 6"/>
          <p:cNvSpPr txBox="1">
            <a:spLocks noChangeArrowheads="1"/>
          </p:cNvSpPr>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0" tIns="47689" rIns="91710" bIns="47689" anchor="b">
            <a:spAutoFit/>
          </a:bodyPr>
          <a:lstStyle>
            <a:lvl1pPr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1pPr>
            <a:lvl2pPr marL="465138"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2pPr>
            <a:lvl3pPr marL="931863"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3pPr>
            <a:lvl4pPr marL="139700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4pPr>
            <a:lvl5pPr marL="1863725"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5pPr>
            <a:lvl6pPr marL="23209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6pPr>
            <a:lvl7pPr marL="27781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7pPr>
            <a:lvl8pPr marL="32353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8pPr>
            <a:lvl9pPr marL="3692525"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sz="2400">
                <a:solidFill>
                  <a:schemeClr val="tx1"/>
                </a:solidFill>
                <a:latin typeface="Times New Roman" pitchFamily="16" charset="0"/>
              </a:defRPr>
            </a:lvl9pPr>
          </a:lstStyle>
          <a:p>
            <a:pPr eaLnBrk="1" hangingPunct="1">
              <a:lnSpc>
                <a:spcPct val="95000"/>
              </a:lnSpc>
              <a:buClr>
                <a:srgbClr val="000000"/>
              </a:buClr>
              <a:buSzPct val="100000"/>
              <a:buFont typeface="Times New Roman" pitchFamily="16" charset="0"/>
              <a:buNone/>
              <a:defRPr/>
            </a:pPr>
            <a:r>
              <a:rPr lang="en-GB" altLang="en-US" sz="1200" smtClean="0">
                <a:ea typeface="+mn-ea"/>
              </a:rPr>
              <a:t>Programming &amp; Problem Solving</a:t>
            </a:r>
          </a:p>
        </p:txBody>
      </p:sp>
      <p:sp>
        <p:nvSpPr>
          <p:cNvPr id="2055" name="Text Box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0" tIns="47689" rIns="91710" bIns="47689" anchor="b">
            <a:spAutoFit/>
          </a:bodyPr>
          <a:lstStyle>
            <a:lvl1pPr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1pPr>
            <a:lvl2pPr marL="742950" indent="-28575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2pPr>
            <a:lvl3pPr marL="1143000" indent="-22860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3pPr>
            <a:lvl4pPr marL="1600200" indent="-22860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4pPr>
            <a:lvl5pPr marL="2057400" indent="-228600" defTabSz="931863">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5pPr>
            <a:lvl6pPr marL="2514600" indent="-228600"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6pPr>
            <a:lvl7pPr marL="2971800" indent="-228600"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7pPr>
            <a:lvl8pPr marL="3429000" indent="-228600"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8pPr>
            <a:lvl9pPr marL="3886200" indent="-228600" defTabSz="931863" eaLnBrk="0" fontAlgn="base" hangingPunct="0">
              <a:spcBef>
                <a:spcPct val="0"/>
              </a:spcBef>
              <a:spcAft>
                <a:spcPct val="0"/>
              </a:spcAft>
              <a:tabLst>
                <a:tab pos="0" algn="l"/>
                <a:tab pos="931863" algn="l"/>
                <a:tab pos="1863725" algn="l"/>
                <a:tab pos="2795588" algn="l"/>
                <a:tab pos="3727450" algn="l"/>
                <a:tab pos="4659313" algn="l"/>
                <a:tab pos="5591175" algn="l"/>
                <a:tab pos="6523038" algn="l"/>
                <a:tab pos="7454900" algn="l"/>
                <a:tab pos="8385175" algn="l"/>
                <a:tab pos="9317038" algn="l"/>
                <a:tab pos="10248900" algn="l"/>
              </a:tabLst>
              <a:defRPr>
                <a:solidFill>
                  <a:schemeClr val="tx1"/>
                </a:solidFill>
                <a:latin typeface="Verdana" charset="0"/>
                <a:ea typeface="ＭＳ Ｐゴシック" charset="0"/>
              </a:defRPr>
            </a:lvl9pPr>
          </a:lstStyle>
          <a:p>
            <a:pPr algn="r" eaLnBrk="1" hangingPunct="1">
              <a:lnSpc>
                <a:spcPct val="95000"/>
              </a:lnSpc>
              <a:buClr>
                <a:srgbClr val="000000"/>
              </a:buClr>
              <a:buSzPct val="100000"/>
              <a:buFont typeface="Times New Roman" charset="0"/>
              <a:buNone/>
            </a:pPr>
            <a:fld id="{6F0AAEF1-F139-6446-9082-69DF6424E120}" type="slidenum">
              <a:rPr lang="en-GB" sz="1200">
                <a:latin typeface="Times New Roman" charset="0"/>
              </a:rPr>
              <a:pPr algn="r" eaLnBrk="1" hangingPunct="1">
                <a:lnSpc>
                  <a:spcPct val="95000"/>
                </a:lnSpc>
                <a:buClr>
                  <a:srgbClr val="000000"/>
                </a:buClr>
                <a:buSzPct val="100000"/>
                <a:buFont typeface="Times New Roman" charset="0"/>
                <a:buNone/>
              </a:pPr>
              <a:t>‹#›</a:t>
            </a:fld>
            <a:endParaRPr lang="en-GB" sz="1200">
              <a:latin typeface="Times New Roman" charset="0"/>
            </a:endParaRPr>
          </a:p>
        </p:txBody>
      </p:sp>
    </p:spTree>
    <p:extLst>
      <p:ext uri="{BB962C8B-B14F-4D97-AF65-F5344CB8AC3E}">
        <p14:creationId xmlns:p14="http://schemas.microsoft.com/office/powerpoint/2010/main" val="25183707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a:ln/>
        </p:spPr>
      </p:sp>
      <p:sp>
        <p:nvSpPr>
          <p:cNvPr id="16387" name="Rectangle 2"/>
          <p:cNvSpPr txBox="1">
            <a:spLocks noGrp="1" noChangeArrowheads="1"/>
          </p:cNvSpPr>
          <p:nvPr>
            <p:ph type="body" idx="1"/>
          </p:nvPr>
        </p:nvSpPr>
        <p:spPr>
          <a:noFill/>
          <a:extLst>
            <a:ext uri="{FAA26D3D-D897-4be2-8F04-BA451C77F1D7}">
              <ma14:placeholderFlag xmlns="" xmlns:ma14="http://schemas.microsoft.com/office/mac/drawingml/2011/main" val="1"/>
            </a:ext>
          </a:extLst>
        </p:spPr>
        <p:txBody>
          <a:bodyPr wrap="none" lIns="93177" tIns="46589" rIns="93177" bIns="46589"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MY"/>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FCC9123-E03C-AD42-9CAA-C96672DF746C}" type="slidenum">
              <a:rPr lang="en-US"/>
              <a:pPr/>
              <a:t>‹#›</a:t>
            </a:fld>
            <a:endParaRPr lang="en-US"/>
          </a:p>
        </p:txBody>
      </p:sp>
    </p:spTree>
    <p:extLst>
      <p:ext uri="{BB962C8B-B14F-4D97-AF65-F5344CB8AC3E}">
        <p14:creationId xmlns:p14="http://schemas.microsoft.com/office/powerpoint/2010/main" val="32210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0890CFC-86EC-3149-86AD-8F041C47ACFF}" type="slidenum">
              <a:rPr lang="en-US"/>
              <a:pPr/>
              <a:t>‹#›</a:t>
            </a:fld>
            <a:endParaRPr lang="en-US"/>
          </a:p>
        </p:txBody>
      </p:sp>
    </p:spTree>
    <p:extLst>
      <p:ext uri="{BB962C8B-B14F-4D97-AF65-F5344CB8AC3E}">
        <p14:creationId xmlns:p14="http://schemas.microsoft.com/office/powerpoint/2010/main" val="36668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6D9EC973-B035-BD49-8C86-C03AFFFCEC69}" type="slidenum">
              <a:rPr lang="en-US"/>
              <a:pPr/>
              <a:t>‹#›</a:t>
            </a:fld>
            <a:endParaRPr lang="en-US"/>
          </a:p>
        </p:txBody>
      </p:sp>
    </p:spTree>
    <p:extLst>
      <p:ext uri="{BB962C8B-B14F-4D97-AF65-F5344CB8AC3E}">
        <p14:creationId xmlns:p14="http://schemas.microsoft.com/office/powerpoint/2010/main" val="294518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F8449AF-5C47-B844-8CEF-6D3D3F236B49}" type="slidenum">
              <a:rPr lang="en-US"/>
              <a:pPr/>
              <a:t>‹#›</a:t>
            </a:fld>
            <a:endParaRPr lang="en-US"/>
          </a:p>
        </p:txBody>
      </p:sp>
    </p:spTree>
    <p:extLst>
      <p:ext uri="{BB962C8B-B14F-4D97-AF65-F5344CB8AC3E}">
        <p14:creationId xmlns:p14="http://schemas.microsoft.com/office/powerpoint/2010/main" val="2572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MY"/>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6A232D64-EB50-2B40-9C8E-B2FE50E65987}" type="slidenum">
              <a:rPr lang="en-US"/>
              <a:pPr/>
              <a:t>‹#›</a:t>
            </a:fld>
            <a:endParaRPr lang="en-US"/>
          </a:p>
        </p:txBody>
      </p:sp>
    </p:spTree>
    <p:extLst>
      <p:ext uri="{BB962C8B-B14F-4D97-AF65-F5344CB8AC3E}">
        <p14:creationId xmlns:p14="http://schemas.microsoft.com/office/powerpoint/2010/main" val="217594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EFB4BF68-BFBE-C146-A55C-954A2C68575B}" type="slidenum">
              <a:rPr lang="en-US"/>
              <a:pPr/>
              <a:t>‹#›</a:t>
            </a:fld>
            <a:endParaRPr lang="en-US"/>
          </a:p>
        </p:txBody>
      </p:sp>
    </p:spTree>
    <p:extLst>
      <p:ext uri="{BB962C8B-B14F-4D97-AF65-F5344CB8AC3E}">
        <p14:creationId xmlns:p14="http://schemas.microsoft.com/office/powerpoint/2010/main" val="4174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76E1F973-C1E2-944D-9C5B-004AD1302A96}" type="slidenum">
              <a:rPr lang="en-US"/>
              <a:pPr/>
              <a:t>‹#›</a:t>
            </a:fld>
            <a:endParaRPr lang="en-US"/>
          </a:p>
        </p:txBody>
      </p:sp>
    </p:spTree>
    <p:extLst>
      <p:ext uri="{BB962C8B-B14F-4D97-AF65-F5344CB8AC3E}">
        <p14:creationId xmlns:p14="http://schemas.microsoft.com/office/powerpoint/2010/main" val="242172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4F055FC6-47F5-4C49-8053-5E315C5E4964}" type="slidenum">
              <a:rPr lang="en-US"/>
              <a:pPr/>
              <a:t>‹#›</a:t>
            </a:fld>
            <a:endParaRPr lang="en-US"/>
          </a:p>
        </p:txBody>
      </p:sp>
    </p:spTree>
    <p:extLst>
      <p:ext uri="{BB962C8B-B14F-4D97-AF65-F5344CB8AC3E}">
        <p14:creationId xmlns:p14="http://schemas.microsoft.com/office/powerpoint/2010/main" val="382829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3A557FD8-6B12-BF40-85AE-5C64B8D87117}" type="slidenum">
              <a:rPr lang="en-US"/>
              <a:pPr/>
              <a:t>‹#›</a:t>
            </a:fld>
            <a:endParaRPr lang="en-US"/>
          </a:p>
        </p:txBody>
      </p:sp>
    </p:spTree>
    <p:extLst>
      <p:ext uri="{BB962C8B-B14F-4D97-AF65-F5344CB8AC3E}">
        <p14:creationId xmlns:p14="http://schemas.microsoft.com/office/powerpoint/2010/main" val="180050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MY"/>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8E0A19D-CE72-2042-9CD5-F6ABC229BF19}" type="slidenum">
              <a:rPr lang="en-US"/>
              <a:pPr/>
              <a:t>‹#›</a:t>
            </a:fld>
            <a:endParaRPr lang="en-US"/>
          </a:p>
        </p:txBody>
      </p:sp>
    </p:spTree>
    <p:extLst>
      <p:ext uri="{BB962C8B-B14F-4D97-AF65-F5344CB8AC3E}">
        <p14:creationId xmlns:p14="http://schemas.microsoft.com/office/powerpoint/2010/main" val="31557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MY"/>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MY"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1EB7720-7388-874E-AD99-60AAFD64814B}" type="slidenum">
              <a:rPr lang="en-US"/>
              <a:pPr/>
              <a:t>‹#›</a:t>
            </a:fld>
            <a:endParaRPr lang="en-US"/>
          </a:p>
        </p:txBody>
      </p:sp>
    </p:spTree>
    <p:extLst>
      <p:ext uri="{BB962C8B-B14F-4D97-AF65-F5344CB8AC3E}">
        <p14:creationId xmlns:p14="http://schemas.microsoft.com/office/powerpoint/2010/main" val="35854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mn-ea"/>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mn-ea"/>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E914B7FA-C7BA-1C4D-BCB7-9EB75713F7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ＭＳ Ｐゴシック" charset="0"/>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362200" y="2514600"/>
            <a:ext cx="693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ＭＳ Ｐゴシック" charset="0"/>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00000"/>
              </a:lnSpc>
              <a:spcBef>
                <a:spcPts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b="1" dirty="0">
                <a:solidFill>
                  <a:srgbClr val="FF0000"/>
                </a:solidFill>
                <a:latin typeface="Arial"/>
                <a:cs typeface="Arial"/>
              </a:rPr>
              <a:t>CHAPTER   </a:t>
            </a:r>
            <a:r>
              <a:rPr lang="en-GB" altLang="en-US" sz="1200" b="1" dirty="0" smtClean="0">
                <a:solidFill>
                  <a:srgbClr val="FF0000"/>
                </a:solidFill>
                <a:latin typeface="Arial"/>
                <a:cs typeface="Arial"/>
              </a:rPr>
              <a:t>1</a:t>
            </a:r>
            <a:endParaRPr lang="en-GB" sz="1200" dirty="0" smtClean="0">
              <a:solidFill>
                <a:srgbClr val="FF0000"/>
              </a:solidFill>
              <a:latin typeface="Arial"/>
              <a:cs typeface="Arial"/>
            </a:endParaRPr>
          </a:p>
          <a:p>
            <a:pPr marL="0" indent="0" eaLnBrk="1" hangingPunct="1">
              <a:lnSpc>
                <a:spcPct val="100000"/>
              </a:lnSpc>
              <a:spcBef>
                <a:spcPts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000" b="1" dirty="0" smtClean="0">
                <a:solidFill>
                  <a:schemeClr val="accent5">
                    <a:lumMod val="50000"/>
                  </a:schemeClr>
                </a:solidFill>
                <a:latin typeface="Arial"/>
                <a:cs typeface="Arial"/>
              </a:rPr>
              <a:t>INTRODUCTION</a:t>
            </a:r>
            <a:endParaRPr lang="en-GB" sz="3000" b="1" dirty="0">
              <a:solidFill>
                <a:schemeClr val="accent5">
                  <a:lumMod val="50000"/>
                </a:schemeClr>
              </a:solidFill>
              <a:latin typeface="Arial"/>
              <a:cs typeface="Arial"/>
            </a:endParaRPr>
          </a:p>
        </p:txBody>
      </p:sp>
      <p:sp>
        <p:nvSpPr>
          <p:cNvPr id="6" name="Rectangle 2"/>
          <p:cNvSpPr txBox="1">
            <a:spLocks noChangeArrowheads="1"/>
          </p:cNvSpPr>
          <p:nvPr/>
        </p:nvSpPr>
        <p:spPr bwMode="auto">
          <a:xfrm>
            <a:off x="2362200" y="3581400"/>
            <a:ext cx="655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2100">
                <a:solidFill>
                  <a:schemeClr val="tx1"/>
                </a:solidFill>
                <a:latin typeface="Calibri" charset="0"/>
                <a:ea typeface="ＭＳ Ｐゴシック" charset="0"/>
              </a:defRPr>
            </a:lvl1pPr>
            <a:lvl2pPr marL="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ＭＳ Ｐゴシック" charset="0"/>
              </a:defRPr>
            </a:lvl2pPr>
            <a:lvl3pPr marL="685800">
              <a:tabLst>
                <a:tab pos="911225" algn="l"/>
                <a:tab pos="1825625" algn="l"/>
                <a:tab pos="2740025" algn="l"/>
                <a:tab pos="3654425" algn="l"/>
                <a:tab pos="4568825" algn="l"/>
                <a:tab pos="5483225" algn="l"/>
                <a:tab pos="6397625" algn="l"/>
                <a:tab pos="7312025" algn="l"/>
                <a:tab pos="8226425" algn="l"/>
                <a:tab pos="9140825" algn="l"/>
                <a:tab pos="10055225" algn="l"/>
              </a:tabLst>
              <a:defRPr sz="1500">
                <a:solidFill>
                  <a:schemeClr val="tx1"/>
                </a:solidFill>
                <a:latin typeface="Calibri" charset="0"/>
                <a:ea typeface="ＭＳ Ｐゴシック" charset="0"/>
              </a:defRPr>
            </a:lvl3pPr>
            <a:lvl4pPr marL="102870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4pPr>
            <a:lvl5pPr marL="137160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5pPr>
            <a:lvl6pPr marL="1828800" eaLnBrk="0" fontAlgn="base" hangingPunct="0">
              <a:spcAft>
                <a:spcPct val="0"/>
              </a:spcAft>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6pPr>
            <a:lvl7pPr marL="2286000" eaLnBrk="0" fontAlgn="base" hangingPunct="0">
              <a:spcAft>
                <a:spcPct val="0"/>
              </a:spcAft>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7pPr>
            <a:lvl8pPr marL="2743200" eaLnBrk="0" fontAlgn="base" hangingPunct="0">
              <a:spcAft>
                <a:spcPct val="0"/>
              </a:spcAft>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8pPr>
            <a:lvl9pPr marL="3200400" eaLnBrk="0" fontAlgn="base" hangingPunct="0">
              <a:spcAft>
                <a:spcPct val="0"/>
              </a:spcAft>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sz="1300">
                <a:solidFill>
                  <a:schemeClr val="tx1"/>
                </a:solidFill>
                <a:latin typeface="Calibri" charset="0"/>
                <a:ea typeface="ＭＳ Ｐゴシック" charset="0"/>
              </a:defRPr>
            </a:lvl9pPr>
          </a:lstStyle>
          <a:p>
            <a:pPr defTabSz="685800" eaLnBrk="1" hangingPunct="1">
              <a:spcBef>
                <a:spcPts val="0"/>
              </a:spcBef>
              <a:buFont typeface="Arial" charset="0"/>
              <a:buNone/>
            </a:pPr>
            <a:r>
              <a:rPr lang="en-GB" sz="1200" b="1" dirty="0" smtClean="0">
                <a:solidFill>
                  <a:srgbClr val="FF0000"/>
                </a:solidFill>
                <a:latin typeface="Arial"/>
                <a:cs typeface="Arial"/>
              </a:rPr>
              <a:t>Synopsys</a:t>
            </a:r>
          </a:p>
          <a:p>
            <a:pPr algn="just" defTabSz="685800" eaLnBrk="1" hangingPunct="1">
              <a:spcBef>
                <a:spcPts val="0"/>
              </a:spcBef>
              <a:buFont typeface="Arial" charset="0"/>
              <a:buNone/>
            </a:pPr>
            <a:r>
              <a:rPr lang="en-MY" sz="1200" dirty="0" smtClean="0">
                <a:latin typeface="Arial"/>
                <a:cs typeface="Arial"/>
              </a:rPr>
              <a:t>This </a:t>
            </a:r>
            <a:r>
              <a:rPr lang="en-MY" sz="1200" dirty="0">
                <a:latin typeface="Arial"/>
                <a:cs typeface="Arial"/>
              </a:rPr>
              <a:t>chapter is intended to provide the </a:t>
            </a:r>
            <a:r>
              <a:rPr lang="en-MY" sz="1200" dirty="0" smtClean="0">
                <a:latin typeface="Arial"/>
                <a:cs typeface="Arial"/>
              </a:rPr>
              <a:t>know-how about injection </a:t>
            </a:r>
            <a:r>
              <a:rPr lang="en-MY" sz="1200" dirty="0" err="1" smtClean="0">
                <a:latin typeface="Arial"/>
                <a:cs typeface="Arial"/>
              </a:rPr>
              <a:t>molding</a:t>
            </a:r>
            <a:r>
              <a:rPr lang="en-MY" sz="1200" dirty="0" smtClean="0">
                <a:latin typeface="Arial"/>
                <a:cs typeface="Arial"/>
              </a:rPr>
              <a:t> related issues to student, </a:t>
            </a:r>
            <a:r>
              <a:rPr lang="en-MY" sz="1200" dirty="0">
                <a:latin typeface="Arial"/>
                <a:cs typeface="Arial"/>
              </a:rPr>
              <a:t>with an improved understanding of the basics of injection </a:t>
            </a:r>
            <a:r>
              <a:rPr lang="en-MY" sz="1200" dirty="0" err="1">
                <a:latin typeface="Arial"/>
                <a:cs typeface="Arial"/>
              </a:rPr>
              <a:t>molding</a:t>
            </a:r>
            <a:r>
              <a:rPr lang="en-MY" sz="1200" dirty="0">
                <a:latin typeface="Arial"/>
                <a:cs typeface="Arial"/>
              </a:rPr>
              <a:t>. Although injection </a:t>
            </a:r>
            <a:r>
              <a:rPr lang="en-MY" sz="1200" dirty="0" err="1">
                <a:latin typeface="Arial"/>
                <a:cs typeface="Arial"/>
              </a:rPr>
              <a:t>molding</a:t>
            </a:r>
            <a:r>
              <a:rPr lang="en-MY" sz="1200" dirty="0">
                <a:latin typeface="Arial"/>
                <a:cs typeface="Arial"/>
              </a:rPr>
              <a:t> has been used since the 1930's, the </a:t>
            </a:r>
            <a:r>
              <a:rPr lang="en-MY" sz="1200" dirty="0" smtClean="0">
                <a:latin typeface="Arial"/>
                <a:cs typeface="Arial"/>
              </a:rPr>
              <a:t>operating personnel</a:t>
            </a:r>
            <a:r>
              <a:rPr lang="en-MY" sz="1200" dirty="0">
                <a:latin typeface="Arial"/>
                <a:cs typeface="Arial"/>
              </a:rPr>
              <a:t> have generally learned the process from their supervisors</a:t>
            </a:r>
            <a:r>
              <a:rPr lang="en-MY" sz="1200" dirty="0" smtClean="0">
                <a:latin typeface="Arial"/>
                <a:cs typeface="Arial"/>
              </a:rPr>
              <a:t>, who</a:t>
            </a:r>
            <a:r>
              <a:rPr lang="en-MY" sz="1200" dirty="0">
                <a:latin typeface="Arial"/>
                <a:cs typeface="Arial"/>
              </a:rPr>
              <a:t> either learned </a:t>
            </a:r>
            <a:r>
              <a:rPr lang="en-MY" sz="1200" dirty="0" smtClean="0">
                <a:latin typeface="Arial"/>
                <a:cs typeface="Arial"/>
              </a:rPr>
              <a:t>from their</a:t>
            </a:r>
            <a:r>
              <a:rPr lang="en-MY" sz="1200" dirty="0">
                <a:latin typeface="Arial"/>
                <a:cs typeface="Arial"/>
              </a:rPr>
              <a:t> predecessors or gained the knowledge </a:t>
            </a:r>
            <a:r>
              <a:rPr lang="en-MY" sz="1200" dirty="0" smtClean="0">
                <a:latin typeface="Arial"/>
                <a:cs typeface="Arial"/>
              </a:rPr>
              <a:t>by "trial</a:t>
            </a:r>
            <a:r>
              <a:rPr lang="en-MY" sz="1200" dirty="0">
                <a:latin typeface="Arial"/>
                <a:cs typeface="Arial"/>
              </a:rPr>
              <a:t> and error." The chapter </a:t>
            </a:r>
            <a:r>
              <a:rPr lang="en-MY" sz="1200" dirty="0" smtClean="0">
                <a:latin typeface="Arial"/>
                <a:cs typeface="Arial"/>
              </a:rPr>
              <a:t>will explore</a:t>
            </a:r>
            <a:r>
              <a:rPr lang="en-MY" sz="1200" dirty="0">
                <a:latin typeface="Arial"/>
                <a:cs typeface="Arial"/>
              </a:rPr>
              <a:t> the elements of the </a:t>
            </a:r>
            <a:r>
              <a:rPr lang="en-MY" sz="1200" dirty="0" err="1" smtClean="0">
                <a:latin typeface="Arial"/>
                <a:cs typeface="Arial"/>
              </a:rPr>
              <a:t>molding</a:t>
            </a:r>
            <a:r>
              <a:rPr lang="en-MY" sz="1200" dirty="0" smtClean="0">
                <a:latin typeface="Arial"/>
                <a:cs typeface="Arial"/>
              </a:rPr>
              <a:t> process</a:t>
            </a:r>
            <a:r>
              <a:rPr lang="en-MY" sz="1200" dirty="0">
                <a:latin typeface="Arial"/>
                <a:cs typeface="Arial"/>
              </a:rPr>
              <a:t> at the most basic level in </a:t>
            </a:r>
            <a:r>
              <a:rPr lang="en-MY" sz="1200" dirty="0" smtClean="0">
                <a:latin typeface="Arial"/>
                <a:cs typeface="Arial"/>
              </a:rPr>
              <a:t>the hope</a:t>
            </a:r>
            <a:r>
              <a:rPr lang="en-MY" sz="1200" dirty="0">
                <a:latin typeface="Arial"/>
                <a:cs typeface="Arial"/>
              </a:rPr>
              <a:t> that it will contribute to </a:t>
            </a:r>
            <a:r>
              <a:rPr lang="en-MY" sz="1200" dirty="0" smtClean="0">
                <a:latin typeface="Arial"/>
                <a:cs typeface="Arial"/>
              </a:rPr>
              <a:t>the productivity</a:t>
            </a:r>
            <a:r>
              <a:rPr lang="en-MY" sz="1200" dirty="0">
                <a:latin typeface="Arial"/>
                <a:cs typeface="Arial"/>
              </a:rPr>
              <a:t> and job satisfaction of those injection </a:t>
            </a:r>
            <a:r>
              <a:rPr lang="en-MY" sz="1200" dirty="0" err="1">
                <a:latin typeface="Arial"/>
                <a:cs typeface="Arial"/>
              </a:rPr>
              <a:t>molding</a:t>
            </a:r>
            <a:r>
              <a:rPr lang="en-MY" sz="1200" dirty="0">
                <a:latin typeface="Arial"/>
                <a:cs typeface="Arial"/>
              </a:rPr>
              <a:t> machine personnel. The residual benefit to the managers and owners of </a:t>
            </a:r>
            <a:r>
              <a:rPr lang="en-MY" sz="1200" dirty="0" err="1">
                <a:latin typeface="Arial"/>
                <a:cs typeface="Arial"/>
              </a:rPr>
              <a:t>molding</a:t>
            </a:r>
            <a:r>
              <a:rPr lang="en-MY" sz="1200" dirty="0">
                <a:latin typeface="Arial"/>
                <a:cs typeface="Arial"/>
              </a:rPr>
              <a:t> operations....improved profitability.</a:t>
            </a:r>
            <a:endParaRPr lang="en-GB" sz="1200" dirty="0">
              <a:latin typeface="Arial"/>
              <a:cs typeface="Arial"/>
            </a:endParaRPr>
          </a:p>
          <a:p>
            <a:pPr defTabSz="685800" eaLnBrk="1" hangingPunct="1">
              <a:spcBef>
                <a:spcPts val="0"/>
              </a:spcBef>
              <a:buFont typeface="Wingdings" charset="0"/>
              <a:buNone/>
            </a:pPr>
            <a:endParaRPr lang="en-GB" sz="1200" dirty="0">
              <a:latin typeface="Arial"/>
              <a:cs typeface="Arial"/>
            </a:endParaRPr>
          </a:p>
        </p:txBody>
      </p:sp>
      <p:pic>
        <p:nvPicPr>
          <p:cNvPr id="4" name="Picture 2" descr="C:\Users\Admin\Desktop\1314\GRAMS lab\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57200"/>
            <a:ext cx="1169980" cy="87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61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91969"/>
            <a:ext cx="8229600" cy="4927831"/>
          </a:xfrm>
        </p:spPr>
        <p:txBody>
          <a:bodyPr>
            <a:normAutofit/>
          </a:bodyPr>
          <a:lstStyle/>
          <a:p>
            <a:r>
              <a:rPr lang="en-US" sz="2000" dirty="0">
                <a:latin typeface="Arial"/>
                <a:cs typeface="Arial"/>
              </a:rPr>
              <a:t>Moving the plastic from its storage to the machine is the function of the loader</a:t>
            </a:r>
            <a:r>
              <a:rPr lang="en-US" sz="2000" dirty="0" smtClean="0">
                <a:latin typeface="Arial"/>
                <a:cs typeface="Arial"/>
              </a:rPr>
              <a:t>.</a:t>
            </a:r>
            <a:endParaRPr lang="en-US" sz="2000" dirty="0">
              <a:latin typeface="Arial"/>
              <a:cs typeface="Arial"/>
            </a:endParaRPr>
          </a:p>
          <a:p>
            <a:r>
              <a:rPr lang="en-US" sz="2000" dirty="0">
                <a:latin typeface="Arial"/>
                <a:cs typeface="Arial"/>
              </a:rPr>
              <a:t>A loader may be as simple as a vacuum powered unit with hoses that pull pellets  from a storage box and deposit them in the hopper.</a:t>
            </a:r>
          </a:p>
          <a:p>
            <a:r>
              <a:rPr lang="en-US" sz="2000" dirty="0">
                <a:latin typeface="Arial"/>
                <a:cs typeface="Arial"/>
              </a:rPr>
              <a:t>This unit is called a hopper loader and sits beside the machine with hoses that can access storage box that are nearby.</a:t>
            </a:r>
          </a:p>
          <a:p>
            <a:endParaRPr lang="en-US" dirty="0"/>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ptonline.com/cdn/cms/uploadedFiles/VL-5M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3429000"/>
            <a:ext cx="1218931" cy="2892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91000" y="4724400"/>
            <a:ext cx="4572000" cy="369332"/>
          </a:xfrm>
          <a:prstGeom prst="rect">
            <a:avLst/>
          </a:prstGeom>
        </p:spPr>
        <p:txBody>
          <a:bodyPr>
            <a:spAutoFit/>
          </a:bodyPr>
          <a:lstStyle/>
          <a:p>
            <a:r>
              <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MY"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 Vacuum loader.</a:t>
            </a:r>
            <a:endPar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30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66800"/>
            <a:ext cx="8229600" cy="5105400"/>
          </a:xfrm>
        </p:spPr>
        <p:txBody>
          <a:bodyPr>
            <a:normAutofit/>
          </a:bodyPr>
          <a:lstStyle/>
          <a:p>
            <a:r>
              <a:rPr lang="en-US" sz="2000" dirty="0" smtClean="0">
                <a:latin typeface="Arial"/>
                <a:cs typeface="Arial"/>
              </a:rPr>
              <a:t>Unfortunately, most </a:t>
            </a:r>
            <a:r>
              <a:rPr lang="en-US" sz="2000" dirty="0">
                <a:latin typeface="Arial"/>
                <a:cs typeface="Arial"/>
              </a:rPr>
              <a:t>plastics are hygroscopic (meaning the plastics are able to absorb and retain moisture).</a:t>
            </a:r>
          </a:p>
          <a:p>
            <a:r>
              <a:rPr lang="en-US" sz="2000" dirty="0">
                <a:latin typeface="Arial"/>
                <a:cs typeface="Arial"/>
              </a:rPr>
              <a:t>If the moisture is not removed to a certain level, the plastic parts produced will contain cosmetic or structural defects and the injection unit components may suffer corrosive wear.</a:t>
            </a:r>
          </a:p>
          <a:p>
            <a:r>
              <a:rPr lang="en-US" sz="2000" dirty="0">
                <a:latin typeface="Arial"/>
                <a:cs typeface="Arial"/>
              </a:rPr>
              <a:t>As a result, many plastics are processed through a dryer</a:t>
            </a:r>
            <a:r>
              <a:rPr lang="en-US" sz="2000" dirty="0" smtClean="0">
                <a:latin typeface="Arial"/>
                <a:cs typeface="Arial"/>
              </a:rPr>
              <a:t>.</a:t>
            </a:r>
          </a:p>
          <a:p>
            <a:r>
              <a:rPr lang="en-US" sz="2000" dirty="0">
                <a:latin typeface="Arial"/>
                <a:cs typeface="Arial"/>
              </a:rPr>
              <a:t>There are several types of dryers available today, but all involve the circulation of either hot air or dehumidified hot air through the pellets before they are allowed to enter the injection unit.</a:t>
            </a:r>
          </a:p>
          <a:p>
            <a:r>
              <a:rPr lang="en-US" sz="2000" dirty="0">
                <a:latin typeface="Arial"/>
                <a:cs typeface="Arial"/>
              </a:rPr>
              <a:t>Some dryers are quite small and fit on top of the machine as a part of the hopper assembly and others are large enough to dry the plastic that might feed several machines.</a:t>
            </a:r>
          </a:p>
          <a:p>
            <a:endParaRPr lang="en-US" sz="2000" dirty="0">
              <a:latin typeface="Arial"/>
              <a:cs typeface="Arial"/>
            </a:endParaRPr>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50133" y1="52426" x2="50798" y2="54930"/>
                        <a14:foregroundMark x1="55053" y1="68701" x2="54787" y2="71205"/>
                        <a14:foregroundMark x1="79654" y1="33020" x2="80585" y2="35055"/>
                        <a14:foregroundMark x1="59043" y1="59155" x2="55585" y2="61502"/>
                        <a14:foregroundMark x1="62234" y1="74648" x2="64761" y2="72613"/>
                        <a14:foregroundMark x1="72473" y1="84194" x2="77128" y2="87167"/>
                        <a14:foregroundMark x1="49468" y1="51174" x2="50399" y2="52113"/>
                        <a14:foregroundMark x1="49468" y1="56025" x2="50532" y2="57121"/>
                        <a14:backgroundMark x1="51596" y1="65884" x2="52261" y2="61659"/>
                        <a14:backgroundMark x1="52527" y1="62441" x2="53324" y2="56651"/>
                        <a14:backgroundMark x1="54255" y1="64476" x2="53457" y2="64006"/>
                        <a14:backgroundMark x1="78059" y1="25039" x2="77527" y2="29421"/>
                        <a14:backgroundMark x1="72207" y1="22066" x2="77128" y2="25509"/>
                        <a14:backgroundMark x1="73803" y1="35837" x2="70080" y2="43505"/>
                        <a14:backgroundMark x1="55585" y1="56495" x2="54388" y2="60094"/>
                      </a14:backgroundRemoval>
                    </a14:imgEffect>
                  </a14:imgLayer>
                </a14:imgProps>
              </a:ext>
              <a:ext uri="{28A0092B-C50C-407E-A947-70E740481C1C}">
                <a14:useLocalDpi xmlns:a14="http://schemas.microsoft.com/office/drawing/2010/main" val="0"/>
              </a:ext>
            </a:extLst>
          </a:blip>
          <a:srcRect/>
          <a:stretch>
            <a:fillRect/>
          </a:stretch>
        </p:blipFill>
        <p:spPr bwMode="auto">
          <a:xfrm>
            <a:off x="-6928" y="4853494"/>
            <a:ext cx="2369127" cy="201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82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066800"/>
            <a:ext cx="9113694" cy="400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Admin\Desktop\1314\GRAMS lab\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183706" y="1867012"/>
            <a:ext cx="960294"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14600" y="5486400"/>
            <a:ext cx="2895600" cy="369332"/>
          </a:xfrm>
          <a:prstGeom prst="rect">
            <a:avLst/>
          </a:prstGeom>
        </p:spPr>
        <p:txBody>
          <a:bodyPr wrap="square">
            <a:spAutoFit/>
          </a:bodyPr>
          <a:lstStyle/>
          <a:p>
            <a:r>
              <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MY"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Hopper dryer.</a:t>
            </a:r>
            <a:endPar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49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34972"/>
            <a:ext cx="8229600" cy="3003628"/>
          </a:xfrm>
        </p:spPr>
        <p:txBody>
          <a:bodyPr>
            <a:normAutofit/>
          </a:bodyPr>
          <a:lstStyle/>
          <a:p>
            <a:r>
              <a:rPr lang="en-US" sz="2000" dirty="0">
                <a:latin typeface="Arial"/>
                <a:cs typeface="Arial"/>
              </a:rPr>
              <a:t>After the plastic parts are ejected from the mold, they may be dropped onto a </a:t>
            </a:r>
            <a:r>
              <a:rPr lang="en-US" sz="2000" dirty="0" smtClean="0">
                <a:latin typeface="Arial"/>
                <a:cs typeface="Arial"/>
              </a:rPr>
              <a:t>conveyor </a:t>
            </a:r>
            <a:r>
              <a:rPr lang="en-US" sz="2000" dirty="0">
                <a:latin typeface="Arial"/>
                <a:cs typeface="Arial"/>
              </a:rPr>
              <a:t>(or removed by robot) for further transporting to an inspection or packaging area.</a:t>
            </a:r>
          </a:p>
          <a:p>
            <a:r>
              <a:rPr lang="en-US" sz="2000" dirty="0">
                <a:latin typeface="Arial"/>
                <a:cs typeface="Arial"/>
              </a:rPr>
              <a:t>Conveyors come in all sizes and shapes and help automate the parts movement throughout the plant.</a:t>
            </a:r>
          </a:p>
          <a:p>
            <a:r>
              <a:rPr lang="en-US" sz="2000" dirty="0">
                <a:latin typeface="Arial"/>
                <a:cs typeface="Arial"/>
              </a:rPr>
              <a:t>In addition to conveying parts, they may also convey runner systems and parts that have defects to a grinder.</a:t>
            </a:r>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3276600"/>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410200" y="5486400"/>
            <a:ext cx="2895600" cy="646331"/>
          </a:xfrm>
          <a:prstGeom prst="rect">
            <a:avLst/>
          </a:prstGeom>
        </p:spPr>
        <p:txBody>
          <a:bodyPr wrap="square">
            <a:spAutoFit/>
          </a:bodyPr>
          <a:lstStyle/>
          <a:p>
            <a:r>
              <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MY"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Conveyor for the large cap PET bottles.</a:t>
            </a:r>
            <a:endPar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481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219200"/>
            <a:ext cx="8229600" cy="4343400"/>
          </a:xfrm>
        </p:spPr>
        <p:txBody>
          <a:bodyPr>
            <a:normAutofit/>
          </a:bodyPr>
          <a:lstStyle/>
          <a:p>
            <a:r>
              <a:rPr lang="en-US" sz="2000" dirty="0">
                <a:latin typeface="Arial"/>
                <a:cs typeface="Arial"/>
              </a:rPr>
              <a:t>The grinder is used to grind up the runners and defective parts into a form (typically flake-like pieces slightly larger in size than pellets) that can be mixed with new pellets in quantities up to 50% (or more) for </a:t>
            </a:r>
            <a:r>
              <a:rPr lang="en-US" sz="2000" dirty="0" err="1">
                <a:latin typeface="Arial"/>
                <a:cs typeface="Arial"/>
              </a:rPr>
              <a:t>remelting</a:t>
            </a:r>
            <a:r>
              <a:rPr lang="en-US" sz="2000" dirty="0">
                <a:latin typeface="Arial"/>
                <a:cs typeface="Arial"/>
              </a:rPr>
              <a:t> again into plastic parts.  </a:t>
            </a:r>
          </a:p>
          <a:p>
            <a:r>
              <a:rPr lang="en-US" sz="2000" dirty="0">
                <a:latin typeface="Arial"/>
                <a:cs typeface="Arial"/>
              </a:rPr>
              <a:t>The ground-up material is referred to as regrind.</a:t>
            </a:r>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kylineinternationalco.com/images/powerful_grinder.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7300" b="90000" l="6226" r="89962"/>
                    </a14:imgEffect>
                  </a14:imgLayer>
                </a14:imgProps>
              </a:ext>
              <a:ext uri="{28A0092B-C50C-407E-A947-70E740481C1C}">
                <a14:useLocalDpi xmlns:a14="http://schemas.microsoft.com/office/drawing/2010/main" val="0"/>
              </a:ext>
            </a:extLst>
          </a:blip>
          <a:srcRect/>
          <a:stretch>
            <a:fillRect/>
          </a:stretch>
        </p:blipFill>
        <p:spPr bwMode="auto">
          <a:xfrm>
            <a:off x="5473982" y="2157665"/>
            <a:ext cx="3699164" cy="47003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28800" y="5029200"/>
            <a:ext cx="3616036" cy="1200329"/>
          </a:xfrm>
          <a:prstGeom prst="rect">
            <a:avLst/>
          </a:prstGeom>
        </p:spPr>
        <p:txBody>
          <a:bodyPr wrap="square">
            <a:spAutoFit/>
          </a:bodyPr>
          <a:lstStyle/>
          <a:p>
            <a:r>
              <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MY"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Plastic </a:t>
            </a:r>
            <a:r>
              <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Shredder Grinder and Crusher Machine for Waste Plastic Materials</a:t>
            </a:r>
          </a:p>
          <a:p>
            <a:endParaRPr lang="en-MY"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09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88602382"/>
              </p:ext>
            </p:extLst>
          </p:nvPr>
        </p:nvGraphicFramePr>
        <p:xfrm>
          <a:off x="457200" y="1005840"/>
          <a:ext cx="8229600" cy="5394960"/>
        </p:xfrm>
        <a:graphic>
          <a:graphicData uri="http://schemas.openxmlformats.org/drawingml/2006/table">
            <a:tbl>
              <a:tblPr firstRow="1" bandRow="1">
                <a:tableStyleId>{7DF18680-E054-41AD-8BC1-D1AEF772440D}</a:tableStyleId>
              </a:tblPr>
              <a:tblGrid>
                <a:gridCol w="1219200"/>
                <a:gridCol w="7010400"/>
              </a:tblGrid>
              <a:tr h="389250">
                <a:tc>
                  <a:txBody>
                    <a:bodyPr/>
                    <a:lstStyle/>
                    <a:p>
                      <a:r>
                        <a:rPr lang="en-US" sz="2000" b="1" kern="1200" dirty="0" smtClean="0">
                          <a:solidFill>
                            <a:schemeClr val="tx1"/>
                          </a:solidFill>
                          <a:latin typeface="Arial"/>
                          <a:ea typeface="ＭＳ Ｐゴシック" charset="0"/>
                          <a:cs typeface="Arial"/>
                        </a:rPr>
                        <a:t>Element</a:t>
                      </a:r>
                      <a:endParaRPr lang="en-MY" sz="2000" b="1" kern="1200" dirty="0">
                        <a:solidFill>
                          <a:schemeClr val="tx1"/>
                        </a:solidFill>
                        <a:latin typeface="Arial"/>
                        <a:ea typeface="ＭＳ Ｐゴシック" charset="0"/>
                        <a:cs typeface="Arial"/>
                      </a:endParaRPr>
                    </a:p>
                  </a:txBody>
                  <a:tcPr/>
                </a:tc>
                <a:tc>
                  <a:txBody>
                    <a:bodyPr/>
                    <a:lstStyle/>
                    <a:p>
                      <a:r>
                        <a:rPr lang="en-US" sz="2000" b="1" kern="1200" dirty="0" smtClean="0">
                          <a:solidFill>
                            <a:schemeClr val="tx1"/>
                          </a:solidFill>
                          <a:latin typeface="Arial"/>
                          <a:ea typeface="ＭＳ Ｐゴシック" charset="0"/>
                          <a:cs typeface="Arial"/>
                        </a:rPr>
                        <a:t>Function</a:t>
                      </a:r>
                      <a:endParaRPr lang="en-MY" sz="2000" b="1" kern="1200" dirty="0">
                        <a:solidFill>
                          <a:schemeClr val="tx1"/>
                        </a:solidFill>
                        <a:latin typeface="Arial"/>
                        <a:ea typeface="ＭＳ Ｐゴシック" charset="0"/>
                        <a:cs typeface="Arial"/>
                      </a:endParaRPr>
                    </a:p>
                  </a:txBody>
                  <a:tcPr/>
                </a:tc>
              </a:tr>
              <a:tr h="389250">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Plastic</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Raw material used to mold parts</a:t>
                      </a:r>
                      <a:endParaRPr lang="en-MY" sz="2000" kern="1200" dirty="0">
                        <a:solidFill>
                          <a:schemeClr val="tx1"/>
                        </a:solidFill>
                        <a:latin typeface="Arial"/>
                        <a:ea typeface="ＭＳ Ｐゴシック" charset="0"/>
                        <a:cs typeface="Arial"/>
                      </a:endParaRPr>
                    </a:p>
                  </a:txBody>
                  <a:tcPr/>
                </a:tc>
              </a:tr>
              <a:tr h="389250">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Loader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Transports plastic from storage to machine hopper</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Dryer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Removes</a:t>
                      </a:r>
                      <a:r>
                        <a:rPr lang="en-US" sz="2000" kern="1200" baseline="0" dirty="0" smtClean="0">
                          <a:solidFill>
                            <a:schemeClr val="tx1"/>
                          </a:solidFill>
                          <a:latin typeface="Arial"/>
                          <a:ea typeface="ＭＳ Ｐゴシック" charset="0"/>
                          <a:cs typeface="Arial"/>
                        </a:rPr>
                        <a:t> moisture from plastic before entering the injection unit </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Additives</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Colorants, lubricants or other ingredients added to the plastic pellets</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Additive Feeder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Adds specified quantity of additive (colorant or</a:t>
                      </a:r>
                      <a:r>
                        <a:rPr lang="en-US" sz="2000" kern="1200" baseline="0" dirty="0" smtClean="0">
                          <a:solidFill>
                            <a:schemeClr val="tx1"/>
                          </a:solidFill>
                          <a:latin typeface="Arial"/>
                          <a:ea typeface="ＭＳ Ｐゴシック" charset="0"/>
                          <a:cs typeface="Arial"/>
                        </a:rPr>
                        <a:t> other additive) to the plastic being fed to injection unit</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Injection Unit</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Part of the IM</a:t>
                      </a:r>
                      <a:r>
                        <a:rPr lang="en-US" sz="2000" kern="1200" baseline="0" dirty="0" smtClean="0">
                          <a:solidFill>
                            <a:schemeClr val="tx1"/>
                          </a:solidFill>
                          <a:latin typeface="Arial"/>
                          <a:ea typeface="ＭＳ Ｐゴシック" charset="0"/>
                          <a:cs typeface="Arial"/>
                        </a:rPr>
                        <a:t> that heats, melts, and injects the plastic into the mold</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Clamp Unit</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Part of the IMM that contain</a:t>
                      </a:r>
                      <a:r>
                        <a:rPr lang="en-US" sz="2000" kern="1200" baseline="0" dirty="0" smtClean="0">
                          <a:solidFill>
                            <a:schemeClr val="tx1"/>
                          </a:solidFill>
                          <a:latin typeface="Arial"/>
                          <a:ea typeface="ＭＳ Ｐゴシック" charset="0"/>
                          <a:cs typeface="Arial"/>
                        </a:rPr>
                        <a:t>s the mold and holds it closed during injection and open it when the parts are ejected.</a:t>
                      </a:r>
                      <a:endParaRPr lang="en-MY" sz="2000" kern="1200" dirty="0">
                        <a:solidFill>
                          <a:schemeClr val="tx1"/>
                        </a:solidFill>
                        <a:latin typeface="Arial"/>
                        <a:ea typeface="ＭＳ Ｐゴシック" charset="0"/>
                        <a:cs typeface="Arial"/>
                      </a:endParaRPr>
                    </a:p>
                  </a:txBody>
                  <a:tcPr/>
                </a:tc>
              </a:tr>
              <a:tr h="688673">
                <a:tc>
                  <a:txBody>
                    <a:bodyPr/>
                    <a:lstStyle/>
                    <a:p>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Control Unit</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r>
                        <a:rPr lang="en-US" sz="2000" kern="1200" dirty="0" smtClean="0">
                          <a:solidFill>
                            <a:schemeClr val="tx1"/>
                          </a:solidFill>
                          <a:latin typeface="Arial"/>
                          <a:ea typeface="ＭＳ Ｐゴシック" charset="0"/>
                          <a:cs typeface="Arial"/>
                        </a:rPr>
                        <a:t>Part of the IMM</a:t>
                      </a:r>
                      <a:r>
                        <a:rPr lang="en-US" sz="2000" kern="1200" baseline="0" dirty="0" smtClean="0">
                          <a:solidFill>
                            <a:schemeClr val="tx1"/>
                          </a:solidFill>
                          <a:latin typeface="Arial"/>
                          <a:ea typeface="ＭＳ Ｐゴシック" charset="0"/>
                          <a:cs typeface="Arial"/>
                        </a:rPr>
                        <a:t> that controls all elements of the molding process.</a:t>
                      </a:r>
                      <a:endParaRPr lang="en-MY" sz="2000" kern="1200" dirty="0">
                        <a:solidFill>
                          <a:schemeClr val="tx1"/>
                        </a:solidFill>
                        <a:latin typeface="Arial"/>
                        <a:ea typeface="ＭＳ Ｐゴシック" charset="0"/>
                        <a:cs typeface="Arial"/>
                      </a:endParaRPr>
                    </a:p>
                  </a:txBody>
                  <a:tcPr/>
                </a:tc>
              </a:tr>
            </a:tbl>
          </a:graphicData>
        </a:graphic>
      </p:graphicFrame>
      <p:sp>
        <p:nvSpPr>
          <p:cNvPr id="8" name="Title 1"/>
          <p:cNvSpPr>
            <a:spLocks noGrp="1"/>
          </p:cNvSpPr>
          <p:nvPr>
            <p:ph type="title"/>
          </p:nvPr>
        </p:nvSpPr>
        <p:spPr>
          <a:xfrm>
            <a:off x="1752600" y="381000"/>
            <a:ext cx="4267200" cy="749069"/>
          </a:xfrm>
        </p:spPr>
        <p:txBody>
          <a:bodyPr>
            <a:normAutofit/>
          </a:bodyPr>
          <a:lstStyle/>
          <a:p>
            <a:pPr algn="l"/>
            <a:r>
              <a:rPr lang="en-US" sz="3000" b="1" dirty="0">
                <a:solidFill>
                  <a:schemeClr val="accent2"/>
                </a:solidFill>
                <a:latin typeface="Arial"/>
                <a:cs typeface="Arial"/>
              </a:rPr>
              <a:t>IM </a:t>
            </a:r>
            <a:r>
              <a:rPr lang="en-US" sz="3000" b="1" dirty="0" smtClean="0">
                <a:solidFill>
                  <a:schemeClr val="accent2"/>
                </a:solidFill>
                <a:latin typeface="Arial"/>
                <a:cs typeface="Arial"/>
              </a:rPr>
              <a:t>Elements Summary</a:t>
            </a:r>
            <a:endParaRPr lang="en-US" sz="3000" b="1" dirty="0">
              <a:solidFill>
                <a:schemeClr val="accent2"/>
              </a:solidFill>
              <a:latin typeface="Arial"/>
              <a:cs typeface="Arial"/>
            </a:endParaRPr>
          </a:p>
        </p:txBody>
      </p:sp>
      <p:pic>
        <p:nvPicPr>
          <p:cNvPr id="9"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2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42510510"/>
              </p:ext>
            </p:extLst>
          </p:nvPr>
        </p:nvGraphicFramePr>
        <p:xfrm>
          <a:off x="628650" y="1280160"/>
          <a:ext cx="7886700" cy="4815840"/>
        </p:xfrm>
        <a:graphic>
          <a:graphicData uri="http://schemas.openxmlformats.org/drawingml/2006/table">
            <a:tbl>
              <a:tblPr firstRow="1" bandRow="1">
                <a:tableStyleId>{5C22544A-7EE6-4342-B048-85BDC9FD1C3A}</a:tableStyleId>
              </a:tblPr>
              <a:tblGrid>
                <a:gridCol w="1276350"/>
                <a:gridCol w="6610350"/>
              </a:tblGrid>
              <a:tr h="370840">
                <a:tc>
                  <a:txBody>
                    <a:bodyPr/>
                    <a:lstStyle/>
                    <a:p>
                      <a:pPr marL="0" algn="l" defTabSz="685800" rtl="0" eaLnBrk="1" latinLnBrk="0" hangingPunct="1"/>
                      <a:r>
                        <a:rPr lang="en-US" sz="2000" b="1" kern="1200" dirty="0" smtClean="0">
                          <a:solidFill>
                            <a:schemeClr val="tx1"/>
                          </a:solidFill>
                          <a:latin typeface="Arial"/>
                          <a:ea typeface="ＭＳ Ｐゴシック" charset="0"/>
                          <a:cs typeface="Arial"/>
                        </a:rPr>
                        <a:t>Element</a:t>
                      </a:r>
                      <a:endParaRPr lang="en-MY" sz="2000" b="1" kern="1200" dirty="0">
                        <a:solidFill>
                          <a:schemeClr val="tx1"/>
                        </a:solidFill>
                        <a:latin typeface="Arial"/>
                        <a:ea typeface="ＭＳ Ｐゴシック" charset="0"/>
                        <a:cs typeface="Arial"/>
                      </a:endParaRPr>
                    </a:p>
                  </a:txBody>
                  <a:tcPr/>
                </a:tc>
                <a:tc>
                  <a:txBody>
                    <a:bodyPr/>
                    <a:lstStyle/>
                    <a:p>
                      <a:pPr marL="0" algn="l" defTabSz="685800" rtl="0" eaLnBrk="1" latinLnBrk="0" hangingPunct="1"/>
                      <a:r>
                        <a:rPr lang="en-US" sz="2000" b="1" kern="1200" dirty="0" smtClean="0">
                          <a:solidFill>
                            <a:schemeClr val="tx1"/>
                          </a:solidFill>
                          <a:latin typeface="Arial"/>
                          <a:ea typeface="ＭＳ Ｐゴシック" charset="0"/>
                          <a:cs typeface="Arial"/>
                        </a:rPr>
                        <a:t>Function</a:t>
                      </a:r>
                      <a:endParaRPr lang="en-MY" sz="2000" b="1" kern="1200" dirty="0">
                        <a:solidFill>
                          <a:schemeClr val="tx1"/>
                        </a:solidFill>
                        <a:latin typeface="Arial"/>
                        <a:ea typeface="ＭＳ Ｐゴシック" charset="0"/>
                        <a:cs typeface="Arial"/>
                      </a:endParaRPr>
                    </a:p>
                  </a:txBody>
                  <a:tcPr/>
                </a:tc>
              </a:tr>
              <a:tr h="370840">
                <a:tc>
                  <a:txBody>
                    <a:bodyPr/>
                    <a:lstStyle/>
                    <a:p>
                      <a:pPr marL="0" algn="l" defTabSz="685800" rtl="0" eaLnBrk="1" latinLnBrk="0" hangingPunct="1"/>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Mold</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pPr marL="0" algn="l" defTabSz="685800" rtl="0" eaLnBrk="1" latinLnBrk="0" hangingPunct="1"/>
                      <a:r>
                        <a:rPr lang="en-US" sz="2000" kern="1200" dirty="0" smtClean="0">
                          <a:solidFill>
                            <a:schemeClr val="tx1"/>
                          </a:solidFill>
                          <a:latin typeface="Arial"/>
                          <a:ea typeface="ＭＳ Ｐゴシック" charset="0"/>
                          <a:cs typeface="Arial"/>
                        </a:rPr>
                        <a:t>A combination of rectangular tool steel plates that</a:t>
                      </a:r>
                      <a:r>
                        <a:rPr lang="en-US" sz="2000" kern="1200" baseline="0" dirty="0" smtClean="0">
                          <a:solidFill>
                            <a:schemeClr val="tx1"/>
                          </a:solidFill>
                          <a:latin typeface="Arial"/>
                          <a:ea typeface="ＭＳ Ｐゴシック" charset="0"/>
                          <a:cs typeface="Arial"/>
                        </a:rPr>
                        <a:t> form and support the cavities and cores and allow the injection of melted plastic into the cavities</a:t>
                      </a:r>
                      <a:endParaRPr lang="en-MY" sz="2000" kern="1200" dirty="0">
                        <a:solidFill>
                          <a:schemeClr val="tx1"/>
                        </a:solidFill>
                        <a:latin typeface="Arial"/>
                        <a:ea typeface="ＭＳ Ｐゴシック" charset="0"/>
                        <a:cs typeface="Arial"/>
                      </a:endParaRPr>
                    </a:p>
                  </a:txBody>
                  <a:tcPr/>
                </a:tc>
              </a:tr>
              <a:tr h="370840">
                <a:tc>
                  <a:txBody>
                    <a:bodyPr/>
                    <a:lstStyle/>
                    <a:p>
                      <a:pPr marL="0" algn="l" defTabSz="685800" rtl="0" eaLnBrk="1" latinLnBrk="0" hangingPunct="1"/>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Chiller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pPr marL="0" algn="l" defTabSz="685800" rtl="0" eaLnBrk="1" latinLnBrk="0" hangingPunct="1"/>
                      <a:r>
                        <a:rPr lang="en-US" sz="2000" kern="1200" dirty="0" smtClean="0">
                          <a:solidFill>
                            <a:schemeClr val="tx1"/>
                          </a:solidFill>
                          <a:latin typeface="Arial"/>
                          <a:ea typeface="ＭＳ Ｐゴシック" charset="0"/>
                          <a:cs typeface="Arial"/>
                        </a:rPr>
                        <a:t>A type</a:t>
                      </a:r>
                      <a:r>
                        <a:rPr lang="en-US" sz="2000" kern="1200" baseline="0" dirty="0" smtClean="0">
                          <a:solidFill>
                            <a:schemeClr val="tx1"/>
                          </a:solidFill>
                          <a:latin typeface="Arial"/>
                          <a:ea typeface="ＭＳ Ｐゴシック" charset="0"/>
                          <a:cs typeface="Arial"/>
                        </a:rPr>
                        <a:t> of refrigeration unit that cools the water that circulates through the mold to speed the solidification of the plastic part</a:t>
                      </a:r>
                      <a:endParaRPr lang="en-MY" sz="2000" kern="1200" dirty="0">
                        <a:solidFill>
                          <a:schemeClr val="tx1"/>
                        </a:solidFill>
                        <a:latin typeface="Arial"/>
                        <a:ea typeface="ＭＳ Ｐゴシック" charset="0"/>
                        <a:cs typeface="Arial"/>
                      </a:endParaRPr>
                    </a:p>
                  </a:txBody>
                  <a:tcPr/>
                </a:tc>
              </a:tr>
              <a:tr h="370840">
                <a:tc>
                  <a:txBody>
                    <a:bodyPr/>
                    <a:lstStyle/>
                    <a:p>
                      <a:pPr marL="0" algn="l" defTabSz="685800" rtl="0" eaLnBrk="1" latinLnBrk="0" hangingPunct="1"/>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Conveyor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pPr marL="0" algn="l" defTabSz="685800" rtl="0" eaLnBrk="1" latinLnBrk="0" hangingPunct="1"/>
                      <a:r>
                        <a:rPr lang="en-US" sz="2000" kern="1200" dirty="0" smtClean="0">
                          <a:solidFill>
                            <a:schemeClr val="tx1"/>
                          </a:solidFill>
                          <a:latin typeface="Arial"/>
                          <a:ea typeface="ＭＳ Ｐゴシック" charset="0"/>
                          <a:cs typeface="Arial"/>
                        </a:rPr>
                        <a:t>Transports finished plastic parts to areas for other operations or packaging and conveys the runners to a point where</a:t>
                      </a:r>
                      <a:r>
                        <a:rPr lang="en-US" sz="2000" kern="1200" baseline="0" dirty="0" smtClean="0">
                          <a:solidFill>
                            <a:schemeClr val="tx1"/>
                          </a:solidFill>
                          <a:latin typeface="Arial"/>
                          <a:ea typeface="ＭＳ Ｐゴシック" charset="0"/>
                          <a:cs typeface="Arial"/>
                        </a:rPr>
                        <a:t> they may enter a grinder for recycling</a:t>
                      </a:r>
                      <a:endParaRPr lang="en-MY" sz="2000" kern="1200" dirty="0">
                        <a:solidFill>
                          <a:schemeClr val="tx1"/>
                        </a:solidFill>
                        <a:latin typeface="Arial"/>
                        <a:ea typeface="ＭＳ Ｐゴシック" charset="0"/>
                        <a:cs typeface="Arial"/>
                      </a:endParaRPr>
                    </a:p>
                  </a:txBody>
                  <a:tcPr/>
                </a:tc>
              </a:tr>
              <a:tr h="370840">
                <a:tc>
                  <a:txBody>
                    <a:bodyPr/>
                    <a:lstStyle/>
                    <a:p>
                      <a:pPr marL="0" algn="l" defTabSz="685800" rtl="0" eaLnBrk="1" latinLnBrk="0" hangingPunct="1"/>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Grinder</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pPr marL="0" algn="l" defTabSz="685800" rtl="0" eaLnBrk="1" latinLnBrk="0" hangingPunct="1"/>
                      <a:r>
                        <a:rPr lang="en-US" sz="2000" kern="1200" dirty="0" smtClean="0">
                          <a:solidFill>
                            <a:schemeClr val="tx1"/>
                          </a:solidFill>
                          <a:latin typeface="Arial"/>
                          <a:ea typeface="ＭＳ Ｐゴシック" charset="0"/>
                          <a:cs typeface="Arial"/>
                        </a:rPr>
                        <a:t>Grinds runners</a:t>
                      </a:r>
                      <a:r>
                        <a:rPr lang="en-US" sz="2000" kern="1200" baseline="0" dirty="0" smtClean="0">
                          <a:solidFill>
                            <a:schemeClr val="tx1"/>
                          </a:solidFill>
                          <a:latin typeface="Arial"/>
                          <a:ea typeface="ＭＳ Ｐゴシック" charset="0"/>
                          <a:cs typeface="Arial"/>
                        </a:rPr>
                        <a:t> and defective parts into a regrind that may be added to virgin material and recycled</a:t>
                      </a:r>
                      <a:endParaRPr lang="en-MY" sz="2000" kern="1200" dirty="0">
                        <a:solidFill>
                          <a:schemeClr val="tx1"/>
                        </a:solidFill>
                        <a:latin typeface="Arial"/>
                        <a:ea typeface="ＭＳ Ｐゴシック" charset="0"/>
                        <a:cs typeface="Arial"/>
                      </a:endParaRPr>
                    </a:p>
                  </a:txBody>
                  <a:tcPr/>
                </a:tc>
              </a:tr>
              <a:tr h="370840">
                <a:tc>
                  <a:txBody>
                    <a:bodyPr/>
                    <a:lstStyle/>
                    <a:p>
                      <a:pPr marL="0" algn="l" defTabSz="685800" rtl="0" eaLnBrk="1" latinLnBrk="0" hangingPunct="1"/>
                      <a:r>
                        <a:rPr lang="en-US" sz="2000" kern="1200" dirty="0" smtClean="0">
                          <a:solidFill>
                            <a:schemeClr val="tx1"/>
                          </a:solidFill>
                          <a:effectLst>
                            <a:outerShdw blurRad="38100" dist="38100" dir="2700000" algn="tl">
                              <a:srgbClr val="000000">
                                <a:alpha val="43137"/>
                              </a:srgbClr>
                            </a:outerShdw>
                          </a:effectLst>
                          <a:latin typeface="Arial"/>
                          <a:ea typeface="ＭＳ Ｐゴシック" charset="0"/>
                          <a:cs typeface="Arial"/>
                        </a:rPr>
                        <a:t>Robots</a:t>
                      </a:r>
                      <a:endParaRPr lang="en-MY" sz="2000" kern="1200" dirty="0">
                        <a:solidFill>
                          <a:schemeClr val="tx1"/>
                        </a:solidFill>
                        <a:effectLst>
                          <a:outerShdw blurRad="38100" dist="38100" dir="2700000" algn="tl">
                            <a:srgbClr val="000000">
                              <a:alpha val="43137"/>
                            </a:srgbClr>
                          </a:outerShdw>
                        </a:effectLst>
                        <a:latin typeface="Arial"/>
                        <a:ea typeface="ＭＳ Ｐゴシック" charset="0"/>
                        <a:cs typeface="Arial"/>
                      </a:endParaRPr>
                    </a:p>
                  </a:txBody>
                  <a:tcPr/>
                </a:tc>
                <a:tc>
                  <a:txBody>
                    <a:bodyPr/>
                    <a:lstStyle/>
                    <a:p>
                      <a:pPr marL="0" algn="l" defTabSz="685800" rtl="0" eaLnBrk="1" latinLnBrk="0" hangingPunct="1"/>
                      <a:r>
                        <a:rPr lang="en-US" sz="2000" kern="1200" dirty="0" smtClean="0">
                          <a:solidFill>
                            <a:schemeClr val="tx1"/>
                          </a:solidFill>
                          <a:latin typeface="Arial"/>
                          <a:ea typeface="ＭＳ Ｐゴシック" charset="0"/>
                          <a:cs typeface="Arial"/>
                        </a:rPr>
                        <a:t>Used to pick parts out of the mold or perform other automated movement functions</a:t>
                      </a:r>
                      <a:endParaRPr lang="en-MY" sz="2000" kern="1200" dirty="0">
                        <a:solidFill>
                          <a:schemeClr val="tx1"/>
                        </a:solidFill>
                        <a:latin typeface="Arial"/>
                        <a:ea typeface="ＭＳ Ｐゴシック" charset="0"/>
                        <a:cs typeface="Arial"/>
                      </a:endParaRPr>
                    </a:p>
                  </a:txBody>
                  <a:tcPr/>
                </a:tc>
              </a:tr>
            </a:tbl>
          </a:graphicData>
        </a:graphic>
      </p:graphicFrame>
      <p:sp>
        <p:nvSpPr>
          <p:cNvPr id="6" name="Title 1"/>
          <p:cNvSpPr txBox="1">
            <a:spLocks/>
          </p:cNvSpPr>
          <p:nvPr/>
        </p:nvSpPr>
        <p:spPr bwMode="auto">
          <a:xfrm>
            <a:off x="1752600" y="381000"/>
            <a:ext cx="4267200" cy="7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3000" b="1" smtClean="0">
                <a:solidFill>
                  <a:schemeClr val="accent2"/>
                </a:solidFill>
                <a:latin typeface="Arial"/>
                <a:cs typeface="Arial"/>
              </a:rPr>
              <a:t>IM Elements Summary</a:t>
            </a:r>
            <a:endParaRPr lang="en-US" sz="3000" b="1" dirty="0">
              <a:solidFill>
                <a:schemeClr val="accent2"/>
              </a:solidFill>
              <a:latin typeface="Arial"/>
              <a:cs typeface="Arial"/>
            </a:endParaRPr>
          </a:p>
        </p:txBody>
      </p:sp>
    </p:spTree>
    <p:extLst>
      <p:ext uri="{BB962C8B-B14F-4D97-AF65-F5344CB8AC3E}">
        <p14:creationId xmlns:p14="http://schemas.microsoft.com/office/powerpoint/2010/main" val="146894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799" y="1219200"/>
            <a:ext cx="8534399" cy="4800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46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idx="1"/>
          </p:nvPr>
        </p:nvSpPr>
        <p:spPr>
          <a:xfrm>
            <a:off x="914400" y="1600200"/>
            <a:ext cx="8002587" cy="4268788"/>
          </a:xfrm>
        </p:spPr>
        <p:txBody>
          <a:bodyPr lIns="90000" tIns="46800" rIns="90000" bIns="46800"/>
          <a:lstStyle/>
          <a:p>
            <a:pPr eaLnBrk="1" hangingPunct="1">
              <a:lnSpc>
                <a:spcPct val="10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latin typeface="Arial"/>
                <a:cs typeface="Arial"/>
              </a:rPr>
              <a:t>Code </a:t>
            </a:r>
            <a:r>
              <a:rPr lang="en-US" sz="2000" dirty="0" smtClean="0">
                <a:latin typeface="Arial"/>
                <a:cs typeface="Arial"/>
              </a:rPr>
              <a:t>: </a:t>
            </a:r>
            <a:r>
              <a:rPr lang="en-US" sz="2000" dirty="0">
                <a:latin typeface="Arial"/>
                <a:cs typeface="Arial"/>
              </a:rPr>
              <a:t>BMM </a:t>
            </a:r>
            <a:r>
              <a:rPr lang="en-US" sz="2000" dirty="0" smtClean="0">
                <a:latin typeface="Arial"/>
                <a:cs typeface="Arial"/>
              </a:rPr>
              <a:t>4843</a:t>
            </a:r>
          </a:p>
          <a:p>
            <a:pPr marL="0" indent="0" eaLnBrk="1" hangingPunct="1">
              <a:lnSpc>
                <a:spcPct val="100000"/>
              </a:lnSpc>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latin typeface="Arial"/>
              <a:cs typeface="Arial"/>
            </a:endParaRPr>
          </a:p>
          <a:p>
            <a:r>
              <a:rPr lang="en-US" sz="2000" b="1" dirty="0">
                <a:latin typeface="Arial"/>
                <a:cs typeface="Arial"/>
              </a:rPr>
              <a:t>Assessment Method</a:t>
            </a:r>
            <a:r>
              <a:rPr lang="en-US" dirty="0"/>
              <a:t>;</a:t>
            </a:r>
          </a:p>
          <a:p>
            <a:pPr lvl="1">
              <a:lnSpc>
                <a:spcPct val="150000"/>
              </a:lnSpc>
            </a:pPr>
            <a:r>
              <a:rPr lang="en-US" sz="2000" dirty="0">
                <a:latin typeface="Arial"/>
                <a:cs typeface="Arial"/>
              </a:rPr>
              <a:t>Quiz / Assignment	: 15 </a:t>
            </a:r>
            <a:r>
              <a:rPr lang="en-US" sz="2000" dirty="0" smtClean="0">
                <a:latin typeface="Arial"/>
                <a:cs typeface="Arial"/>
              </a:rPr>
              <a:t>%</a:t>
            </a:r>
            <a:endParaRPr lang="en-US" sz="2000" dirty="0">
              <a:latin typeface="Arial"/>
              <a:cs typeface="Arial"/>
            </a:endParaRPr>
          </a:p>
          <a:p>
            <a:pPr lvl="1">
              <a:lnSpc>
                <a:spcPct val="150000"/>
              </a:lnSpc>
            </a:pPr>
            <a:r>
              <a:rPr lang="en-US" sz="2000" dirty="0">
                <a:latin typeface="Arial"/>
                <a:cs typeface="Arial"/>
              </a:rPr>
              <a:t>Test 1			: 25 %</a:t>
            </a:r>
          </a:p>
          <a:p>
            <a:pPr lvl="1">
              <a:lnSpc>
                <a:spcPct val="150000"/>
              </a:lnSpc>
            </a:pPr>
            <a:r>
              <a:rPr lang="en-US" sz="2000" dirty="0">
                <a:latin typeface="Arial"/>
                <a:cs typeface="Arial"/>
              </a:rPr>
              <a:t>Project (Group)	</a:t>
            </a:r>
            <a:r>
              <a:rPr lang="en-US" sz="2000" dirty="0" smtClean="0">
                <a:latin typeface="Arial"/>
                <a:cs typeface="Arial"/>
              </a:rPr>
              <a:t>: </a:t>
            </a:r>
            <a:r>
              <a:rPr lang="en-US" sz="2000" dirty="0">
                <a:latin typeface="Arial"/>
                <a:cs typeface="Arial"/>
              </a:rPr>
              <a:t>20 %</a:t>
            </a:r>
          </a:p>
          <a:p>
            <a:pPr lvl="1">
              <a:lnSpc>
                <a:spcPct val="150000"/>
              </a:lnSpc>
            </a:pPr>
            <a:r>
              <a:rPr lang="en-US" sz="2000" dirty="0">
                <a:latin typeface="Arial"/>
                <a:cs typeface="Arial"/>
              </a:rPr>
              <a:t>Final Examination	: 40 </a:t>
            </a:r>
            <a:r>
              <a:rPr lang="en-US" sz="2000" dirty="0" smtClean="0">
                <a:latin typeface="Arial"/>
                <a:cs typeface="Arial"/>
              </a:rPr>
              <a:t>%</a:t>
            </a:r>
            <a:endParaRPr lang="en-US" sz="2000" dirty="0">
              <a:latin typeface="Arial"/>
              <a:cs typeface="Arial"/>
            </a:endParaRPr>
          </a:p>
          <a:p>
            <a:pPr eaLnBrk="1" hangingPunct="1">
              <a:lnSpc>
                <a:spcPct val="10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latin typeface="Arial"/>
              <a:cs typeface="Arial"/>
            </a:endParaRPr>
          </a:p>
        </p:txBody>
      </p:sp>
      <p:sp>
        <p:nvSpPr>
          <p:cNvPr id="3" name="Rectangle 2"/>
          <p:cNvSpPr/>
          <p:nvPr/>
        </p:nvSpPr>
        <p:spPr>
          <a:xfrm>
            <a:off x="914400" y="381000"/>
            <a:ext cx="6705600" cy="1015663"/>
          </a:xfrm>
          <a:prstGeom prst="rect">
            <a:avLst/>
          </a:prstGeom>
        </p:spPr>
        <p:txBody>
          <a:bodyPr wrap="square">
            <a:spAutoFit/>
          </a:bodyPr>
          <a:lstStyle/>
          <a:p>
            <a:r>
              <a:rPr lang="en-US" sz="3000" b="1" dirty="0" smtClean="0">
                <a:solidFill>
                  <a:schemeClr val="accent2"/>
                </a:solidFill>
                <a:latin typeface="Arial"/>
                <a:cs typeface="Arial"/>
              </a:rPr>
              <a:t>Welcome </a:t>
            </a:r>
            <a:r>
              <a:rPr lang="en-US" sz="3000" b="1" dirty="0">
                <a:solidFill>
                  <a:schemeClr val="accent2"/>
                </a:solidFill>
                <a:latin typeface="Arial"/>
                <a:cs typeface="Arial"/>
              </a:rPr>
              <a:t>to Plastic </a:t>
            </a:r>
            <a:r>
              <a:rPr lang="en-US" sz="3000" b="1" dirty="0" smtClean="0">
                <a:solidFill>
                  <a:schemeClr val="accent2"/>
                </a:solidFill>
                <a:latin typeface="Arial"/>
                <a:cs typeface="Arial"/>
              </a:rPr>
              <a:t>Injection Technology </a:t>
            </a:r>
            <a:r>
              <a:rPr lang="en-US" sz="3000" b="1" dirty="0">
                <a:solidFill>
                  <a:schemeClr val="accent2"/>
                </a:solidFill>
                <a:latin typeface="Arial"/>
                <a:cs typeface="Arial"/>
              </a:rPr>
              <a:t>course</a:t>
            </a:r>
          </a:p>
        </p:txBody>
      </p:sp>
      <p:pic>
        <p:nvPicPr>
          <p:cNvPr id="6" name="Picture 2" descr="https://rochellegonzaga.files.wordpress.com/2013/12/hires.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62768" y1="2232" x2="74732" y2="7116"/>
                        <a14:foregroundMark x1="81250" y1="14989" x2="86205" y2="17432"/>
                        <a14:foregroundMark x1="16920" y1="58442" x2="16920" y2="69263"/>
                        <a14:foregroundMark x1="16429" y1="48884" x2="16161" y2="53053"/>
                        <a14:foregroundMark x1="26295" y1="42484" x2="26830" y2="44463"/>
                        <a14:foregroundMark x1="31250" y1="49600" x2="14866" y2="69516"/>
                        <a14:foregroundMark x1="12500" y1="60421" x2="12768" y2="81811"/>
                        <a14:foregroundMark x1="9375" y1="60926" x2="6786" y2="75663"/>
                        <a14:foregroundMark x1="20313" y1="77137" x2="21607" y2="93600"/>
                        <a14:foregroundMark x1="12768" y1="84253" x2="12232" y2="92126"/>
                        <a14:foregroundMark x1="87232" y1="19158" x2="87232" y2="21389"/>
                        <a14:backgroundMark x1="45580" y1="56253" x2="60670" y2="72716"/>
                        <a14:backgroundMark x1="21875" y1="10568" x2="5223" y2="27495"/>
                      </a14:backgroundRemoval>
                    </a14:imgEffect>
                  </a14:imgLayer>
                </a14:imgProps>
              </a:ext>
              <a:ext uri="{28A0092B-C50C-407E-A947-70E740481C1C}">
                <a14:useLocalDpi xmlns:a14="http://schemas.microsoft.com/office/drawing/2010/main" val="0"/>
              </a:ext>
            </a:extLst>
          </a:blip>
          <a:srcRect/>
          <a:stretch>
            <a:fillRect/>
          </a:stretch>
        </p:blipFill>
        <p:spPr bwMode="auto">
          <a:xfrm>
            <a:off x="4495800" y="1553256"/>
            <a:ext cx="4643869" cy="49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314\GRAMS lab\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solidFill>
                  <a:schemeClr val="accent2"/>
                </a:solidFill>
                <a:latin typeface="Arial"/>
                <a:cs typeface="Arial"/>
              </a:rPr>
              <a:t>The Course Main Sections</a:t>
            </a:r>
          </a:p>
        </p:txBody>
      </p:sp>
      <p:pic>
        <p:nvPicPr>
          <p:cNvPr id="3078" name="Picture 6" descr="https://str.llnl.gov/str/Dec07/images/earth1.gif"/>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foregroundMark x1="15730" y1="9524" x2="15730" y2="9524"/>
                        <a14:foregroundMark x1="10112" y1="8123" x2="16011" y2="8683"/>
                        <a14:foregroundMark x1="20225" y1="11485" x2="16011" y2="8964"/>
                        <a14:foregroundMark x1="10674" y1="8964" x2="12360" y2="9524"/>
                      </a14:backgroundRemoval>
                    </a14:imgEffect>
                  </a14:imgLayer>
                </a14:imgProps>
              </a:ext>
              <a:ext uri="{28A0092B-C50C-407E-A947-70E740481C1C}">
                <a14:useLocalDpi xmlns:a14="http://schemas.microsoft.com/office/drawing/2010/main" val="0"/>
              </a:ext>
            </a:extLst>
          </a:blip>
          <a:srcRect/>
          <a:stretch>
            <a:fillRect/>
          </a:stretch>
        </p:blipFill>
        <p:spPr bwMode="auto">
          <a:xfrm>
            <a:off x="6172200" y="3420865"/>
            <a:ext cx="2895600" cy="2903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524000"/>
            <a:ext cx="7886700" cy="4652963"/>
          </a:xfrm>
        </p:spPr>
        <p:txBody>
          <a:bodyPr/>
          <a:lstStyle/>
          <a:p>
            <a:r>
              <a:rPr lang="en-US" sz="2000" b="1" dirty="0">
                <a:latin typeface="Arial"/>
                <a:cs typeface="Arial"/>
              </a:rPr>
              <a:t>Section 1 </a:t>
            </a:r>
            <a:r>
              <a:rPr lang="en-US" sz="2000" dirty="0">
                <a:latin typeface="Arial"/>
                <a:cs typeface="Arial"/>
              </a:rPr>
              <a:t>(3-4 weeks)</a:t>
            </a:r>
          </a:p>
          <a:p>
            <a:pPr lvl="1"/>
            <a:r>
              <a:rPr lang="en-US" sz="2000" dirty="0">
                <a:latin typeface="Arial"/>
                <a:cs typeface="Arial"/>
              </a:rPr>
              <a:t>Injection Molding and </a:t>
            </a:r>
            <a:r>
              <a:rPr lang="en-US" sz="2000" dirty="0" smtClean="0">
                <a:latin typeface="Arial"/>
                <a:cs typeface="Arial"/>
              </a:rPr>
              <a:t>Plastic</a:t>
            </a:r>
          </a:p>
          <a:p>
            <a:pPr marL="342900" lvl="1" indent="0">
              <a:buNone/>
            </a:pPr>
            <a:endParaRPr lang="en-US" sz="2000" dirty="0">
              <a:latin typeface="Arial"/>
              <a:cs typeface="Arial"/>
            </a:endParaRPr>
          </a:p>
          <a:p>
            <a:r>
              <a:rPr lang="en-US" sz="2000" b="1" dirty="0">
                <a:latin typeface="Arial"/>
                <a:cs typeface="Arial"/>
              </a:rPr>
              <a:t>Section 2</a:t>
            </a:r>
            <a:r>
              <a:rPr lang="en-US" sz="2000" dirty="0">
                <a:latin typeface="Arial"/>
                <a:cs typeface="Arial"/>
              </a:rPr>
              <a:t> (2-3 weeks)</a:t>
            </a:r>
          </a:p>
          <a:p>
            <a:pPr lvl="1"/>
            <a:r>
              <a:rPr lang="en-US" sz="2000" dirty="0">
                <a:latin typeface="Arial"/>
                <a:cs typeface="Arial"/>
              </a:rPr>
              <a:t>Injection Molding and </a:t>
            </a:r>
            <a:r>
              <a:rPr lang="en-US" sz="2000" dirty="0" smtClean="0">
                <a:latin typeface="Arial"/>
                <a:cs typeface="Arial"/>
              </a:rPr>
              <a:t>Metal</a:t>
            </a:r>
          </a:p>
          <a:p>
            <a:pPr marL="342900" lvl="1" indent="0">
              <a:buNone/>
            </a:pPr>
            <a:endParaRPr lang="en-US" sz="2000" dirty="0">
              <a:latin typeface="Arial"/>
              <a:cs typeface="Arial"/>
            </a:endParaRPr>
          </a:p>
          <a:p>
            <a:r>
              <a:rPr lang="en-US" sz="2000" b="1" dirty="0">
                <a:latin typeface="Arial"/>
                <a:cs typeface="Arial"/>
              </a:rPr>
              <a:t>Section 3</a:t>
            </a:r>
            <a:r>
              <a:rPr lang="en-US" sz="2000" dirty="0">
                <a:latin typeface="Arial"/>
                <a:cs typeface="Arial"/>
              </a:rPr>
              <a:t> (7 weeks)</a:t>
            </a:r>
          </a:p>
          <a:p>
            <a:pPr lvl="1"/>
            <a:r>
              <a:rPr lang="en-US" sz="2000" dirty="0">
                <a:latin typeface="Arial"/>
                <a:cs typeface="Arial"/>
              </a:rPr>
              <a:t>Software and Mold Fabrication and </a:t>
            </a:r>
            <a:r>
              <a:rPr lang="en-US" sz="2000" dirty="0" smtClean="0">
                <a:latin typeface="Arial"/>
                <a:cs typeface="Arial"/>
              </a:rPr>
              <a:t>                                   Processes</a:t>
            </a: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98D847B5-FE98-49CF-9B33-84FFD20F5F15}" type="slidenum">
              <a:rPr lang="en-US" smtClean="0"/>
              <a:t>3</a:t>
            </a:fld>
            <a:endParaRPr lang="en-US"/>
          </a:p>
        </p:txBody>
      </p:sp>
      <p:pic>
        <p:nvPicPr>
          <p:cNvPr id="8" name="Picture 2" descr="C:\Users\Admin\Desktop\1314\GRAMS lab\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8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78300"/>
            <a:ext cx="4267200" cy="749069"/>
          </a:xfrm>
        </p:spPr>
        <p:txBody>
          <a:bodyPr>
            <a:normAutofit/>
          </a:bodyPr>
          <a:lstStyle/>
          <a:p>
            <a:pPr algn="l"/>
            <a:r>
              <a:rPr lang="en-US" sz="3000" b="1" dirty="0">
                <a:solidFill>
                  <a:schemeClr val="accent2"/>
                </a:solidFill>
                <a:latin typeface="Arial"/>
                <a:cs typeface="Arial"/>
              </a:rPr>
              <a:t>INTRODUCTION</a:t>
            </a:r>
          </a:p>
        </p:txBody>
      </p:sp>
      <p:sp>
        <p:nvSpPr>
          <p:cNvPr id="3" name="Content Placeholder 2"/>
          <p:cNvSpPr>
            <a:spLocks noGrp="1"/>
          </p:cNvSpPr>
          <p:nvPr>
            <p:ph idx="1"/>
          </p:nvPr>
        </p:nvSpPr>
        <p:spPr>
          <a:xfrm>
            <a:off x="762000" y="1371600"/>
            <a:ext cx="8229600" cy="3200400"/>
          </a:xfrm>
        </p:spPr>
        <p:txBody>
          <a:bodyPr>
            <a:normAutofit/>
          </a:bodyPr>
          <a:lstStyle/>
          <a:p>
            <a:pPr>
              <a:lnSpc>
                <a:spcPct val="150000"/>
              </a:lnSpc>
            </a:pPr>
            <a:r>
              <a:rPr lang="en-US" sz="2000" dirty="0">
                <a:latin typeface="Arial"/>
                <a:cs typeface="Arial"/>
              </a:rPr>
              <a:t>The injection molding machine itself consists  of the clamp unit, the injection unit, the control unit and a hopper.  </a:t>
            </a:r>
          </a:p>
          <a:p>
            <a:pPr>
              <a:lnSpc>
                <a:spcPct val="150000"/>
              </a:lnSpc>
            </a:pPr>
            <a:r>
              <a:rPr lang="en-US" sz="2000" dirty="0">
                <a:latin typeface="Arial"/>
                <a:cs typeface="Arial"/>
              </a:rPr>
              <a:t>As we will learn later, the hopper can be modified to include a loader, dryer and in some cases, an additive feeder.</a:t>
            </a:r>
          </a:p>
        </p:txBody>
      </p:sp>
      <p:sp>
        <p:nvSpPr>
          <p:cNvPr id="12" name="object 3"/>
          <p:cNvSpPr txBox="1"/>
          <p:nvPr/>
        </p:nvSpPr>
        <p:spPr>
          <a:xfrm>
            <a:off x="7369158" y="4953000"/>
            <a:ext cx="1698642" cy="1066800"/>
          </a:xfrm>
          <a:prstGeom prst="rect">
            <a:avLst/>
          </a:prstGeom>
        </p:spPr>
        <p:txBody>
          <a:bodyPr wrap="square" lIns="0" tIns="0" rIns="0" bIns="0" rtlCol="0">
            <a:noAutofit/>
          </a:bodyPr>
          <a:lstStyle/>
          <a:p>
            <a:pPr marL="12700">
              <a:spcBef>
                <a:spcPts val="55"/>
              </a:spcBef>
            </a:pPr>
            <a:r>
              <a:rPr lang="en-US"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Figure1.1</a:t>
            </a:r>
          </a:p>
          <a:p>
            <a:pPr marL="12700">
              <a:spcBef>
                <a:spcPts val="55"/>
              </a:spcBef>
            </a:pP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Schematic</a:t>
            </a:r>
            <a:r>
              <a:rPr sz="1600" spc="54"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sz="1600" spc="2"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t>
            </a:r>
            <a:r>
              <a:rPr sz="1600" spc="19"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injection</a:t>
            </a:r>
            <a:r>
              <a:rPr sz="1600" spc="-4"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molding</a:t>
            </a:r>
            <a:r>
              <a:rPr sz="1600" spc="25"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spc="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machin</a:t>
            </a:r>
            <a:r>
              <a:rPr sz="1600" spc="0" dirty="0" smtClean="0">
                <a:solidFill>
                  <a:srgbClr val="26262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990600" y="3505200"/>
            <a:ext cx="6019800" cy="2590800"/>
            <a:chOff x="1219200" y="3733800"/>
            <a:chExt cx="5566782" cy="2057400"/>
          </a:xfrm>
        </p:grpSpPr>
        <p:sp>
          <p:nvSpPr>
            <p:cNvPr id="8" name="Rounded Rectangle 7"/>
            <p:cNvSpPr/>
            <p:nvPr/>
          </p:nvSpPr>
          <p:spPr>
            <a:xfrm>
              <a:off x="3527441" y="4114800"/>
              <a:ext cx="815959" cy="1676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a:p>
          </p:txBody>
        </p:sp>
        <p:sp>
          <p:nvSpPr>
            <p:cNvPr id="10" name="Rounded Rectangle 9"/>
            <p:cNvSpPr/>
            <p:nvPr/>
          </p:nvSpPr>
          <p:spPr>
            <a:xfrm>
              <a:off x="1219200" y="4114800"/>
              <a:ext cx="2254282" cy="1676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Clamp Unit</a:t>
              </a:r>
              <a:endParaRPr lang="en-MY" dirty="0"/>
            </a:p>
          </p:txBody>
        </p:sp>
        <p:sp>
          <p:nvSpPr>
            <p:cNvPr id="15" name="Rectangle 14"/>
            <p:cNvSpPr/>
            <p:nvPr/>
          </p:nvSpPr>
          <p:spPr>
            <a:xfrm>
              <a:off x="5410200" y="4953000"/>
              <a:ext cx="1143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p>
          </p:txBody>
        </p:sp>
        <p:sp>
          <p:nvSpPr>
            <p:cNvPr id="11" name="Rounded Rectangle 10"/>
            <p:cNvSpPr/>
            <p:nvPr/>
          </p:nvSpPr>
          <p:spPr>
            <a:xfrm>
              <a:off x="4343400" y="5181600"/>
              <a:ext cx="2442582"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Control Unit</a:t>
              </a:r>
              <a:endParaRPr lang="en-MY" dirty="0"/>
            </a:p>
          </p:txBody>
        </p:sp>
        <p:sp>
          <p:nvSpPr>
            <p:cNvPr id="14" name="Rounded Rectangle 13"/>
            <p:cNvSpPr/>
            <p:nvPr/>
          </p:nvSpPr>
          <p:spPr>
            <a:xfrm>
              <a:off x="4343400" y="4495800"/>
              <a:ext cx="2442582"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Injection Unit</a:t>
              </a:r>
              <a:endParaRPr lang="en-MY" dirty="0"/>
            </a:p>
          </p:txBody>
        </p:sp>
        <p:sp>
          <p:nvSpPr>
            <p:cNvPr id="13" name="Flowchart: Manual Operation 12"/>
            <p:cNvSpPr/>
            <p:nvPr/>
          </p:nvSpPr>
          <p:spPr>
            <a:xfrm>
              <a:off x="5715000" y="3733800"/>
              <a:ext cx="838200" cy="762000"/>
            </a:xfrm>
            <a:prstGeom prst="flowChartManualOperati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MY" dirty="0"/>
            </a:p>
          </p:txBody>
        </p:sp>
      </p:grpSp>
      <p:sp>
        <p:nvSpPr>
          <p:cNvPr id="17" name="TextBox 16"/>
          <p:cNvSpPr txBox="1"/>
          <p:nvPr/>
        </p:nvSpPr>
        <p:spPr>
          <a:xfrm>
            <a:off x="4724400" y="3364468"/>
            <a:ext cx="889987" cy="369332"/>
          </a:xfrm>
          <a:prstGeom prst="rect">
            <a:avLst/>
          </a:prstGeom>
          <a:noFill/>
        </p:spPr>
        <p:txBody>
          <a:bodyPr wrap="none" rtlCol="0">
            <a:spAutoFit/>
          </a:bodyPr>
          <a:lstStyle/>
          <a:p>
            <a:r>
              <a:rPr lang="en-US" dirty="0" smtClean="0">
                <a:latin typeface="Calibri" panose="020F0502020204030204" pitchFamily="34" charset="0"/>
              </a:rPr>
              <a:t>Hopper</a:t>
            </a:r>
            <a:endParaRPr lang="en-MY" dirty="0">
              <a:latin typeface="Calibri" panose="020F0502020204030204" pitchFamily="34" charset="0"/>
            </a:endParaRPr>
          </a:p>
        </p:txBody>
      </p:sp>
      <p:cxnSp>
        <p:nvCxnSpPr>
          <p:cNvPr id="19" name="Straight Connector 18"/>
          <p:cNvCxnSpPr>
            <a:stCxn id="17" idx="3"/>
          </p:cNvCxnSpPr>
          <p:nvPr/>
        </p:nvCxnSpPr>
        <p:spPr>
          <a:xfrm>
            <a:off x="5614387" y="3549134"/>
            <a:ext cx="329213" cy="184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7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rmAutofit/>
          </a:bodyPr>
          <a:lstStyle/>
          <a:p>
            <a:r>
              <a:rPr lang="en-US" sz="2000" dirty="0">
                <a:latin typeface="Arial"/>
                <a:cs typeface="Arial"/>
              </a:rPr>
              <a:t>The diagram shows the clamp unit closed without a mold.</a:t>
            </a:r>
          </a:p>
          <a:p>
            <a:r>
              <a:rPr lang="en-US" sz="2000" dirty="0">
                <a:latin typeface="Arial"/>
                <a:cs typeface="Arial"/>
              </a:rPr>
              <a:t>The injection unit heats, melts, pumps and injects the plastic into the mold when the mold is "closed.“</a:t>
            </a:r>
          </a:p>
          <a:p>
            <a:r>
              <a:rPr lang="en-US" sz="2000" dirty="0">
                <a:latin typeface="Arial"/>
                <a:cs typeface="Arial"/>
              </a:rPr>
              <a:t>The control unit monitors and, controls the functioning of the injection unit and the clamp unit.</a:t>
            </a:r>
          </a:p>
          <a:p>
            <a:r>
              <a:rPr lang="en-US" sz="2000" dirty="0">
                <a:latin typeface="Arial"/>
                <a:cs typeface="Arial"/>
              </a:rPr>
              <a:t>The mold is mounted within the clamp unit and this unit opens the mold to allow plastic parts to be ejected and holds the mold closed when melted plastic is being injected.</a:t>
            </a:r>
          </a:p>
          <a:p>
            <a:r>
              <a:rPr lang="en-US" sz="2000" dirty="0">
                <a:latin typeface="Arial"/>
                <a:cs typeface="Arial"/>
              </a:rPr>
              <a:t>The mold consists of two halves, the core half  (or male part shape) and the cavity half (or female part shape). </a:t>
            </a:r>
          </a:p>
          <a:p>
            <a:r>
              <a:rPr lang="en-US" sz="2000" dirty="0">
                <a:latin typeface="Arial"/>
                <a:cs typeface="Arial"/>
              </a:rPr>
              <a:t>The core is made to be a little smaller than the cavity into which it fits, the area between the core and the cavity represents the part.</a:t>
            </a:r>
          </a:p>
          <a:p>
            <a:r>
              <a:rPr lang="en-US" sz="2000" dirty="0">
                <a:latin typeface="Arial"/>
                <a:cs typeface="Arial"/>
              </a:rPr>
              <a:t>This area is filled with melted plastic, then cooled and ejected from the mold to become the plastic part, as illustrated in Figure 1.2</a:t>
            </a:r>
            <a:r>
              <a:rPr lang="en-US" sz="2000" dirty="0" smtClean="0">
                <a:latin typeface="Arial"/>
                <a:cs typeface="Arial"/>
              </a:rPr>
              <a:t>.</a:t>
            </a:r>
            <a:endParaRPr lang="en-US" sz="2000" dirty="0">
              <a:latin typeface="Arial"/>
              <a:cs typeface="Arial"/>
            </a:endParaRPr>
          </a:p>
        </p:txBody>
      </p:sp>
      <p:sp>
        <p:nvSpPr>
          <p:cNvPr id="2" name="Slide Number Placeholder 1"/>
          <p:cNvSpPr>
            <a:spLocks noGrp="1"/>
          </p:cNvSpPr>
          <p:nvPr>
            <p:ph type="sldNum" sz="quarter" idx="12"/>
          </p:nvPr>
        </p:nvSpPr>
        <p:spPr/>
        <p:txBody>
          <a:bodyPr/>
          <a:lstStyle/>
          <a:p>
            <a:fld id="{98D847B5-FE98-49CF-9B33-84FFD20F5F15}" type="slidenum">
              <a:rPr lang="en-US" smtClean="0"/>
              <a:t>5</a:t>
            </a:fld>
            <a:endParaRPr lang="en-US"/>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6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8D847B5-FE98-49CF-9B33-84FFD20F5F15}" type="slidenum">
              <a:rPr lang="en-US" smtClean="0"/>
              <a:t>6</a:t>
            </a:fld>
            <a:endParaRPr lang="en-US" dirty="0"/>
          </a:p>
        </p:txBody>
      </p:sp>
      <p:sp>
        <p:nvSpPr>
          <p:cNvPr id="6" name="object 2"/>
          <p:cNvSpPr txBox="1"/>
          <p:nvPr/>
        </p:nvSpPr>
        <p:spPr>
          <a:xfrm>
            <a:off x="1828800" y="5638800"/>
            <a:ext cx="5029200" cy="381000"/>
          </a:xfrm>
          <a:prstGeom prst="rect">
            <a:avLst/>
          </a:prstGeom>
        </p:spPr>
        <p:txBody>
          <a:bodyPr wrap="square" lIns="0" tIns="0" rIns="0" bIns="0" rtlCol="0">
            <a:noAutofit/>
          </a:bodyPr>
          <a:lstStyle/>
          <a:p>
            <a:pPr marL="12700">
              <a:spcBef>
                <a:spcPts val="55"/>
              </a:spcBef>
            </a:pPr>
            <a:r>
              <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US"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Illustrative</a:t>
            </a:r>
            <a:r>
              <a:rPr lang="en-US"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
            </a:r>
            <a:r>
              <a:rPr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rawing </a:t>
            </a:r>
            <a:r>
              <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an injection </a:t>
            </a:r>
            <a:r>
              <a:rPr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mold</a:t>
            </a:r>
            <a:endPar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AutoShape 2" descr="https://img-new.cgtrader.com/items/99896/core_and_cavity_-_spoon_3d_model_9470ee4b-5980-4122-81ea-802ddf2fc1e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4100" name="Picture 4" descr="https://img-new.cgtrader.com/items/99896/core_and_cavity_-_spoon_3d_model_9470ee4b-5980-4122-81ea-802ddf2fc1e4.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5059" l="10000" r="92167"/>
                    </a14:imgEffect>
                  </a14:imgLayer>
                </a14:imgProps>
              </a:ext>
              <a:ext uri="{28A0092B-C50C-407E-A947-70E740481C1C}">
                <a14:useLocalDpi xmlns:a14="http://schemas.microsoft.com/office/drawing/2010/main" val="0"/>
              </a:ext>
            </a:extLst>
          </a:blip>
          <a:srcRect/>
          <a:stretch>
            <a:fillRect/>
          </a:stretch>
        </p:blipFill>
        <p:spPr bwMode="auto">
          <a:xfrm>
            <a:off x="838200" y="1066800"/>
            <a:ext cx="6450106" cy="45688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29400" y="2145268"/>
            <a:ext cx="1448089" cy="369332"/>
          </a:xfrm>
          <a:prstGeom prst="rect">
            <a:avLst/>
          </a:prstGeom>
          <a:noFill/>
        </p:spPr>
        <p:txBody>
          <a:bodyPr wrap="none" rtlCol="0">
            <a:spAutoFit/>
          </a:bodyPr>
          <a:lstStyle/>
          <a:p>
            <a:r>
              <a:rPr lang="en-US" dirty="0" smtClean="0"/>
              <a:t>Cavity Half</a:t>
            </a:r>
            <a:endParaRPr lang="en-MY" dirty="0"/>
          </a:p>
        </p:txBody>
      </p:sp>
      <p:sp>
        <p:nvSpPr>
          <p:cNvPr id="24" name="TextBox 23"/>
          <p:cNvSpPr txBox="1"/>
          <p:nvPr/>
        </p:nvSpPr>
        <p:spPr>
          <a:xfrm>
            <a:off x="5943600" y="4964668"/>
            <a:ext cx="1260281" cy="369332"/>
          </a:xfrm>
          <a:prstGeom prst="rect">
            <a:avLst/>
          </a:prstGeom>
          <a:noFill/>
        </p:spPr>
        <p:txBody>
          <a:bodyPr wrap="none" rtlCol="0">
            <a:spAutoFit/>
          </a:bodyPr>
          <a:lstStyle/>
          <a:p>
            <a:r>
              <a:rPr lang="en-US" dirty="0" smtClean="0"/>
              <a:t>Core Half</a:t>
            </a:r>
            <a:endParaRPr lang="en-MY" dirty="0"/>
          </a:p>
        </p:txBody>
      </p:sp>
      <p:sp>
        <p:nvSpPr>
          <p:cNvPr id="25" name="TextBox 24"/>
          <p:cNvSpPr txBox="1"/>
          <p:nvPr/>
        </p:nvSpPr>
        <p:spPr>
          <a:xfrm>
            <a:off x="1124015" y="2944914"/>
            <a:ext cx="645498" cy="369332"/>
          </a:xfrm>
          <a:prstGeom prst="rect">
            <a:avLst/>
          </a:prstGeom>
          <a:noFill/>
        </p:spPr>
        <p:txBody>
          <a:bodyPr wrap="none" rtlCol="0">
            <a:spAutoFit/>
          </a:bodyPr>
          <a:lstStyle/>
          <a:p>
            <a:r>
              <a:rPr lang="en-US" dirty="0" smtClean="0"/>
              <a:t>Part</a:t>
            </a:r>
            <a:endParaRPr lang="en-MY" dirty="0"/>
          </a:p>
        </p:txBody>
      </p:sp>
      <p:cxnSp>
        <p:nvCxnSpPr>
          <p:cNvPr id="27" name="Straight Arrow Connector 26"/>
          <p:cNvCxnSpPr>
            <a:stCxn id="24" idx="0"/>
          </p:cNvCxnSpPr>
          <p:nvPr/>
        </p:nvCxnSpPr>
        <p:spPr>
          <a:xfrm flipH="1" flipV="1">
            <a:off x="6011576" y="4589252"/>
            <a:ext cx="562165" cy="37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477000" y="2514600"/>
            <a:ext cx="876444" cy="43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3"/>
          </p:cNvCxnSpPr>
          <p:nvPr/>
        </p:nvCxnSpPr>
        <p:spPr>
          <a:xfrm flipV="1">
            <a:off x="1769513" y="2329934"/>
            <a:ext cx="1126087" cy="799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2" descr="C:\Users\Admin\Desktop\1314\GRAMS lab\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5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91969"/>
            <a:ext cx="8229600" cy="3632431"/>
          </a:xfrm>
        </p:spPr>
        <p:txBody>
          <a:bodyPr>
            <a:normAutofit/>
          </a:bodyPr>
          <a:lstStyle/>
          <a:p>
            <a:r>
              <a:rPr lang="en-US" sz="2000" dirty="0">
                <a:latin typeface="Arial"/>
                <a:cs typeface="Arial"/>
              </a:rPr>
              <a:t>In order to solidify the plastic part in the </a:t>
            </a:r>
            <a:r>
              <a:rPr lang="en-US" sz="2000" dirty="0" smtClean="0">
                <a:latin typeface="Arial"/>
                <a:cs typeface="Arial"/>
              </a:rPr>
              <a:t>mold so </a:t>
            </a:r>
            <a:r>
              <a:rPr lang="en-US" sz="2000" dirty="0">
                <a:latin typeface="Arial"/>
                <a:cs typeface="Arial"/>
              </a:rPr>
              <a:t>that it can </a:t>
            </a:r>
            <a:r>
              <a:rPr lang="en-US" sz="2000" dirty="0" smtClean="0">
                <a:latin typeface="Arial"/>
                <a:cs typeface="Arial"/>
              </a:rPr>
              <a:t>be removed </a:t>
            </a:r>
            <a:r>
              <a:rPr lang="en-US" sz="2000" dirty="0">
                <a:latin typeface="Arial"/>
                <a:cs typeface="Arial"/>
              </a:rPr>
              <a:t>(ejected), it is usually necessary to cool the mold. </a:t>
            </a:r>
          </a:p>
          <a:p>
            <a:r>
              <a:rPr lang="en-US" sz="2000" dirty="0">
                <a:latin typeface="Arial"/>
                <a:cs typeface="Arial"/>
              </a:rPr>
              <a:t>The cooling is accomplished by </a:t>
            </a:r>
            <a:r>
              <a:rPr lang="en-US" sz="2000" dirty="0" smtClean="0">
                <a:latin typeface="Arial"/>
                <a:cs typeface="Arial"/>
              </a:rPr>
              <a:t>circulating </a:t>
            </a:r>
            <a:r>
              <a:rPr lang="en-US" sz="2000" dirty="0">
                <a:latin typeface="Arial"/>
                <a:cs typeface="Arial"/>
              </a:rPr>
              <a:t>cool water through cooling channels that are machined into the mold itself. </a:t>
            </a:r>
          </a:p>
          <a:p>
            <a:r>
              <a:rPr lang="en-US" sz="2000" dirty="0">
                <a:latin typeface="Arial"/>
                <a:cs typeface="Arial"/>
              </a:rPr>
              <a:t>The water </a:t>
            </a:r>
            <a:r>
              <a:rPr lang="en-US" sz="2000" dirty="0" smtClean="0">
                <a:latin typeface="Arial"/>
                <a:cs typeface="Arial"/>
              </a:rPr>
              <a:t>is cooled </a:t>
            </a:r>
            <a:r>
              <a:rPr lang="en-US" sz="2000" dirty="0">
                <a:latin typeface="Arial"/>
                <a:cs typeface="Arial"/>
              </a:rPr>
              <a:t>by a chiller, </a:t>
            </a:r>
            <a:r>
              <a:rPr lang="en-US" sz="2000" dirty="0" smtClean="0">
                <a:latin typeface="Arial"/>
                <a:cs typeface="Arial"/>
              </a:rPr>
              <a:t>which </a:t>
            </a:r>
            <a:r>
              <a:rPr lang="en-US" sz="2000" dirty="0">
                <a:latin typeface="Arial"/>
                <a:cs typeface="Arial"/>
              </a:rPr>
              <a:t>can either be a free standing unit nearby the machine or by a part of a temperature controller (TC) system.</a:t>
            </a:r>
          </a:p>
          <a:p>
            <a:r>
              <a:rPr lang="en-US" sz="2000" dirty="0">
                <a:latin typeface="Arial"/>
                <a:cs typeface="Arial"/>
              </a:rPr>
              <a:t>TC may take the form of chillers, or in other cases, heating units (for thermosets), heat exchangers, and various types of water and oil temperature controlling  devices.</a:t>
            </a:r>
          </a:p>
          <a:p>
            <a:endParaRPr lang="en-US" dirty="0"/>
          </a:p>
          <a:p>
            <a:endParaRPr lang="en-US" dirty="0" smtClean="0"/>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www.plastic.web.id/files/mold_temperature_controller_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172" name="Picture 4" descr="http://www.plastic.web.id/files/mold_temperature_controller_0.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15864" y1="12790" x2="30466" y2="13320"/>
                        <a14:foregroundMark x1="19021" y1="9079" x2="16496" y2="20278"/>
                      </a14:backgroundRemoval>
                    </a14:imgEffect>
                  </a14:imgLayer>
                </a14:imgProps>
              </a:ext>
              <a:ext uri="{28A0092B-C50C-407E-A947-70E740481C1C}">
                <a14:useLocalDpi xmlns:a14="http://schemas.microsoft.com/office/drawing/2010/main" val="0"/>
              </a:ext>
            </a:extLst>
          </a:blip>
          <a:srcRect/>
          <a:stretch>
            <a:fillRect/>
          </a:stretch>
        </p:blipFill>
        <p:spPr bwMode="auto">
          <a:xfrm>
            <a:off x="5943600" y="4063575"/>
            <a:ext cx="2218321" cy="264202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3124200" y="5600700"/>
            <a:ext cx="2582279" cy="685800"/>
          </a:xfrm>
          <a:prstGeom prst="rect">
            <a:avLst/>
          </a:prstGeom>
        </p:spPr>
        <p:txBody>
          <a:bodyPr wrap="square" lIns="0" tIns="0" rIns="0" bIns="0" rtlCol="0">
            <a:noAutofit/>
          </a:bodyPr>
          <a:lstStyle/>
          <a:p>
            <a:pPr marL="12700" algn="r">
              <a:spcBef>
                <a:spcPts val="55"/>
              </a:spcBef>
            </a:pPr>
            <a:r>
              <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US"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of mold temperature controller</a:t>
            </a:r>
            <a:endPar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452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12019"/>
            <a:ext cx="8229600" cy="4931581"/>
          </a:xfrm>
        </p:spPr>
        <p:txBody>
          <a:bodyPr>
            <a:normAutofit/>
          </a:bodyPr>
          <a:lstStyle/>
          <a:p>
            <a:r>
              <a:rPr lang="en-US" sz="2000" dirty="0">
                <a:latin typeface="Arial"/>
                <a:cs typeface="Arial"/>
              </a:rPr>
              <a:t>The molder's raw material, plastic, is usually purchased in pellet form. Each pellet is about the size of a small kitchen match head or 3mm in diameter.</a:t>
            </a:r>
          </a:p>
          <a:p>
            <a:r>
              <a:rPr lang="en-US" sz="2000" dirty="0">
                <a:latin typeface="Arial"/>
                <a:cs typeface="Arial"/>
              </a:rPr>
              <a:t>Plastic is typically purchased from the manufacturer or a distributor and is delivered in 25kg bags, in drums (about or 100kg), or about 450kg big boxes.</a:t>
            </a:r>
          </a:p>
          <a:p>
            <a:r>
              <a:rPr lang="en-US" sz="2000" dirty="0">
                <a:latin typeface="Arial"/>
                <a:cs typeface="Arial"/>
              </a:rPr>
              <a:t>Many types of plastic are available to use in the production of plastic products. Each type offers different mechanical properties in the molded form.</a:t>
            </a:r>
          </a:p>
          <a:p>
            <a:endParaRPr lang="en-US" dirty="0"/>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paulsontraining.com/images/colored-pellets-used-for-plastic-injection-moldin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81725" y="4800600"/>
            <a:ext cx="29622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g04.s.alicdn.com/kf/HTB1mcAaHpXXXXXtXXXXq6xXFXXXH/Hongjin-Virgin-Plastic-Raw-Materials-EVA-Masterbatch.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backgroundMark x1="34500" y1="45900" x2="36100" y2="44800"/>
                        <a14:backgroundMark x1="37500" y1="59400" x2="36400" y2="60200"/>
                        <a14:backgroundMark x1="38300" y1="54800" x2="36700" y2="54500"/>
                        <a14:backgroundMark x1="65200" y1="50000" x2="66600" y2="50000"/>
                        <a14:backgroundMark x1="7000" y1="59900" x2="5700" y2="60700"/>
                      </a14:backgroundRemoval>
                    </a14:imgEffect>
                  </a14:imgLayer>
                </a14:imgProps>
              </a:ext>
              <a:ext uri="{28A0092B-C50C-407E-A947-70E740481C1C}">
                <a14:useLocalDpi xmlns:a14="http://schemas.microsoft.com/office/drawing/2010/main" val="0"/>
              </a:ext>
            </a:extLst>
          </a:blip>
          <a:srcRect/>
          <a:stretch>
            <a:fillRect/>
          </a:stretch>
        </p:blipFill>
        <p:spPr bwMode="auto">
          <a:xfrm>
            <a:off x="3276600" y="34290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075321" y="5715000"/>
            <a:ext cx="2582279" cy="685800"/>
          </a:xfrm>
          <a:prstGeom prst="rect">
            <a:avLst/>
          </a:prstGeom>
        </p:spPr>
        <p:txBody>
          <a:bodyPr wrap="square" lIns="0" tIns="0" rIns="0" bIns="0" rtlCol="0">
            <a:noAutofit/>
          </a:bodyPr>
          <a:lstStyle/>
          <a:p>
            <a:pPr marL="12700" algn="r">
              <a:spcBef>
                <a:spcPts val="55"/>
              </a:spcBef>
            </a:pPr>
            <a:r>
              <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a:t>
            </a:r>
            <a:r>
              <a:rPr lang="en-US"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Various plastic raw materials</a:t>
            </a:r>
            <a:endParaRPr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482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34972"/>
            <a:ext cx="8229600" cy="1879831"/>
          </a:xfrm>
        </p:spPr>
        <p:txBody>
          <a:bodyPr>
            <a:normAutofit/>
          </a:bodyPr>
          <a:lstStyle/>
          <a:p>
            <a:r>
              <a:rPr lang="en-US" sz="2000" dirty="0">
                <a:latin typeface="Arial"/>
                <a:cs typeface="Arial"/>
              </a:rPr>
              <a:t>All plastics do not melt in the same way nor at the same temperature, thus further complicating the molding process.</a:t>
            </a:r>
          </a:p>
        </p:txBody>
      </p:sp>
      <p:pic>
        <p:nvPicPr>
          <p:cNvPr id="8" name="Picture 2" descr="C:\Users\Admin\Desktop\1314\GRAMS lab\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28600"/>
            <a:ext cx="1075164" cy="806372"/>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828800"/>
            <a:ext cx="5377133"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0" y="4648200"/>
            <a:ext cx="3048000" cy="1077218"/>
          </a:xfrm>
          <a:prstGeom prst="rect">
            <a:avLst/>
          </a:prstGeom>
        </p:spPr>
        <p:txBody>
          <a:bodyPr wrap="square">
            <a:spAutoFit/>
          </a:bodyPr>
          <a:lstStyle/>
          <a:p>
            <a:r>
              <a:rPr lang="en-MY"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1.5 Melt-temperature </a:t>
            </a:r>
            <a:r>
              <a:rPr lang="en-MY"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ranges and decomposition in the molten state of some</a:t>
            </a:r>
          </a:p>
          <a:p>
            <a:r>
              <a:rPr lang="en-MY"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thermoplastic </a:t>
            </a:r>
            <a:r>
              <a:rPr lang="en-MY" sz="1600" dirty="0" smtClean="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resins.</a:t>
            </a:r>
            <a:endParaRPr lang="en-MY" sz="1600" dirty="0">
              <a:solidFill>
                <a:srgbClr val="05050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164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040e068a04f2f36af8dd44fbafb09953e7b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3066</TotalTime>
  <Words>1146</Words>
  <Application>Microsoft Office PowerPoint</Application>
  <PresentationFormat>On-screen Show (4:3)</PresentationFormat>
  <Paragraphs>105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The Course Main Sections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 Elements 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user</dc:creator>
  <cp:lastModifiedBy>User</cp:lastModifiedBy>
  <cp:revision>119</cp:revision>
  <dcterms:modified xsi:type="dcterms:W3CDTF">2015-12-20T02:42:47Z</dcterms:modified>
</cp:coreProperties>
</file>