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7"/>
  </p:notesMasterIdLst>
  <p:handoutMasterIdLst>
    <p:handoutMasterId r:id="rId18"/>
  </p:handoutMasterIdLst>
  <p:sldIdLst>
    <p:sldId id="359" r:id="rId3"/>
    <p:sldId id="360" r:id="rId4"/>
    <p:sldId id="363" r:id="rId5"/>
    <p:sldId id="365" r:id="rId6"/>
    <p:sldId id="364" r:id="rId7"/>
    <p:sldId id="366" r:id="rId8"/>
    <p:sldId id="367" r:id="rId9"/>
    <p:sldId id="368" r:id="rId10"/>
    <p:sldId id="369" r:id="rId11"/>
    <p:sldId id="370" r:id="rId12"/>
    <p:sldId id="371" r:id="rId13"/>
    <p:sldId id="372" r:id="rId14"/>
    <p:sldId id="373" r:id="rId15"/>
    <p:sldId id="362" r:id="rId16"/>
  </p:sldIdLst>
  <p:sldSz cx="9144000" cy="6858000" type="screen4x3"/>
  <p:notesSz cx="6797675" cy="9926638"/>
  <p:custDataLst>
    <p:tags r:id="rId1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61" autoAdjust="0"/>
    <p:restoredTop sz="97431"/>
  </p:normalViewPr>
  <p:slideViewPr>
    <p:cSldViewPr snapToObjects="1">
      <p:cViewPr varScale="1">
        <p:scale>
          <a:sx n="73" d="100"/>
          <a:sy n="73" d="100"/>
        </p:scale>
        <p:origin x="142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8/19/2017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AutoShape 2" descr="Image result for creative commons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SG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5939057" y="6086833"/>
            <a:ext cx="3240360" cy="338554"/>
            <a:chOff x="5580112" y="5902012"/>
            <a:chExt cx="3240360" cy="429442"/>
          </a:xfrm>
        </p:grpSpPr>
        <p:pic>
          <p:nvPicPr>
            <p:cNvPr id="5" name="Picture 4" descr="Licences explained | &lt;strong&gt;Creative&lt;/strong&gt; &lt;strong&gt;Commons&lt;/strong&gt; Aotearoa New Zealand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80112" y="5902012"/>
              <a:ext cx="1227411" cy="429442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 userDrawn="1"/>
          </p:nvSpPr>
          <p:spPr>
            <a:xfrm>
              <a:off x="6948264" y="5902012"/>
              <a:ext cx="187220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GB" sz="800" dirty="0" smtClean="0"/>
                <a:t>Computer Programming for Diploma</a:t>
              </a:r>
            </a:p>
            <a:p>
              <a:pPr algn="just"/>
              <a:r>
                <a:rPr lang="en-GB" sz="800" dirty="0" smtClean="0"/>
                <a:t>By </a:t>
              </a:r>
              <a:r>
                <a:rPr lang="en-GB" sz="800" dirty="0" err="1" smtClean="0"/>
                <a:t>Mohd</a:t>
              </a:r>
              <a:r>
                <a:rPr lang="en-GB" sz="800" dirty="0" smtClean="0"/>
                <a:t> Jamil Mohamed </a:t>
              </a:r>
              <a:r>
                <a:rPr lang="en-GB" sz="800" dirty="0" err="1" smtClean="0"/>
                <a:t>Mokhtarudin</a:t>
              </a:r>
              <a:endParaRPr lang="en-SG" sz="800" dirty="0"/>
            </a:p>
          </p:txBody>
        </p:sp>
      </p:grp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8FE4A-DE98-49FC-AC62-869C996308CC}" type="datetimeFigureOut">
              <a:rPr lang="en-SG" smtClean="0"/>
              <a:t>19/8/2017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F071-268D-4FD7-B4D0-3338177F259C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566782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8FE4A-DE98-49FC-AC62-869C996308CC}" type="datetimeFigureOut">
              <a:rPr lang="en-SG" smtClean="0"/>
              <a:t>19/8/2017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F071-268D-4FD7-B4D0-3338177F259C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55193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8FE4A-DE98-49FC-AC62-869C996308CC}" type="datetimeFigureOut">
              <a:rPr lang="en-SG" smtClean="0"/>
              <a:t>19/8/2017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F071-268D-4FD7-B4D0-3338177F259C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981639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8FE4A-DE98-49FC-AC62-869C996308CC}" type="datetimeFigureOut">
              <a:rPr lang="en-SG" smtClean="0"/>
              <a:t>19/8/2017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F071-268D-4FD7-B4D0-3338177F259C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773430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8FE4A-DE98-49FC-AC62-869C996308CC}" type="datetimeFigureOut">
              <a:rPr lang="en-SG" smtClean="0"/>
              <a:t>19/8/2017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F071-268D-4FD7-B4D0-3338177F259C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334480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8FE4A-DE98-49FC-AC62-869C996308CC}" type="datetimeFigureOut">
              <a:rPr lang="en-SG" smtClean="0"/>
              <a:t>19/8/2017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F071-268D-4FD7-B4D0-3338177F259C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622815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8FE4A-DE98-49FC-AC62-869C996308CC}" type="datetimeFigureOut">
              <a:rPr lang="en-SG" smtClean="0"/>
              <a:t>19/8/2017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F071-268D-4FD7-B4D0-3338177F259C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41931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8FE4A-DE98-49FC-AC62-869C996308CC}" type="datetimeFigureOut">
              <a:rPr lang="en-SG" smtClean="0"/>
              <a:t>19/8/2017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F071-268D-4FD7-B4D0-3338177F259C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9306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Licences explained | &lt;strong&gt;Creative&lt;/strong&gt; &lt;strong&gt;Commons&lt;/strong&gt; Aotearoa New Zealand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5911442"/>
            <a:ext cx="1227411" cy="42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8FE4A-DE98-49FC-AC62-869C996308CC}" type="datetimeFigureOut">
              <a:rPr lang="en-SG" smtClean="0"/>
              <a:t>19/8/2017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F071-268D-4FD7-B4D0-3338177F259C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4478073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8FE4A-DE98-49FC-AC62-869C996308CC}" type="datetimeFigureOut">
              <a:rPr lang="en-SG" smtClean="0"/>
              <a:t>19/8/2017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F071-268D-4FD7-B4D0-3338177F259C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566766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8FE4A-DE98-49FC-AC62-869C996308CC}" type="datetimeFigureOut">
              <a:rPr lang="en-SG" smtClean="0"/>
              <a:t>19/8/2017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F071-268D-4FD7-B4D0-3338177F259C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16700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Licences explained | &lt;strong&gt;Creative&lt;/strong&gt; &lt;strong&gt;Commons&lt;/strong&gt; Aotearoa New Zealand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5911442"/>
            <a:ext cx="1227411" cy="42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8FE4A-DE98-49FC-AC62-869C996308CC}" type="datetimeFigureOut">
              <a:rPr lang="en-SG" smtClean="0"/>
              <a:t>19/8/2017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DF071-268D-4FD7-B4D0-3338177F259C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78238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Computer Programming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1: Introduction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Mohd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Jamil Mohamed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Mokhtarudin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Mechanical Engineering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mohdjamil@ump.edu.my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55534" t="16532" r="24542" b="59844"/>
          <a:stretch/>
        </p:blipFill>
        <p:spPr>
          <a:xfrm>
            <a:off x="107504" y="1412776"/>
            <a:ext cx="5724636" cy="3816424"/>
          </a:xfrm>
          <a:prstGeom prst="rect">
            <a:avLst/>
          </a:prstGeom>
        </p:spPr>
      </p:pic>
      <p:sp>
        <p:nvSpPr>
          <p:cNvPr id="9" name="Left Arrow 8"/>
          <p:cNvSpPr/>
          <p:nvPr/>
        </p:nvSpPr>
        <p:spPr>
          <a:xfrm>
            <a:off x="1979712" y="2599818"/>
            <a:ext cx="1224951" cy="655607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6038491" y="1090970"/>
            <a:ext cx="2993136" cy="50337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int</a:t>
            </a:r>
            <a:r>
              <a:rPr lang="en-US" altLang="en-US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main(){ }</a:t>
            </a:r>
          </a:p>
          <a:p>
            <a:pPr algn="just">
              <a:spcBef>
                <a:spcPct val="50000"/>
              </a:spcBef>
            </a:pPr>
            <a:r>
              <a:rPr lang="en-US" altLang="en-US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This is a mandatory function in C</a:t>
            </a:r>
          </a:p>
          <a:p>
            <a:pPr algn="just">
              <a:spcBef>
                <a:spcPct val="50000"/>
              </a:spcBef>
            </a:pPr>
            <a:r>
              <a:rPr lang="en-US" altLang="en-US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int</a:t>
            </a:r>
            <a:r>
              <a:rPr lang="en-US" altLang="en-US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– means the return type of the function is </a:t>
            </a:r>
            <a:r>
              <a:rPr lang="en-US" altLang="en-US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integer</a:t>
            </a:r>
          </a:p>
          <a:p>
            <a:pPr algn="just">
              <a:spcBef>
                <a:spcPct val="50000"/>
              </a:spcBef>
            </a:pPr>
            <a:r>
              <a:rPr lang="en-US" altLang="en-US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main() – it is where the program compiler starts running</a:t>
            </a:r>
          </a:p>
          <a:p>
            <a:pPr algn="just">
              <a:spcBef>
                <a:spcPct val="50000"/>
              </a:spcBef>
            </a:pPr>
            <a:r>
              <a:rPr lang="en-US" altLang="en-US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No C program without main()</a:t>
            </a:r>
          </a:p>
          <a:p>
            <a:pPr algn="just">
              <a:spcBef>
                <a:spcPct val="50000"/>
              </a:spcBef>
            </a:pPr>
            <a:r>
              <a:rPr lang="en-US" altLang="en-US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Your code is mostly put inside { }</a:t>
            </a:r>
          </a:p>
        </p:txBody>
      </p:sp>
    </p:spTree>
    <p:extLst>
      <p:ext uri="{BB962C8B-B14F-4D97-AF65-F5344CB8AC3E}">
        <p14:creationId xmlns:p14="http://schemas.microsoft.com/office/powerpoint/2010/main" val="231074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55534" t="16532" r="24542" b="59844"/>
          <a:stretch/>
        </p:blipFill>
        <p:spPr>
          <a:xfrm>
            <a:off x="141326" y="1513845"/>
            <a:ext cx="5724636" cy="3816424"/>
          </a:xfrm>
          <a:prstGeom prst="rect">
            <a:avLst/>
          </a:prstGeom>
        </p:spPr>
      </p:pic>
      <p:sp>
        <p:nvSpPr>
          <p:cNvPr id="6" name="Left Arrow 5"/>
          <p:cNvSpPr/>
          <p:nvPr/>
        </p:nvSpPr>
        <p:spPr>
          <a:xfrm rot="4147488">
            <a:off x="2421067" y="4438347"/>
            <a:ext cx="1224951" cy="655607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>
            <a:off x="5865962" y="1090970"/>
            <a:ext cx="3278037" cy="50337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mtClean="0">
                <a:solidFill>
                  <a:srgbClr val="000000"/>
                </a:solidFill>
                <a:cs typeface="Times New Roman" panose="02020603050405020304" pitchFamily="18" charset="0"/>
              </a:rPr>
              <a:t>printf(“Hello, world\n”);</a:t>
            </a:r>
          </a:p>
          <a:p>
            <a:pPr algn="just">
              <a:spcBef>
                <a:spcPct val="50000"/>
              </a:spcBef>
            </a:pPr>
            <a:r>
              <a:rPr lang="en-US" altLang="en-US" smtClean="0">
                <a:solidFill>
                  <a:srgbClr val="000000"/>
                </a:solidFill>
                <a:cs typeface="Times New Roman" panose="02020603050405020304" pitchFamily="18" charset="0"/>
              </a:rPr>
              <a:t>Instructs the computer to display Hello, world</a:t>
            </a:r>
          </a:p>
          <a:p>
            <a:pPr algn="just">
              <a:spcBef>
                <a:spcPct val="50000"/>
              </a:spcBef>
            </a:pPr>
            <a:r>
              <a:rPr lang="en-US" altLang="en-US" smtClean="0">
                <a:solidFill>
                  <a:srgbClr val="000000"/>
                </a:solidFill>
                <a:cs typeface="Times New Roman" panose="02020603050405020304" pitchFamily="18" charset="0"/>
              </a:rPr>
              <a:t>The entire line is called a </a:t>
            </a:r>
            <a:r>
              <a:rPr lang="en-US" altLang="en-US" b="1" smtClean="0">
                <a:solidFill>
                  <a:srgbClr val="000000"/>
                </a:solidFill>
                <a:cs typeface="Times New Roman" panose="02020603050405020304" pitchFamily="18" charset="0"/>
              </a:rPr>
              <a:t>statement</a:t>
            </a:r>
          </a:p>
          <a:p>
            <a:pPr algn="just">
              <a:spcBef>
                <a:spcPct val="50000"/>
              </a:spcBef>
            </a:pPr>
            <a:r>
              <a:rPr lang="en-US" altLang="en-US" smtClean="0">
                <a:solidFill>
                  <a:srgbClr val="FF0000"/>
                </a:solidFill>
                <a:cs typeface="Times New Roman" panose="02020603050405020304" pitchFamily="18" charset="0"/>
              </a:rPr>
              <a:t>All statement must end with a semicolon (;)</a:t>
            </a:r>
          </a:p>
          <a:p>
            <a:pPr algn="just">
              <a:spcBef>
                <a:spcPct val="50000"/>
              </a:spcBef>
            </a:pPr>
            <a:r>
              <a:rPr lang="en-US" altLang="en-US" smtClean="0">
                <a:solidFill>
                  <a:srgbClr val="000000"/>
                </a:solidFill>
                <a:cs typeface="Times New Roman" panose="02020603050405020304" pitchFamily="18" charset="0"/>
              </a:rPr>
              <a:t>\n – is called </a:t>
            </a:r>
            <a:r>
              <a:rPr lang="en-US" altLang="en-US" b="1" smtClean="0">
                <a:solidFill>
                  <a:srgbClr val="000000"/>
                </a:solidFill>
                <a:cs typeface="Times New Roman" panose="02020603050405020304" pitchFamily="18" charset="0"/>
              </a:rPr>
              <a:t>escape character</a:t>
            </a:r>
            <a:endParaRPr lang="en-US" altLang="en-US" smtClean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</a:pPr>
            <a:endParaRPr lang="en-US" altLang="en-US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01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Examples of escape characters</a:t>
            </a:r>
            <a:endParaRPr lang="en-SG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23516"/>
              </p:ext>
            </p:extLst>
          </p:nvPr>
        </p:nvGraphicFramePr>
        <p:xfrm>
          <a:off x="1524974" y="1988840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40411368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8579387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Escape code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Description</a:t>
                      </a:r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65576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SG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\a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Produces an</a:t>
                      </a:r>
                      <a:r>
                        <a:rPr lang="en-GB" baseline="0" dirty="0" smtClean="0"/>
                        <a:t> alert sound</a:t>
                      </a:r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5244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SG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\n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Moves</a:t>
                      </a:r>
                      <a:r>
                        <a:rPr lang="en-GB" baseline="0" dirty="0" smtClean="0"/>
                        <a:t> the cursor to new line</a:t>
                      </a:r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2585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SG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\\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Produces </a:t>
                      </a:r>
                      <a:r>
                        <a:rPr lang="en-SG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\ character</a:t>
                      </a:r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946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SG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\”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Produces “ character</a:t>
                      </a:r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408743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24974" y="4221088"/>
            <a:ext cx="3767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There are many other escape code. Can you find out?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276049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55534" t="16532" r="24542" b="59844"/>
          <a:stretch/>
        </p:blipFill>
        <p:spPr>
          <a:xfrm>
            <a:off x="151468" y="1356327"/>
            <a:ext cx="5724636" cy="3816424"/>
          </a:xfrm>
          <a:prstGeom prst="rect">
            <a:avLst/>
          </a:prstGeom>
        </p:spPr>
      </p:pic>
      <p:sp>
        <p:nvSpPr>
          <p:cNvPr id="9" name="Left Arrow 8"/>
          <p:cNvSpPr/>
          <p:nvPr/>
        </p:nvSpPr>
        <p:spPr>
          <a:xfrm>
            <a:off x="2418146" y="3935664"/>
            <a:ext cx="1224951" cy="655607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5865962" y="1412606"/>
            <a:ext cx="3278037" cy="370386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return 0;</a:t>
            </a:r>
          </a:p>
          <a:p>
            <a:pPr algn="just">
              <a:spcBef>
                <a:spcPct val="50000"/>
              </a:spcBef>
            </a:pPr>
            <a:r>
              <a:rPr lang="en-US" altLang="en-US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To return from the function main()</a:t>
            </a:r>
          </a:p>
          <a:p>
            <a:pPr algn="just">
              <a:spcBef>
                <a:spcPct val="50000"/>
              </a:spcBef>
            </a:pPr>
            <a:r>
              <a:rPr lang="en-US" altLang="en-US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It is a way to exit a function</a:t>
            </a:r>
          </a:p>
          <a:p>
            <a:pPr algn="just">
              <a:spcBef>
                <a:spcPct val="50000"/>
              </a:spcBef>
            </a:pPr>
            <a:r>
              <a:rPr lang="en-US" altLang="en-US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Return value 0 means success – 1 </a:t>
            </a:r>
            <a:r>
              <a:rPr lang="en-US" altLang="en-US" smtClean="0">
                <a:solidFill>
                  <a:srgbClr val="000000"/>
                </a:solidFill>
                <a:cs typeface="Times New Roman" panose="02020603050405020304" pitchFamily="18" charset="0"/>
              </a:rPr>
              <a:t>means failure</a:t>
            </a:r>
            <a:endParaRPr lang="en-US" altLang="en-US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</a:pPr>
            <a:endParaRPr lang="en-US" altLang="en-US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16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 of The Chapter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Programming is an important for a computer to function</a:t>
            </a:r>
          </a:p>
        </p:txBody>
      </p:sp>
    </p:spTree>
    <p:extLst>
      <p:ext uri="{BB962C8B-B14F-4D97-AF65-F5344CB8AC3E}">
        <p14:creationId xmlns:p14="http://schemas.microsoft.com/office/powerpoint/2010/main" val="408661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Description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/>
          </a:bodyPr>
          <a:lstStyle/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Aims</a:t>
            </a: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To understand the purpose of programming</a:t>
            </a: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To understand the basic structure of C programming</a:t>
            </a:r>
          </a:p>
          <a:p>
            <a:pPr lvl="1"/>
            <a:endParaRPr lang="en-GB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Expected Outcomes</a:t>
            </a: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Gain understanding of the purpose of programming </a:t>
            </a: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Know the structure of C programming</a:t>
            </a:r>
          </a:p>
          <a:p>
            <a:pPr marL="457200" lvl="1" indent="0">
              <a:buNone/>
            </a:pPr>
            <a:endParaRPr lang="en-GB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</p:txBody>
      </p:sp>
    </p:spTree>
    <p:extLst>
      <p:ext uri="{BB962C8B-B14F-4D97-AF65-F5344CB8AC3E}">
        <p14:creationId xmlns:p14="http://schemas.microsoft.com/office/powerpoint/2010/main" val="120306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programming?</a:t>
            </a:r>
            <a:endParaRPr lang="en-SG" dirty="0"/>
          </a:p>
        </p:txBody>
      </p:sp>
      <p:pic>
        <p:nvPicPr>
          <p:cNvPr id="4" name="Content Placeholder 3" descr="&lt;strong&gt;computer&lt;/strong&gt; by thesaurus - Vielen Dank für die Vorlage.http://www ...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506" y="2604725"/>
            <a:ext cx="3505355" cy="2633398"/>
          </a:xfrm>
        </p:spPr>
      </p:pic>
      <p:sp>
        <p:nvSpPr>
          <p:cNvPr id="5" name="Oval Callout 4"/>
          <p:cNvSpPr/>
          <p:nvPr/>
        </p:nvSpPr>
        <p:spPr>
          <a:xfrm>
            <a:off x="925661" y="3360315"/>
            <a:ext cx="2157845" cy="1122218"/>
          </a:xfrm>
          <a:prstGeom prst="wedgeEllipseCallout">
            <a:avLst>
              <a:gd name="adj1" fmla="val 56213"/>
              <a:gd name="adj2" fmla="val -33157"/>
            </a:avLst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Math problem</a:t>
            </a:r>
            <a:endParaRPr lang="en-SG" dirty="0"/>
          </a:p>
        </p:txBody>
      </p:sp>
      <p:sp>
        <p:nvSpPr>
          <p:cNvPr id="6" name="Oval Callout 5"/>
          <p:cNvSpPr/>
          <p:nvPr/>
        </p:nvSpPr>
        <p:spPr>
          <a:xfrm>
            <a:off x="3235906" y="1517731"/>
            <a:ext cx="2157845" cy="1122218"/>
          </a:xfrm>
          <a:prstGeom prst="wedgeEllipseCallout">
            <a:avLst>
              <a:gd name="adj1" fmla="val 25394"/>
              <a:gd name="adj2" fmla="val 61905"/>
            </a:avLst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Autopilot in aeroplane</a:t>
            </a:r>
            <a:endParaRPr lang="en-SG" dirty="0"/>
          </a:p>
        </p:txBody>
      </p:sp>
      <p:sp>
        <p:nvSpPr>
          <p:cNvPr id="7" name="Oval Callout 6"/>
          <p:cNvSpPr/>
          <p:nvPr/>
        </p:nvSpPr>
        <p:spPr>
          <a:xfrm>
            <a:off x="5965406" y="2762837"/>
            <a:ext cx="2781300" cy="1194955"/>
          </a:xfrm>
          <a:prstGeom prst="wedgeEllipseCallout">
            <a:avLst>
              <a:gd name="adj1" fmla="val -49084"/>
              <a:gd name="adj2" fmla="val 45855"/>
            </a:avLst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Automatic washing machine</a:t>
            </a:r>
            <a:endParaRPr lang="en-SG" dirty="0"/>
          </a:p>
        </p:txBody>
      </p:sp>
      <p:sp>
        <p:nvSpPr>
          <p:cNvPr id="8" name="Rectangular Callout 7"/>
          <p:cNvSpPr/>
          <p:nvPr/>
        </p:nvSpPr>
        <p:spPr>
          <a:xfrm>
            <a:off x="2748547" y="5458691"/>
            <a:ext cx="2654170" cy="858982"/>
          </a:xfrm>
          <a:prstGeom prst="wedgeRectCallout">
            <a:avLst>
              <a:gd name="adj1" fmla="val -29565"/>
              <a:gd name="adj2" fmla="val -90726"/>
            </a:avLst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 can do all that with my program!</a:t>
            </a:r>
            <a:endParaRPr lang="en-SG" dirty="0"/>
          </a:p>
        </p:txBody>
      </p:sp>
      <p:sp>
        <p:nvSpPr>
          <p:cNvPr id="9" name="Rectangle 8"/>
          <p:cNvSpPr/>
          <p:nvPr/>
        </p:nvSpPr>
        <p:spPr>
          <a:xfrm>
            <a:off x="6588861" y="4374027"/>
            <a:ext cx="2436377" cy="8640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ysClr val="windowText" lastClr="000000"/>
                </a:solidFill>
              </a:rPr>
              <a:t>Programming</a:t>
            </a:r>
            <a:endParaRPr lang="en-SG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876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Content Placeholder 3" descr="&lt;strong&gt;computer&lt;/strong&gt; by thesaurus - Vielen Dank für die Vorlage.http://www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086" y="1881576"/>
            <a:ext cx="3505355" cy="2633398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1288473" y="4862945"/>
            <a:ext cx="7232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</a:t>
            </a:r>
            <a:r>
              <a:rPr lang="en-GB" dirty="0" smtClean="0"/>
              <a:t> computer without a program is just a piece of trash!</a:t>
            </a:r>
            <a:endParaRPr lang="en-SG" dirty="0"/>
          </a:p>
        </p:txBody>
      </p:sp>
      <p:sp>
        <p:nvSpPr>
          <p:cNvPr id="28" name="Rectangular Callout 27"/>
          <p:cNvSpPr/>
          <p:nvPr/>
        </p:nvSpPr>
        <p:spPr>
          <a:xfrm>
            <a:off x="3314345" y="659588"/>
            <a:ext cx="3130181" cy="928254"/>
          </a:xfrm>
          <a:prstGeom prst="wedgeRect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I am actually dumb without programming. 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84168" y="2564904"/>
            <a:ext cx="2436377" cy="8640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Programming</a:t>
            </a:r>
            <a:endParaRPr lang="en-SG" dirty="0"/>
          </a:p>
        </p:txBody>
      </p:sp>
      <p:sp>
        <p:nvSpPr>
          <p:cNvPr id="9" name="Multiply 8"/>
          <p:cNvSpPr/>
          <p:nvPr/>
        </p:nvSpPr>
        <p:spPr>
          <a:xfrm>
            <a:off x="6192179" y="1841717"/>
            <a:ext cx="2220353" cy="2304256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>
              <a:ln>
                <a:solidFill>
                  <a:srgbClr val="FF0000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52035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Programing Language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 program tells computer what to do.</a:t>
            </a:r>
          </a:p>
          <a:p>
            <a:r>
              <a:rPr lang="en-GB" dirty="0"/>
              <a:t>We have to write program for computer before the computer can do the tasks we want.</a:t>
            </a:r>
          </a:p>
          <a:p>
            <a:r>
              <a:rPr lang="en-GB" dirty="0"/>
              <a:t>There are many types of programming language (</a:t>
            </a:r>
            <a:r>
              <a:rPr lang="en-GB" dirty="0" err="1"/>
              <a:t>eg</a:t>
            </a:r>
            <a:r>
              <a:rPr lang="en-GB" dirty="0"/>
              <a:t>: </a:t>
            </a:r>
            <a:r>
              <a:rPr lang="en-GB" b="1" dirty="0"/>
              <a:t>C</a:t>
            </a:r>
            <a:r>
              <a:rPr lang="en-GB" dirty="0"/>
              <a:t>, C++, FORTRAN, PHYTON, JAVA </a:t>
            </a:r>
            <a:r>
              <a:rPr lang="en-GB" dirty="0" err="1"/>
              <a:t>etc</a:t>
            </a:r>
            <a:r>
              <a:rPr lang="en-GB" dirty="0"/>
              <a:t>).</a:t>
            </a:r>
          </a:p>
          <a:p>
            <a:r>
              <a:rPr lang="en-GB" dirty="0"/>
              <a:t>We are going to learn C programming language.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783671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of C Program</a:t>
            </a:r>
            <a:endParaRPr lang="en-S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55534" t="16532" r="24542" b="59844"/>
          <a:stretch/>
        </p:blipFill>
        <p:spPr>
          <a:xfrm>
            <a:off x="1547664" y="1844824"/>
            <a:ext cx="5724636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40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55534" t="16532" r="24542" b="59844"/>
          <a:stretch/>
        </p:blipFill>
        <p:spPr>
          <a:xfrm>
            <a:off x="467544" y="1700808"/>
            <a:ext cx="5724636" cy="3816424"/>
          </a:xfrm>
          <a:prstGeom prst="rect">
            <a:avLst/>
          </a:prstGeom>
        </p:spPr>
      </p:pic>
      <p:sp>
        <p:nvSpPr>
          <p:cNvPr id="10" name="Left Arrow 9"/>
          <p:cNvSpPr/>
          <p:nvPr/>
        </p:nvSpPr>
        <p:spPr>
          <a:xfrm>
            <a:off x="6161617" y="1465242"/>
            <a:ext cx="1224951" cy="655607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1" name="Content Placeholder 4"/>
          <p:cNvSpPr txBox="1">
            <a:spLocks/>
          </p:cNvSpPr>
          <p:nvPr/>
        </p:nvSpPr>
        <p:spPr>
          <a:xfrm>
            <a:off x="5971836" y="2130504"/>
            <a:ext cx="2829464" cy="25517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Comments</a:t>
            </a:r>
          </a:p>
          <a:p>
            <a:pPr algn="just">
              <a:spcBef>
                <a:spcPct val="50000"/>
              </a:spcBef>
            </a:pPr>
            <a:r>
              <a:rPr lang="en-US" altLang="en-US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Text surrounded by </a:t>
            </a:r>
            <a:r>
              <a:rPr lang="en-US" altLang="en-US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/*</a:t>
            </a:r>
            <a:r>
              <a:rPr lang="en-US" altLang="en-US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and </a:t>
            </a:r>
            <a:r>
              <a:rPr lang="en-US" altLang="en-US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*/</a:t>
            </a:r>
            <a:r>
              <a:rPr lang="en-US" altLang="en-US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is ignored by computer</a:t>
            </a:r>
          </a:p>
          <a:p>
            <a:pPr algn="just">
              <a:spcBef>
                <a:spcPct val="50000"/>
              </a:spcBef>
            </a:pPr>
            <a:r>
              <a:rPr lang="en-US" altLang="en-US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Used when you want to describe something in your program</a:t>
            </a:r>
            <a:endParaRPr lang="en-US" altLang="en-US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1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55534" t="16532" r="24542" b="59844"/>
          <a:stretch/>
        </p:blipFill>
        <p:spPr>
          <a:xfrm>
            <a:off x="313855" y="1500513"/>
            <a:ext cx="5724636" cy="3816424"/>
          </a:xfrm>
          <a:prstGeom prst="rect">
            <a:avLst/>
          </a:prstGeom>
        </p:spPr>
      </p:pic>
      <p:sp>
        <p:nvSpPr>
          <p:cNvPr id="6" name="Left Arrow 5"/>
          <p:cNvSpPr/>
          <p:nvPr/>
        </p:nvSpPr>
        <p:spPr>
          <a:xfrm>
            <a:off x="3420003" y="1988840"/>
            <a:ext cx="1224951" cy="655607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>
            <a:off x="6038491" y="1412776"/>
            <a:ext cx="2829464" cy="39918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stdio.h</a:t>
            </a:r>
            <a:r>
              <a:rPr lang="en-US" altLang="en-US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is a </a:t>
            </a:r>
            <a:r>
              <a:rPr lang="en-US" altLang="en-US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header</a:t>
            </a:r>
            <a:r>
              <a:rPr lang="en-US" altLang="en-US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(standard input and output)</a:t>
            </a:r>
          </a:p>
          <a:p>
            <a:pPr algn="just">
              <a:spcBef>
                <a:spcPct val="50000"/>
              </a:spcBef>
            </a:pPr>
            <a:r>
              <a:rPr lang="en-US" altLang="en-US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It allows for the program to use </a:t>
            </a:r>
            <a:r>
              <a:rPr lang="en-US" altLang="en-US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printf</a:t>
            </a:r>
            <a:r>
              <a:rPr lang="en-US" altLang="en-US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and </a:t>
            </a:r>
            <a:r>
              <a:rPr lang="en-US" altLang="en-US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scanf</a:t>
            </a:r>
            <a:r>
              <a:rPr lang="en-US" altLang="en-US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functions</a:t>
            </a:r>
          </a:p>
          <a:p>
            <a:pPr algn="just">
              <a:spcBef>
                <a:spcPct val="50000"/>
              </a:spcBef>
            </a:pPr>
            <a:r>
              <a:rPr lang="en-US" altLang="en-US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There are many other headers</a:t>
            </a:r>
          </a:p>
          <a:p>
            <a:pPr algn="just">
              <a:spcBef>
                <a:spcPct val="50000"/>
              </a:spcBef>
            </a:pPr>
            <a:r>
              <a:rPr lang="en-US" altLang="en-US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#include is a </a:t>
            </a:r>
            <a:r>
              <a:rPr lang="en-US" altLang="en-US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directive – </a:t>
            </a:r>
            <a:r>
              <a:rPr lang="en-US" altLang="en-US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it searches for the header file in system directories</a:t>
            </a:r>
          </a:p>
        </p:txBody>
      </p:sp>
    </p:spTree>
    <p:extLst>
      <p:ext uri="{BB962C8B-B14F-4D97-AF65-F5344CB8AC3E}">
        <p14:creationId xmlns:p14="http://schemas.microsoft.com/office/powerpoint/2010/main" val="412251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Examples of Header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complex.h</a:t>
            </a:r>
            <a:r>
              <a:rPr lang="en-SG" dirty="0"/>
              <a:t> – programming with complex numbers</a:t>
            </a:r>
          </a:p>
          <a:p>
            <a:r>
              <a:rPr lang="en-GB" dirty="0" err="1"/>
              <a:t>math.h</a:t>
            </a:r>
            <a:r>
              <a:rPr lang="en-GB" dirty="0"/>
              <a:t> – using of common mathematical functions</a:t>
            </a:r>
          </a:p>
          <a:p>
            <a:r>
              <a:rPr lang="en-GB" dirty="0" err="1"/>
              <a:t>string.h</a:t>
            </a:r>
            <a:r>
              <a:rPr lang="en-GB" dirty="0"/>
              <a:t> – contains functions to handle string type data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571015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1273</TotalTime>
  <Words>393</Words>
  <Application>Microsoft Office PowerPoint</Application>
  <PresentationFormat>On-screen Show (4:3)</PresentationFormat>
  <Paragraphs>68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Helvetica</vt:lpstr>
      <vt:lpstr>Helvetica LT Std Light</vt:lpstr>
      <vt:lpstr>Times New Roman</vt:lpstr>
      <vt:lpstr>Office Theme</vt:lpstr>
      <vt:lpstr>Custom Design</vt:lpstr>
      <vt:lpstr>Computer Programming  Chapter 1: Introduction</vt:lpstr>
      <vt:lpstr>Chapter Description</vt:lpstr>
      <vt:lpstr>What is programming?</vt:lpstr>
      <vt:lpstr>PowerPoint Presentation</vt:lpstr>
      <vt:lpstr>Programing Language</vt:lpstr>
      <vt:lpstr>Example of C Program</vt:lpstr>
      <vt:lpstr>PowerPoint Presentation</vt:lpstr>
      <vt:lpstr>PowerPoint Presentation</vt:lpstr>
      <vt:lpstr>Examples of Header</vt:lpstr>
      <vt:lpstr>PowerPoint Presentation</vt:lpstr>
      <vt:lpstr>PowerPoint Presentation</vt:lpstr>
      <vt:lpstr>Examples of escape characters</vt:lpstr>
      <vt:lpstr>PowerPoint Presentation</vt:lpstr>
      <vt:lpstr>Conclusion of The Chapter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Mohd Jamil Mohamed Mokhtarudin</cp:lastModifiedBy>
  <cp:revision>202</cp:revision>
  <cp:lastPrinted>2017-07-24T03:54:17Z</cp:lastPrinted>
  <dcterms:created xsi:type="dcterms:W3CDTF">2016-03-03T08:04:10Z</dcterms:created>
  <dcterms:modified xsi:type="dcterms:W3CDTF">2017-08-19T13:06:25Z</dcterms:modified>
</cp:coreProperties>
</file>