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59" r:id="rId2"/>
    <p:sldId id="360" r:id="rId3"/>
    <p:sldId id="361" r:id="rId4"/>
    <p:sldId id="367" r:id="rId5"/>
    <p:sldId id="368" r:id="rId6"/>
    <p:sldId id="369" r:id="rId7"/>
    <p:sldId id="370" r:id="rId8"/>
    <p:sldId id="371" r:id="rId9"/>
    <p:sldId id="372" r:id="rId10"/>
    <p:sldId id="377" r:id="rId11"/>
    <p:sldId id="374" r:id="rId12"/>
    <p:sldId id="375" r:id="rId13"/>
    <p:sldId id="380" r:id="rId14"/>
    <p:sldId id="378" r:id="rId15"/>
    <p:sldId id="379" r:id="rId16"/>
    <p:sldId id="381" r:id="rId17"/>
    <p:sldId id="362" r:id="rId18"/>
    <p:sldId id="345" r:id="rId19"/>
  </p:sldIdLst>
  <p:sldSz cx="9144000" cy="6858000" type="screen4x3"/>
  <p:notesSz cx="6797675" cy="9926638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4A – Magnetic Field and Transformer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Principle of a Transformer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When current in the  primary coil changes being alternating in nature, a changing magnetic field is produced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This changing magnetic field gets associated with the secondary through the soft iron core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 Hence magnetic flux linked  with the secondary coil  changes.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4. Which induces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e.m.f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in the secondary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Image result for induction theo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88" y="2060848"/>
            <a:ext cx="4572000" cy="343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791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TRANSFORMER MODELS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67393" y="450912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indent="457200"/>
            <a:r>
              <a:rPr lang="en-US" sz="2000" dirty="0"/>
              <a:t>N</a:t>
            </a:r>
            <a:r>
              <a:rPr lang="en-US" sz="2800" baseline="-12000" dirty="0"/>
              <a:t>p </a:t>
            </a:r>
            <a:r>
              <a:rPr lang="en-US" sz="2000" dirty="0"/>
              <a:t>= No of windings on the primary	N</a:t>
            </a:r>
            <a:r>
              <a:rPr lang="en-US" sz="2800" baseline="-12000" dirty="0"/>
              <a:t>s</a:t>
            </a:r>
            <a:r>
              <a:rPr lang="en-US" sz="2000" dirty="0"/>
              <a:t> = No of windings on the secondary</a:t>
            </a:r>
          </a:p>
          <a:p>
            <a:pPr indent="457200"/>
            <a:r>
              <a:rPr lang="en-US" sz="2000" dirty="0" err="1"/>
              <a:t>i</a:t>
            </a:r>
            <a:r>
              <a:rPr lang="en-US" sz="2800" baseline="-14000" dirty="0" err="1"/>
              <a:t>p</a:t>
            </a:r>
            <a:r>
              <a:rPr lang="en-US" sz="2000" dirty="0"/>
              <a:t> = Current into the primary		i</a:t>
            </a:r>
            <a:r>
              <a:rPr lang="en-US" sz="2800" baseline="-14000" dirty="0"/>
              <a:t>s</a:t>
            </a:r>
            <a:r>
              <a:rPr lang="en-US" sz="2000" dirty="0"/>
              <a:t> = Current out from the secondary</a:t>
            </a:r>
          </a:p>
          <a:p>
            <a:pPr indent="457200"/>
            <a:r>
              <a:rPr lang="en-US" sz="2000" dirty="0" err="1"/>
              <a:t>V</a:t>
            </a:r>
            <a:r>
              <a:rPr lang="en-US" sz="2800" baseline="-12000" dirty="0" err="1"/>
              <a:t>p</a:t>
            </a:r>
            <a:r>
              <a:rPr lang="en-US" sz="2000" dirty="0"/>
              <a:t> = Voltage across the primary	V</a:t>
            </a:r>
            <a:r>
              <a:rPr lang="en-US" sz="2800" baseline="-12000" dirty="0"/>
              <a:t>s</a:t>
            </a:r>
            <a:r>
              <a:rPr lang="en-US" sz="2000" dirty="0"/>
              <a:t> = Voltage across the secondary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7336" y="3585790"/>
            <a:ext cx="3020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https://en.wikipedia.org/wiki/File:Ideal_Transformar.png</a:t>
            </a:r>
          </a:p>
        </p:txBody>
      </p:sp>
      <p:pic>
        <p:nvPicPr>
          <p:cNvPr id="4102" name="Picture 6" descr="File:Ideal Transforma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5486400" cy="264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17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and Secondary Relationship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1417638"/>
            <a:ext cx="820891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Turns ratio (a) </a:t>
            </a:r>
            <a:r>
              <a:rPr lang="en-US" sz="2000" dirty="0" smtClean="0"/>
              <a:t>is defined as the ratio of the number of turns in the secondary winding (</a:t>
            </a:r>
            <a:r>
              <a:rPr lang="en-US" sz="2000" i="1" dirty="0" err="1" smtClean="0"/>
              <a:t>N</a:t>
            </a:r>
            <a:r>
              <a:rPr lang="en-US" sz="2000" baseline="-25000" dirty="0" err="1" smtClean="0"/>
              <a:t>sec</a:t>
            </a:r>
            <a:r>
              <a:rPr lang="en-US" sz="2000" dirty="0" smtClean="0"/>
              <a:t>) to the number of turns in the primary winding (</a:t>
            </a:r>
            <a:r>
              <a:rPr lang="en-US" sz="2000" i="1" dirty="0" err="1" smtClean="0"/>
              <a:t>N</a:t>
            </a:r>
            <a:r>
              <a:rPr lang="en-US" sz="2000" baseline="-25000" dirty="0" err="1" smtClean="0"/>
              <a:t>pri</a:t>
            </a:r>
            <a:r>
              <a:rPr lang="en-US" sz="2000" dirty="0" smtClean="0"/>
              <a:t>).</a:t>
            </a:r>
          </a:p>
          <a:p>
            <a:endParaRPr lang="en-MY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64904"/>
            <a:ext cx="8305800" cy="3637459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800" dirty="0"/>
              <a:t>	         </a:t>
            </a:r>
            <a:r>
              <a:rPr lang="en-US" sz="2800" u="sng" dirty="0"/>
              <a:t>V</a:t>
            </a:r>
            <a:r>
              <a:rPr lang="en-US" sz="2000" u="sng" dirty="0"/>
              <a:t>P</a:t>
            </a:r>
            <a:r>
              <a:rPr lang="en-US" sz="2800" dirty="0"/>
              <a:t> =  </a:t>
            </a:r>
            <a:r>
              <a:rPr lang="en-US" sz="2800" u="sng" dirty="0"/>
              <a:t>N</a:t>
            </a:r>
            <a:r>
              <a:rPr lang="en-US" sz="2000" u="sng" dirty="0"/>
              <a:t>P</a:t>
            </a:r>
            <a:r>
              <a:rPr lang="en-US" sz="2800" dirty="0"/>
              <a:t> =  </a:t>
            </a:r>
            <a:r>
              <a:rPr lang="en-US" sz="2800" dirty="0" smtClean="0"/>
              <a:t> 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i</a:t>
            </a:r>
            <a:r>
              <a:rPr lang="en-US" sz="1800" u="sng" dirty="0" err="1" smtClean="0"/>
              <a:t>S</a:t>
            </a:r>
            <a:r>
              <a:rPr lang="en-US" sz="1800" u="sng" dirty="0" smtClean="0"/>
              <a:t> </a:t>
            </a:r>
            <a:r>
              <a:rPr lang="en-US" sz="2800" dirty="0" smtClean="0"/>
              <a:t> = 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sz="2800" dirty="0"/>
              <a:t>	         V</a:t>
            </a:r>
            <a:r>
              <a:rPr lang="en-US" sz="2000" dirty="0"/>
              <a:t>S</a:t>
            </a:r>
            <a:r>
              <a:rPr lang="en-US" sz="2800" dirty="0"/>
              <a:t>      N</a:t>
            </a:r>
            <a:r>
              <a:rPr lang="en-US" sz="2000" dirty="0"/>
              <a:t>S</a:t>
            </a:r>
            <a:r>
              <a:rPr lang="en-US" sz="2800" dirty="0"/>
              <a:t> 	</a:t>
            </a:r>
            <a:r>
              <a:rPr lang="en-US" sz="2800" dirty="0" err="1" smtClean="0"/>
              <a:t>i</a:t>
            </a:r>
            <a:r>
              <a:rPr lang="en-US" sz="1800" dirty="0" err="1" smtClean="0"/>
              <a:t>P</a:t>
            </a:r>
            <a:r>
              <a:rPr lang="en-US" sz="2000" dirty="0" smtClean="0"/>
              <a:t> </a:t>
            </a:r>
            <a:endParaRPr lang="en-US" sz="2000" dirty="0"/>
          </a:p>
          <a:p>
            <a:pPr>
              <a:buFontTx/>
              <a:buNone/>
            </a:pPr>
            <a:r>
              <a:rPr lang="en-US" sz="2800" dirty="0"/>
              <a:t>   </a:t>
            </a:r>
            <a:r>
              <a:rPr lang="en-US" sz="2800" dirty="0" smtClean="0"/>
              <a:t>    </a:t>
            </a:r>
            <a:r>
              <a:rPr lang="en-US" sz="2800" dirty="0"/>
              <a:t>Note;  	a &lt; 1 = Step up transformer</a:t>
            </a:r>
          </a:p>
          <a:p>
            <a:pPr>
              <a:buFontTx/>
              <a:buNone/>
            </a:pPr>
            <a:r>
              <a:rPr lang="en-US" sz="2800" dirty="0"/>
              <a:t>			a &gt; 1 = Step down transformer</a:t>
            </a:r>
          </a:p>
          <a:p>
            <a:pPr>
              <a:buFontTx/>
              <a:buNone/>
            </a:pPr>
            <a:r>
              <a:rPr lang="en-US" sz="2800" dirty="0"/>
              <a:t>    </a:t>
            </a:r>
          </a:p>
          <a:p>
            <a:pPr>
              <a:buFontTx/>
              <a:buNone/>
            </a:pPr>
            <a:r>
              <a:rPr lang="en-US" sz="2800" dirty="0"/>
              <a:t>   Voltage and current angles are NOT affected hence, </a:t>
            </a:r>
            <a:endParaRPr lang="en-US" sz="2800" dirty="0" smtClean="0"/>
          </a:p>
          <a:p>
            <a:pPr>
              <a:buFontTx/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θ</a:t>
            </a:r>
            <a:r>
              <a:rPr lang="en-US" sz="2000" dirty="0" err="1" smtClean="0"/>
              <a:t>P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err="1"/>
              <a:t>θ</a:t>
            </a:r>
            <a:r>
              <a:rPr lang="en-US" sz="2000" dirty="0" err="1"/>
              <a:t>S</a:t>
            </a:r>
            <a:r>
              <a:rPr lang="en-US" sz="2800" dirty="0"/>
              <a:t> = θ</a:t>
            </a:r>
            <a:r>
              <a:rPr lang="en-US" dirty="0"/>
              <a:t> </a:t>
            </a:r>
            <a:endParaRPr lang="en-US" sz="2800" dirty="0"/>
          </a:p>
          <a:p>
            <a:pPr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266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Losses in a Transformer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Transformers have losses and these losses must come into consideration.</a:t>
            </a:r>
          </a:p>
          <a:p>
            <a:pPr lvl="2">
              <a:spcBef>
                <a:spcPct val="30000"/>
              </a:spcBef>
              <a:spcAft>
                <a:spcPct val="10000"/>
              </a:spcAft>
            </a:pPr>
            <a:r>
              <a:rPr lang="en-US" sz="2800" dirty="0"/>
              <a:t>Copper losses (I^2 R) </a:t>
            </a:r>
          </a:p>
          <a:p>
            <a:pPr lvl="2">
              <a:spcBef>
                <a:spcPct val="30000"/>
              </a:spcBef>
              <a:spcAft>
                <a:spcPct val="10000"/>
              </a:spcAft>
            </a:pPr>
            <a:r>
              <a:rPr lang="en-US" sz="2800" dirty="0"/>
              <a:t>Leakage Flux losses </a:t>
            </a:r>
          </a:p>
          <a:p>
            <a:pPr lvl="2">
              <a:spcBef>
                <a:spcPct val="30000"/>
              </a:spcBef>
              <a:spcAft>
                <a:spcPct val="10000"/>
              </a:spcAft>
            </a:pPr>
            <a:r>
              <a:rPr lang="en-US" sz="2800" dirty="0"/>
              <a:t>Core losses </a:t>
            </a:r>
          </a:p>
          <a:p>
            <a:pPr lvl="4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600" dirty="0"/>
              <a:t>Eddy currents </a:t>
            </a:r>
          </a:p>
          <a:p>
            <a:pPr lvl="4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600" dirty="0"/>
              <a:t>Hysteresis losses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3486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TRANSFORMER LOSSES</a:t>
            </a:r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417638"/>
            <a:ext cx="8763000" cy="2438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8"/>
          <p:cNvSpPr txBox="1">
            <a:spLocks noChangeArrowheads="1"/>
          </p:cNvSpPr>
          <p:nvPr/>
        </p:nvSpPr>
        <p:spPr>
          <a:xfrm>
            <a:off x="914400" y="3886200"/>
            <a:ext cx="617788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2800" b="1" smtClean="0">
                <a:solidFill>
                  <a:srgbClr val="CC0000"/>
                </a:solidFill>
              </a:rPr>
              <a:t>Copper losses (I^2 R) </a:t>
            </a:r>
          </a:p>
          <a:p>
            <a:pPr lvl="2"/>
            <a:r>
              <a:rPr lang="en-US" sz="2800" b="1" smtClean="0">
                <a:solidFill>
                  <a:srgbClr val="000099"/>
                </a:solidFill>
              </a:rPr>
              <a:t>Leakage Flux losses</a:t>
            </a:r>
            <a:r>
              <a:rPr lang="en-US" sz="2800" b="1" smtClean="0"/>
              <a:t> </a:t>
            </a:r>
          </a:p>
          <a:p>
            <a:pPr lvl="2"/>
            <a:r>
              <a:rPr lang="en-US" sz="2800" b="1" smtClean="0">
                <a:solidFill>
                  <a:srgbClr val="006600"/>
                </a:solidFill>
              </a:rPr>
              <a:t>Core losses </a:t>
            </a:r>
          </a:p>
          <a:p>
            <a:pPr lvl="4"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400" b="1" smtClean="0">
                <a:solidFill>
                  <a:srgbClr val="006600"/>
                </a:solidFill>
              </a:rPr>
              <a:t>Eddy currents </a:t>
            </a:r>
          </a:p>
          <a:p>
            <a:pPr lvl="4">
              <a:buClr>
                <a:schemeClr val="tx1"/>
              </a:buClr>
              <a:buSzPct val="75000"/>
              <a:buFont typeface="Wingdings" pitchFamily="2" charset="2"/>
              <a:buChar char="Ø"/>
            </a:pPr>
            <a:r>
              <a:rPr lang="en-US" sz="2400" b="1" smtClean="0">
                <a:solidFill>
                  <a:srgbClr val="006600"/>
                </a:solidFill>
              </a:rPr>
              <a:t>Hysteresis losses </a:t>
            </a:r>
          </a:p>
          <a:p>
            <a:pPr>
              <a:buFontTx/>
              <a:buNone/>
            </a:pPr>
            <a:endParaRPr lang="en-US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792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Efficiency (η) is the ratio of the power out to the power in of a transformer.</a:t>
            </a:r>
          </a:p>
          <a:p>
            <a:pPr marL="914400" lvl="1" indent="-350838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η in an </a:t>
            </a:r>
            <a:r>
              <a:rPr lang="en-US" i="1" dirty="0"/>
              <a:t>Ideal transformer</a:t>
            </a:r>
            <a:r>
              <a:rPr lang="en-US" dirty="0"/>
              <a:t>, no power losses</a:t>
            </a:r>
          </a:p>
          <a:p>
            <a:pPr marL="1493838" lvl="2" indent="-350838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P</a:t>
            </a:r>
            <a:r>
              <a:rPr lang="en-US" sz="1800" dirty="0"/>
              <a:t>IN</a:t>
            </a:r>
            <a:r>
              <a:rPr lang="en-US" dirty="0"/>
              <a:t> = V</a:t>
            </a:r>
            <a:r>
              <a:rPr lang="en-US" sz="1800" dirty="0"/>
              <a:t>P </a:t>
            </a:r>
            <a:r>
              <a:rPr lang="en-US" dirty="0"/>
              <a:t>I</a:t>
            </a:r>
            <a:r>
              <a:rPr lang="en-US" sz="1800" dirty="0"/>
              <a:t>P</a:t>
            </a:r>
            <a:r>
              <a:rPr lang="en-US" dirty="0"/>
              <a:t> cos </a:t>
            </a:r>
            <a:r>
              <a:rPr lang="en-US" dirty="0" err="1"/>
              <a:t>θ</a:t>
            </a:r>
            <a:r>
              <a:rPr lang="en-US" sz="1800" dirty="0" err="1"/>
              <a:t>P</a:t>
            </a:r>
            <a:endParaRPr lang="en-US" sz="1800" dirty="0"/>
          </a:p>
          <a:p>
            <a:pPr marL="1493838" lvl="2" indent="-350838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P</a:t>
            </a:r>
            <a:r>
              <a:rPr lang="en-US" sz="1800" dirty="0"/>
              <a:t>OUT</a:t>
            </a:r>
            <a:r>
              <a:rPr lang="en-US" dirty="0"/>
              <a:t> = V</a:t>
            </a:r>
            <a:r>
              <a:rPr lang="en-US" sz="1800" dirty="0"/>
              <a:t>S </a:t>
            </a:r>
            <a:r>
              <a:rPr lang="en-US" dirty="0"/>
              <a:t>I</a:t>
            </a:r>
            <a:r>
              <a:rPr lang="en-US" sz="1800" dirty="0"/>
              <a:t>S</a:t>
            </a:r>
            <a:r>
              <a:rPr lang="en-US" dirty="0"/>
              <a:t> cos </a:t>
            </a:r>
            <a:r>
              <a:rPr lang="en-US" dirty="0" err="1"/>
              <a:t>θ</a:t>
            </a:r>
            <a:r>
              <a:rPr lang="en-US" sz="1800" dirty="0" err="1"/>
              <a:t>S</a:t>
            </a:r>
            <a:endParaRPr lang="en-US" sz="1800" dirty="0"/>
          </a:p>
          <a:p>
            <a:pPr marL="1493838" lvl="2" indent="-350838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/>
              <a:t>P</a:t>
            </a:r>
            <a:r>
              <a:rPr lang="en-US" sz="1800" dirty="0"/>
              <a:t>IN</a:t>
            </a:r>
            <a:r>
              <a:rPr lang="en-US" dirty="0"/>
              <a:t> = P</a:t>
            </a:r>
            <a:r>
              <a:rPr lang="en-US" sz="1800" dirty="0"/>
              <a:t>OUT </a:t>
            </a:r>
            <a:r>
              <a:rPr lang="en-US" dirty="0"/>
              <a:t>= V</a:t>
            </a:r>
            <a:r>
              <a:rPr lang="en-US" sz="1800" dirty="0"/>
              <a:t>P </a:t>
            </a:r>
            <a:r>
              <a:rPr lang="en-US" dirty="0"/>
              <a:t>I</a:t>
            </a:r>
            <a:r>
              <a:rPr lang="en-US" sz="1800" dirty="0"/>
              <a:t>P</a:t>
            </a:r>
            <a:r>
              <a:rPr lang="en-US" dirty="0"/>
              <a:t> cos </a:t>
            </a:r>
            <a:r>
              <a:rPr lang="en-US" dirty="0" err="1"/>
              <a:t>θ</a:t>
            </a:r>
            <a:r>
              <a:rPr lang="en-US" sz="1800" dirty="0" err="1"/>
              <a:t>P</a:t>
            </a:r>
            <a:r>
              <a:rPr lang="en-US" sz="1800" dirty="0"/>
              <a:t> </a:t>
            </a:r>
            <a:r>
              <a:rPr lang="en-US" dirty="0"/>
              <a:t>= V</a:t>
            </a:r>
            <a:r>
              <a:rPr lang="en-US" sz="1800" dirty="0"/>
              <a:t>S </a:t>
            </a:r>
            <a:r>
              <a:rPr lang="en-US" dirty="0"/>
              <a:t>I</a:t>
            </a:r>
            <a:r>
              <a:rPr lang="en-US" sz="1800" dirty="0"/>
              <a:t>S</a:t>
            </a:r>
            <a:r>
              <a:rPr lang="en-US" dirty="0"/>
              <a:t> cos </a:t>
            </a:r>
            <a:r>
              <a:rPr lang="en-US" dirty="0" err="1"/>
              <a:t>θ</a:t>
            </a:r>
            <a:r>
              <a:rPr lang="en-US" sz="1800" dirty="0" err="1"/>
              <a:t>S</a:t>
            </a:r>
            <a:endParaRPr lang="en-US" sz="1800" dirty="0"/>
          </a:p>
          <a:p>
            <a:pPr marL="1493838" lvl="2" indent="-350838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err="1"/>
              <a:t>η</a:t>
            </a:r>
            <a:r>
              <a:rPr lang="en-US" sz="1600" dirty="0" err="1"/>
              <a:t>Ideal</a:t>
            </a:r>
            <a:r>
              <a:rPr lang="en-US" dirty="0"/>
              <a:t> = 100</a:t>
            </a:r>
            <a:r>
              <a:rPr lang="en-US" dirty="0" smtClean="0"/>
              <a:t>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13893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Regulation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1447800"/>
            <a:ext cx="8458200" cy="2125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30000"/>
              </a:spcBef>
              <a:spcAft>
                <a:spcPct val="10000"/>
              </a:spcAft>
              <a:buFontTx/>
              <a:buChar char="•"/>
            </a:pPr>
            <a:r>
              <a:rPr lang="en-US" sz="2800" dirty="0"/>
              <a:t>Voltage regulation (VR) is the ability of a system to provide near constant voltage over a wide range of load conditions. Also it compares the V</a:t>
            </a:r>
            <a:r>
              <a:rPr lang="en-US" sz="2000" dirty="0"/>
              <a:t>O</a:t>
            </a:r>
            <a:r>
              <a:rPr lang="en-US" sz="2800" dirty="0"/>
              <a:t> at no load to V</a:t>
            </a:r>
            <a:r>
              <a:rPr lang="en-US" sz="2000" dirty="0"/>
              <a:t>O</a:t>
            </a:r>
            <a:r>
              <a:rPr lang="en-US" sz="2800" dirty="0"/>
              <a:t> at full load.</a:t>
            </a:r>
          </a:p>
          <a:p>
            <a:pPr marL="342900" indent="-342900">
              <a:lnSpc>
                <a:spcPct val="110000"/>
              </a:lnSpc>
              <a:spcBef>
                <a:spcPct val="30000"/>
              </a:spcBef>
              <a:spcAft>
                <a:spcPct val="10000"/>
              </a:spcAft>
              <a:buFontTx/>
              <a:buChar char="•"/>
            </a:pPr>
            <a:endParaRPr lang="en-US" sz="2800" dirty="0"/>
          </a:p>
          <a:p>
            <a:pPr marL="342900" indent="-342900">
              <a:lnSpc>
                <a:spcPct val="110000"/>
              </a:lnSpc>
              <a:spcBef>
                <a:spcPct val="30000"/>
              </a:spcBef>
              <a:spcAft>
                <a:spcPct val="10000"/>
              </a:spcAft>
              <a:buFontTx/>
              <a:buChar char="•"/>
            </a:pPr>
            <a:endParaRPr lang="en-US" sz="2800" dirty="0"/>
          </a:p>
          <a:p>
            <a:pPr marL="342900" indent="-342900">
              <a:lnSpc>
                <a:spcPct val="110000"/>
              </a:lnSpc>
              <a:spcBef>
                <a:spcPct val="30000"/>
              </a:spcBef>
              <a:spcAft>
                <a:spcPct val="10000"/>
              </a:spcAft>
              <a:buFontTx/>
              <a:buChar char="•"/>
            </a:pPr>
            <a:endParaRPr lang="en-US" sz="2800" dirty="0"/>
          </a:p>
          <a:p>
            <a:pPr marL="914400" lvl="1" indent="-350838">
              <a:lnSpc>
                <a:spcPct val="11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800" dirty="0"/>
              <a:t>	</a:t>
            </a: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573016"/>
            <a:ext cx="2736304" cy="65794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47890" y="4725144"/>
            <a:ext cx="84582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"/>
              </a:spcBef>
              <a:buFontTx/>
              <a:buChar char="•"/>
            </a:pPr>
            <a:r>
              <a:rPr lang="en-US" sz="2800" dirty="0"/>
              <a:t>   An Ideal transformer has a voltage regulation,          </a:t>
            </a:r>
          </a:p>
          <a:p>
            <a:pPr>
              <a:lnSpc>
                <a:spcPct val="110000"/>
              </a:lnSpc>
              <a:spcBef>
                <a:spcPct val="5000"/>
              </a:spcBef>
            </a:pPr>
            <a:r>
              <a:rPr lang="en-US" sz="2800" dirty="0"/>
              <a:t>    VR = 0%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47890" y="5969932"/>
            <a:ext cx="5815013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700" b="1" dirty="0"/>
              <a:t>Reference :</a:t>
            </a:r>
            <a:r>
              <a:rPr lang="en-US" sz="1700" dirty="0"/>
              <a:t> http://en.wikipedia.org/wiki/Voltage_regulation</a:t>
            </a:r>
          </a:p>
        </p:txBody>
      </p:sp>
    </p:spTree>
    <p:extLst>
      <p:ext uri="{BB962C8B-B14F-4D97-AF65-F5344CB8AC3E}">
        <p14:creationId xmlns:p14="http://schemas.microsoft.com/office/powerpoint/2010/main" val="54704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latin typeface="Helvetica LT Std Light"/>
              </a:rPr>
              <a:t>The strength of magnetic field is proportional to the increasing number of conductor used in a syste</a:t>
            </a:r>
            <a:r>
              <a:rPr lang="en-GB" sz="2000" dirty="0">
                <a:latin typeface="Helvetica LT Std Light"/>
              </a:rPr>
              <a:t>m</a:t>
            </a:r>
            <a:r>
              <a:rPr lang="en-GB" sz="2000" dirty="0" smtClean="0">
                <a:latin typeface="Helvetica LT Std Light"/>
              </a:rPr>
              <a:t>.</a:t>
            </a:r>
            <a:endParaRPr lang="en-GB" sz="2000" dirty="0" smtClean="0">
              <a:latin typeface="Helvetica LT Std Light"/>
            </a:endParaRP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latin typeface="Helvetica LT Std Light"/>
              </a:rPr>
              <a:t>Transformer is one of many application </a:t>
            </a:r>
            <a:r>
              <a:rPr lang="en-GB" sz="2000" smtClean="0">
                <a:latin typeface="Helvetica LT Std Light"/>
              </a:rPr>
              <a:t>of magnetism.</a:t>
            </a:r>
            <a:endParaRPr lang="en-GB" sz="20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Autofit/>
          </a:bodyPr>
          <a:lstStyle/>
          <a:p>
            <a:r>
              <a:rPr lang="en-GB" sz="1500" dirty="0" smtClean="0">
                <a:latin typeface="Helvetica LT Std Light"/>
              </a:rPr>
              <a:t>Aims</a:t>
            </a:r>
          </a:p>
          <a:p>
            <a:pPr lvl="1"/>
            <a:r>
              <a:rPr lang="en-US" sz="1500" dirty="0" smtClean="0">
                <a:latin typeface="Helvetica LT Std Light"/>
              </a:rPr>
              <a:t>To understand the principle of magnetic field</a:t>
            </a:r>
          </a:p>
          <a:p>
            <a:pPr lvl="1"/>
            <a:r>
              <a:rPr lang="en-US" sz="1500" dirty="0" smtClean="0">
                <a:latin typeface="Helvetica LT Std Light"/>
              </a:rPr>
              <a:t>To understand the principle element and working principle of a transformer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Expected Outcomes</a:t>
            </a:r>
          </a:p>
          <a:p>
            <a:pPr lvl="1"/>
            <a:r>
              <a:rPr lang="en-GB" sz="1500" dirty="0" smtClean="0">
                <a:latin typeface="Helvetica LT Std Light"/>
              </a:rPr>
              <a:t>Students able to understand how magnetic field works, its application and other related analysis</a:t>
            </a:r>
          </a:p>
          <a:p>
            <a:pPr lvl="1"/>
            <a:r>
              <a:rPr lang="en-GB" sz="1500" dirty="0">
                <a:latin typeface="Helvetica LT Std Light"/>
              </a:rPr>
              <a:t>Students able to understand how </a:t>
            </a:r>
            <a:r>
              <a:rPr lang="en-GB" sz="1500" dirty="0" smtClean="0">
                <a:latin typeface="Helvetica LT Std Light"/>
              </a:rPr>
              <a:t>transformer </a:t>
            </a:r>
            <a:r>
              <a:rPr lang="en-GB" sz="1500" dirty="0">
                <a:latin typeface="Helvetica LT Std Light"/>
              </a:rPr>
              <a:t>works, its </a:t>
            </a:r>
            <a:r>
              <a:rPr lang="en-GB" sz="1500" dirty="0" smtClean="0">
                <a:latin typeface="Helvetica LT Std Light"/>
              </a:rPr>
              <a:t>application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Other related Information</a:t>
            </a:r>
          </a:p>
          <a:p>
            <a:pPr lvl="1"/>
            <a:r>
              <a:rPr lang="en-GB" sz="1500" dirty="0" smtClean="0">
                <a:latin typeface="Helvetica LT Std Light"/>
              </a:rPr>
              <a:t>One question for final exam is from this topic</a:t>
            </a:r>
            <a:endParaRPr lang="en-GB" sz="1500" dirty="0">
              <a:latin typeface="Helvetica LT Std Light"/>
            </a:endParaRPr>
          </a:p>
          <a:p>
            <a:pPr lvl="1"/>
            <a:r>
              <a:rPr lang="en-GB" sz="1500" dirty="0" smtClean="0">
                <a:latin typeface="Helvetica LT Std Light"/>
              </a:rPr>
              <a:t>No other relevant information be disclosed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References</a:t>
            </a:r>
          </a:p>
          <a:p>
            <a:pPr lvl="1"/>
            <a:r>
              <a:rPr lang="en-GB" sz="1500" dirty="0" err="1">
                <a:latin typeface="Helvetica LT Std Light"/>
              </a:rPr>
              <a:t>Rizzoni</a:t>
            </a:r>
            <a:r>
              <a:rPr lang="en-GB" sz="1500" dirty="0">
                <a:latin typeface="Helvetica LT Std Light"/>
              </a:rPr>
              <a:t> G., 2004, Principles and Applications of Electrical Engineering, Revised Fourth Edition, Fourth Edition, McGraw </a:t>
            </a:r>
            <a:r>
              <a:rPr lang="en-GB" sz="1500" dirty="0" smtClean="0">
                <a:latin typeface="Helvetica LT Std Light"/>
              </a:rPr>
              <a:t>Hill</a:t>
            </a:r>
          </a:p>
          <a:p>
            <a:pPr lvl="1"/>
            <a:r>
              <a:rPr lang="en-GB" sz="1500" dirty="0" err="1">
                <a:latin typeface="Helvetica LT Std Light"/>
              </a:rPr>
              <a:t>Hambley</a:t>
            </a:r>
            <a:r>
              <a:rPr lang="en-GB" sz="1500" dirty="0">
                <a:latin typeface="Helvetica LT Std Light"/>
              </a:rPr>
              <a:t> A.R., 2005, Electrical Engineering Principles and Applications, Third Edition, Pearson Prentice Hall </a:t>
            </a:r>
            <a:endParaRPr lang="en-GB" sz="15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400" dirty="0" smtClean="0"/>
              <a:t>Working principle of magnetic field.</a:t>
            </a:r>
            <a:endParaRPr lang="en-US" sz="2400" dirty="0"/>
          </a:p>
          <a:p>
            <a:pPr marL="514350" lvl="0" indent="-514350">
              <a:buAutoNum type="arabicPeriod"/>
            </a:pPr>
            <a:r>
              <a:rPr lang="en-US" sz="2400" dirty="0" smtClean="0"/>
              <a:t>Principle element of a transformer, working principle and its application.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 of the Field of a Long Straight Wire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129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u="sng" dirty="0"/>
              <a:t>A current-carrying wire produces a magnetic field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Right Hand Rule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Grasp the wire in your right hand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Point your thumb in the direction of the current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Your fingers will curl in the direction of the field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The magnitude of the field at a distance r from a wire carrying a current of I is: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982" y="5879013"/>
            <a:ext cx="5995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</a:t>
            </a:r>
            <a:r>
              <a:rPr lang="en-US" dirty="0"/>
              <a:t>: https://commons.wikimedia.org/wiki/File:V-1_right_hand_thumb_rule.gif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004260"/>
              </p:ext>
            </p:extLst>
          </p:nvPr>
        </p:nvGraphicFramePr>
        <p:xfrm>
          <a:off x="2843808" y="3860800"/>
          <a:ext cx="13223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788040" imgH="507600" progId="Equation.DSMT4">
                  <p:embed/>
                </p:oleObj>
              </mc:Choice>
              <mc:Fallback>
                <p:oleObj name="Equation" r:id="rId3" imgW="788040" imgH="507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860800"/>
                        <a:ext cx="13223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57808" y="4715236"/>
            <a:ext cx="4572000" cy="10064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dirty="0"/>
              <a:t>µ</a:t>
            </a:r>
            <a:r>
              <a:rPr lang="en-US" sz="2200" baseline="-25000" dirty="0"/>
              <a:t>o</a:t>
            </a:r>
            <a:r>
              <a:rPr lang="en-US" sz="2200" dirty="0"/>
              <a:t> = 4 </a:t>
            </a:r>
            <a:r>
              <a:rPr lang="en-US" sz="2200" dirty="0">
                <a:sym typeface="Symbol" pitchFamily="18" charset="2"/>
              </a:rPr>
              <a:t> x 10</a:t>
            </a:r>
            <a:r>
              <a:rPr lang="en-US" sz="2200" baseline="30000" dirty="0">
                <a:sym typeface="Symbol" pitchFamily="18" charset="2"/>
              </a:rPr>
              <a:t>-7 </a:t>
            </a:r>
            <a:r>
              <a:rPr lang="en-US" sz="2200" dirty="0" err="1">
                <a:sym typeface="Symbol" pitchFamily="18" charset="2"/>
              </a:rPr>
              <a:t>T</a:t>
            </a:r>
            <a:r>
              <a:rPr lang="en-US" sz="2200" baseline="30000" dirty="0" err="1">
                <a:sym typeface="Symbol" pitchFamily="18" charset="2"/>
              </a:rPr>
              <a:t>.</a:t>
            </a:r>
            <a:r>
              <a:rPr lang="en-US" sz="2200" dirty="0" err="1">
                <a:sym typeface="Symbol" pitchFamily="18" charset="2"/>
              </a:rPr>
              <a:t>m</a:t>
            </a:r>
            <a:r>
              <a:rPr lang="en-US" sz="2200" dirty="0">
                <a:sym typeface="Symbol" pitchFamily="18" charset="2"/>
              </a:rPr>
              <a:t> / A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µ</a:t>
            </a:r>
            <a:r>
              <a:rPr lang="en-US" sz="2200" baseline="-25000" dirty="0"/>
              <a:t>o </a:t>
            </a:r>
            <a:r>
              <a:rPr lang="en-US" sz="2200" dirty="0"/>
              <a:t>is called the </a:t>
            </a:r>
            <a:r>
              <a:rPr lang="en-US" sz="2200" i="1" dirty="0"/>
              <a:t>permeability of free space</a:t>
            </a:r>
            <a:endParaRPr lang="en-US" sz="2200" baseline="-25000" dirty="0"/>
          </a:p>
        </p:txBody>
      </p:sp>
      <p:pic>
        <p:nvPicPr>
          <p:cNvPr id="1028" name="Picture 4" descr="Image result for direction of magnetic field in a conduct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123" y="3741531"/>
            <a:ext cx="3765710" cy="295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05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Electromagnet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cs typeface="Times New Roman" pitchFamily="18" charset="0"/>
              </a:rPr>
              <a:t>An electromagnet consists of an iron core placed inside a wire coil.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cs typeface="Times New Roman" pitchFamily="18" charset="0"/>
              </a:rPr>
              <a:t>The magnetic field strength of a wire coil carrying an electric current increases in direct proportion to the number of turns of the coil</a:t>
            </a:r>
            <a:endParaRPr lang="en-US" dirty="0"/>
          </a:p>
        </p:txBody>
      </p:sp>
      <p:pic>
        <p:nvPicPr>
          <p:cNvPr id="2050" name="Picture 2" descr="Image result for electromagnetism in a co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82420"/>
            <a:ext cx="4412871" cy="330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72200" y="5013176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https://commons.wikimedia.org/wiki/File:VFPt_cylindrical_coil_real.svg</a:t>
            </a:r>
          </a:p>
        </p:txBody>
      </p:sp>
    </p:spTree>
    <p:extLst>
      <p:ext uri="{BB962C8B-B14F-4D97-AF65-F5344CB8AC3E}">
        <p14:creationId xmlns:p14="http://schemas.microsoft.com/office/powerpoint/2010/main" val="171476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00B0F0"/>
                </a:solidFill>
              </a:rPr>
              <a:t>     An </a:t>
            </a:r>
            <a:r>
              <a:rPr lang="en-US" dirty="0">
                <a:solidFill>
                  <a:srgbClr val="00B0F0"/>
                </a:solidFill>
              </a:rPr>
              <a:t>A.C. device used to change high voltage low </a:t>
            </a:r>
            <a:r>
              <a:rPr lang="en-US" dirty="0" smtClean="0">
                <a:solidFill>
                  <a:srgbClr val="00B0F0"/>
                </a:solidFill>
              </a:rPr>
              <a:t>current A.C</a:t>
            </a:r>
            <a:r>
              <a:rPr lang="en-US" dirty="0">
                <a:solidFill>
                  <a:srgbClr val="00B0F0"/>
                </a:solidFill>
              </a:rPr>
              <a:t>. into low voltage high current A.C. and vice-versa without changing the frequency</a:t>
            </a:r>
          </a:p>
          <a:p>
            <a:pPr algn="just">
              <a:buNone/>
            </a:pPr>
            <a:endParaRPr lang="en-US" dirty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en-US" dirty="0"/>
              <a:t>In brief,</a:t>
            </a:r>
          </a:p>
          <a:p>
            <a:pPr algn="just">
              <a:buNone/>
            </a:pPr>
            <a:r>
              <a:rPr lang="en-US" dirty="0"/>
              <a:t>1. Transfers electric power from one circuit to another</a:t>
            </a:r>
          </a:p>
          <a:p>
            <a:pPr algn="just">
              <a:buNone/>
            </a:pPr>
            <a:r>
              <a:rPr lang="en-US" dirty="0"/>
              <a:t>2. It does so without a change of frequency</a:t>
            </a:r>
          </a:p>
          <a:p>
            <a:pPr algn="just">
              <a:buNone/>
            </a:pPr>
            <a:r>
              <a:rPr lang="en-US" dirty="0"/>
              <a:t>3. It accomplishes this by electromagnetic induction</a:t>
            </a:r>
          </a:p>
          <a:p>
            <a:pPr algn="just">
              <a:buNone/>
            </a:pPr>
            <a:r>
              <a:rPr lang="en-US" dirty="0"/>
              <a:t>4. Where the two electric circuits are in mutual inductive influence of each other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7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TRANSFORMER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5000"/>
              </a:lnSpc>
              <a:spcAft>
                <a:spcPct val="10000"/>
              </a:spcAft>
            </a:pPr>
            <a:r>
              <a:rPr lang="en-US" dirty="0"/>
              <a:t>Impedance matching</a:t>
            </a:r>
          </a:p>
          <a:p>
            <a:pPr>
              <a:lnSpc>
                <a:spcPct val="105000"/>
              </a:lnSpc>
              <a:spcAft>
                <a:spcPct val="10000"/>
              </a:spcAft>
            </a:pPr>
            <a:r>
              <a:rPr lang="en-US" dirty="0"/>
              <a:t>Electrical Isolation</a:t>
            </a:r>
          </a:p>
          <a:p>
            <a:pPr>
              <a:lnSpc>
                <a:spcPct val="105000"/>
              </a:lnSpc>
              <a:spcAft>
                <a:spcPct val="10000"/>
              </a:spcAft>
            </a:pPr>
            <a:r>
              <a:rPr lang="en-US" dirty="0"/>
              <a:t>AC power transmission</a:t>
            </a:r>
          </a:p>
          <a:p>
            <a:pPr lvl="2">
              <a:lnSpc>
                <a:spcPct val="105000"/>
              </a:lnSpc>
              <a:spcAft>
                <a:spcPct val="10000"/>
              </a:spcAft>
              <a:buSzPct val="70000"/>
              <a:buFont typeface="Wingdings" pitchFamily="2" charset="2"/>
              <a:buChar char="Ø"/>
            </a:pPr>
            <a:r>
              <a:rPr lang="en-US" i="1" dirty="0"/>
              <a:t>STEP-UP Transformer</a:t>
            </a:r>
          </a:p>
          <a:p>
            <a:pPr lvl="2">
              <a:lnSpc>
                <a:spcPct val="105000"/>
              </a:lnSpc>
              <a:spcAft>
                <a:spcPct val="10000"/>
              </a:spcAft>
              <a:buSzPct val="70000"/>
              <a:buFont typeface="Wingdings" pitchFamily="2" charset="2"/>
              <a:buChar char="Ø"/>
            </a:pPr>
            <a:r>
              <a:rPr lang="en-US" i="1" dirty="0"/>
              <a:t>STEP-DOWN </a:t>
            </a:r>
            <a:r>
              <a:rPr lang="en-US" i="1" dirty="0" smtClean="0"/>
              <a:t>Transformer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069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THEORY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147248" cy="1221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Transformers </a:t>
            </a:r>
            <a:r>
              <a:rPr lang="en-GB" smtClean="0"/>
              <a:t>behaviour</a:t>
            </a:r>
            <a:r>
              <a:rPr lang="en-US" smtClean="0"/>
              <a:t> is based on Faraday’s Law of Induction </a:t>
            </a:r>
            <a:endParaRPr lang="en-US" dirty="0"/>
          </a:p>
        </p:txBody>
      </p:sp>
      <p:pic>
        <p:nvPicPr>
          <p:cNvPr id="5" name="Content Placeholder 4" descr="\mathcal{E} = - N{{d\Phi_B} \over dt}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11116" y="2708920"/>
            <a:ext cx="2118270" cy="7920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28800" y="3717032"/>
            <a:ext cx="5257800" cy="204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800"/>
              <a:t>Where:-</a:t>
            </a:r>
          </a:p>
          <a:p>
            <a:r>
              <a:rPr lang="en-US" sz="4000"/>
              <a:t>ε</a:t>
            </a:r>
            <a:r>
              <a:rPr lang="en-US" sz="2800"/>
              <a:t> </a:t>
            </a:r>
            <a:r>
              <a:rPr lang="en-US" sz="2400"/>
              <a:t>– EMF (V)</a:t>
            </a:r>
          </a:p>
          <a:p>
            <a:r>
              <a:rPr lang="en-US" sz="2800" b="1"/>
              <a:t>N</a:t>
            </a:r>
            <a:r>
              <a:rPr lang="en-US" sz="2400"/>
              <a:t> – No of turns of wire</a:t>
            </a:r>
          </a:p>
          <a:p>
            <a:r>
              <a:rPr lang="en-US" sz="3200"/>
              <a:t>Φ</a:t>
            </a:r>
            <a:r>
              <a:rPr lang="en-US" sz="2000"/>
              <a:t>B</a:t>
            </a:r>
            <a:r>
              <a:rPr lang="en-US" sz="2800"/>
              <a:t> </a:t>
            </a:r>
            <a:r>
              <a:rPr lang="en-US" sz="2400"/>
              <a:t>– Magnetic flux (Wb)</a:t>
            </a:r>
          </a:p>
        </p:txBody>
      </p:sp>
    </p:spTree>
    <p:extLst>
      <p:ext uri="{BB962C8B-B14F-4D97-AF65-F5344CB8AC3E}">
        <p14:creationId xmlns:p14="http://schemas.microsoft.com/office/powerpoint/2010/main" val="4045410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THEORY</a:t>
            </a:r>
          </a:p>
        </p:txBody>
      </p:sp>
      <p:pic>
        <p:nvPicPr>
          <p:cNvPr id="3074" name="Picture 2" descr="Image result for induction theo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7638"/>
            <a:ext cx="6400800" cy="480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3508" y="5493535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https://en.wikipedia.org/wiki/Transformer</a:t>
            </a:r>
          </a:p>
        </p:txBody>
      </p:sp>
    </p:spTree>
    <p:extLst>
      <p:ext uri="{BB962C8B-B14F-4D97-AF65-F5344CB8AC3E}">
        <p14:creationId xmlns:p14="http://schemas.microsoft.com/office/powerpoint/2010/main" val="2362494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713</Words>
  <Application>Microsoft Office PowerPoint</Application>
  <PresentationFormat>On-screen Show (4:3)</PresentationFormat>
  <Paragraphs>113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Electric and Electronic Technology  Chapter 4A – Magnetic Field and Transformer</vt:lpstr>
      <vt:lpstr>Chapter Description</vt:lpstr>
      <vt:lpstr>Contents</vt:lpstr>
      <vt:lpstr>Direction of the Field of a Long Straight Wire</vt:lpstr>
      <vt:lpstr>Electromagnet concept</vt:lpstr>
      <vt:lpstr>Transformer</vt:lpstr>
      <vt:lpstr>TRANSFORMER USES</vt:lpstr>
      <vt:lpstr>INDUCTION THEORY</vt:lpstr>
      <vt:lpstr>INDUCTION THEORY</vt:lpstr>
      <vt:lpstr>Working Principle of a Transformer</vt:lpstr>
      <vt:lpstr>TRANSFORMER MODELS</vt:lpstr>
      <vt:lpstr>Primary and Secondary Relationship</vt:lpstr>
      <vt:lpstr>Losses in a Transformer</vt:lpstr>
      <vt:lpstr>REAL TRANSFORMER LOSSES</vt:lpstr>
      <vt:lpstr>EFFICIENCY</vt:lpstr>
      <vt:lpstr>Voltage Regulation</vt:lpstr>
      <vt:lpstr>Conclusion of The Chapter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259</cp:revision>
  <cp:lastPrinted>2017-07-24T03:54:17Z</cp:lastPrinted>
  <dcterms:created xsi:type="dcterms:W3CDTF">2016-03-03T08:04:10Z</dcterms:created>
  <dcterms:modified xsi:type="dcterms:W3CDTF">2017-08-19T08:20:50Z</dcterms:modified>
</cp:coreProperties>
</file>