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9" r:id="rId2"/>
    <p:sldId id="360" r:id="rId3"/>
    <p:sldId id="361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8" r:id="rId17"/>
    <p:sldId id="376" r:id="rId18"/>
    <p:sldId id="377" r:id="rId19"/>
    <p:sldId id="379" r:id="rId20"/>
    <p:sldId id="380" r:id="rId21"/>
    <p:sldId id="381" r:id="rId22"/>
    <p:sldId id="383" r:id="rId23"/>
    <p:sldId id="362" r:id="rId24"/>
    <p:sldId id="345" r:id="rId25"/>
  </p:sldIdLst>
  <p:sldSz cx="9144000" cy="6858000" type="screen4x3"/>
  <p:notesSz cx="6797675" cy="9926638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>
        <p:scale>
          <a:sx n="60" d="100"/>
          <a:sy n="60" d="100"/>
        </p:scale>
        <p:origin x="-7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19-Aug-17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19-Aug-17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and Electronic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3A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Capacitance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Akhtar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Razali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FKM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akhtar@ump.edu.my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1- capacitance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570" y="1484784"/>
            <a:ext cx="669071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2636912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4553798"/>
            <a:ext cx="2143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7173" y="602485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3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7"/>
          <a:stretch/>
        </p:blipFill>
        <p:spPr bwMode="auto">
          <a:xfrm>
            <a:off x="487937" y="1514939"/>
            <a:ext cx="7383463" cy="14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60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b="20093"/>
          <a:stretch/>
        </p:blipFill>
        <p:spPr bwMode="auto">
          <a:xfrm>
            <a:off x="395536" y="1484784"/>
            <a:ext cx="6761866" cy="384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88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Picture 3" descr="ch03fig05"/>
          <p:cNvPicPr>
            <a:picLocks noChangeAspect="1" noChangeArrowheads="1"/>
          </p:cNvPicPr>
          <p:nvPr/>
        </p:nvPicPr>
        <p:blipFill rotWithShape="1">
          <a:blip r:embed="rId2"/>
          <a:srcRect b="4396"/>
          <a:stretch/>
        </p:blipFill>
        <p:spPr bwMode="auto">
          <a:xfrm>
            <a:off x="1187624" y="1556792"/>
            <a:ext cx="6949440" cy="47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57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energy for capacitance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062" y="1672496"/>
            <a:ext cx="8248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power delivered to a circuit element is the product of the current and the voltage.</a:t>
            </a:r>
          </a:p>
          <a:p>
            <a:pPr>
              <a:buNone/>
            </a:pPr>
            <a:r>
              <a:rPr lang="en-US" dirty="0"/>
              <a:t>				P = V . I	= </a:t>
            </a:r>
            <a:r>
              <a:rPr lang="en-US" i="1" dirty="0"/>
              <a:t> V. (C . dv/</a:t>
            </a:r>
            <a:r>
              <a:rPr lang="en-US" i="1" dirty="0" err="1"/>
              <a:t>dt</a:t>
            </a:r>
            <a:r>
              <a:rPr lang="en-US" i="1" dirty="0"/>
              <a:t>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If we integrate the power delivered from t0 to t, we find energy delivered.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140" y="3645365"/>
            <a:ext cx="2285628" cy="86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8752" y="3645024"/>
            <a:ext cx="1887355" cy="86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8640" y="3645365"/>
            <a:ext cx="2208349" cy="89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27714" y="5949280"/>
            <a:ext cx="17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5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806" y="3068960"/>
            <a:ext cx="5916434" cy="26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1772816"/>
            <a:ext cx="2208349" cy="89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27714" y="5949280"/>
            <a:ext cx="17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9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en-US" dirty="0" smtClean="0"/>
              <a:t>Suppose the voltage form in the plot is applied to a 10uF capacitor. Find the current , energy and stored charge plots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7" y="4149080"/>
            <a:ext cx="7997256" cy="212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0191" y="3769662"/>
            <a:ext cx="17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8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417637"/>
            <a:ext cx="8162925" cy="424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6296" y="5949280"/>
            <a:ext cx="17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1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826768" cy="144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600200"/>
            <a:ext cx="26765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45024"/>
            <a:ext cx="3826768" cy="16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4" y="3827641"/>
            <a:ext cx="28479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6296" y="5949280"/>
            <a:ext cx="17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4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en-US" dirty="0" smtClean="0"/>
              <a:t>Capacitance in parallel connection is expressed by:</a:t>
            </a:r>
          </a:p>
          <a:p>
            <a:pPr lvl="1"/>
            <a:r>
              <a:rPr lang="en-US" i="1" dirty="0" err="1" smtClean="0"/>
              <a:t>Ceq</a:t>
            </a:r>
            <a:r>
              <a:rPr lang="en-US" i="1" dirty="0" smtClean="0"/>
              <a:t> = C1 +C2 +C3</a:t>
            </a:r>
          </a:p>
          <a:p>
            <a:pPr lvl="1"/>
            <a:r>
              <a:rPr lang="en-US" dirty="0" smtClean="0"/>
              <a:t>Apply KCL at the top node, then: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417638"/>
            <a:ext cx="438741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491859"/>
            <a:ext cx="5109195" cy="96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851" y="4458136"/>
            <a:ext cx="2304256" cy="6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4851" y="5116495"/>
            <a:ext cx="1905744" cy="48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2843" y="5605403"/>
            <a:ext cx="1224136" cy="71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11960" y="5941497"/>
            <a:ext cx="17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3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Autofit/>
          </a:bodyPr>
          <a:lstStyle/>
          <a:p>
            <a:r>
              <a:rPr lang="en-GB" sz="1500" dirty="0" smtClean="0">
                <a:latin typeface="Helvetica LT Std Light"/>
              </a:rPr>
              <a:t>Aims</a:t>
            </a:r>
          </a:p>
          <a:p>
            <a:pPr lvl="1"/>
            <a:r>
              <a:rPr lang="en-US" sz="1500" dirty="0" smtClean="0">
                <a:latin typeface="Helvetica LT Std Light"/>
              </a:rPr>
              <a:t>Determine current, voltage, power and energy for capacitor.</a:t>
            </a:r>
          </a:p>
          <a:p>
            <a:pPr lvl="1"/>
            <a:endParaRPr lang="en-GB" sz="1500" dirty="0" smtClean="0">
              <a:latin typeface="Helvetica LT Std Light"/>
            </a:endParaRPr>
          </a:p>
          <a:p>
            <a:r>
              <a:rPr lang="en-GB" sz="1500" dirty="0" smtClean="0">
                <a:latin typeface="Helvetica LT Std Light"/>
              </a:rPr>
              <a:t>Expected Outcomes</a:t>
            </a:r>
          </a:p>
          <a:p>
            <a:pPr lvl="1"/>
            <a:r>
              <a:rPr lang="en-GB" sz="1500" dirty="0" smtClean="0">
                <a:latin typeface="Helvetica LT Std Light"/>
              </a:rPr>
              <a:t>Students able to understand how capacitance works, its application and related analysis</a:t>
            </a:r>
          </a:p>
          <a:p>
            <a:pPr marL="457200" lvl="1" indent="0">
              <a:buNone/>
            </a:pPr>
            <a:endParaRPr lang="en-GB" sz="1500" dirty="0" smtClean="0">
              <a:latin typeface="Helvetica LT Std Light"/>
            </a:endParaRPr>
          </a:p>
          <a:p>
            <a:r>
              <a:rPr lang="en-GB" sz="1500" dirty="0" smtClean="0">
                <a:latin typeface="Helvetica LT Std Light"/>
              </a:rPr>
              <a:t>Other related Information</a:t>
            </a:r>
          </a:p>
          <a:p>
            <a:pPr lvl="1"/>
            <a:r>
              <a:rPr lang="en-GB" sz="1500" dirty="0" smtClean="0">
                <a:latin typeface="Helvetica LT Std Light"/>
              </a:rPr>
              <a:t>One question for final exam is from this topic</a:t>
            </a:r>
            <a:endParaRPr lang="en-GB" sz="1500" dirty="0">
              <a:latin typeface="Helvetica LT Std Light"/>
            </a:endParaRPr>
          </a:p>
          <a:p>
            <a:pPr lvl="1"/>
            <a:r>
              <a:rPr lang="en-GB" sz="1500" dirty="0" smtClean="0">
                <a:latin typeface="Helvetica LT Std Light"/>
              </a:rPr>
              <a:t>No other relevant information be disclosed</a:t>
            </a:r>
          </a:p>
          <a:p>
            <a:pPr lvl="1"/>
            <a:endParaRPr lang="en-GB" sz="1500" dirty="0" smtClean="0">
              <a:latin typeface="Helvetica LT Std Light"/>
            </a:endParaRPr>
          </a:p>
          <a:p>
            <a:r>
              <a:rPr lang="en-GB" sz="1500" dirty="0" smtClean="0">
                <a:latin typeface="Helvetica LT Std Light"/>
              </a:rPr>
              <a:t>References</a:t>
            </a:r>
          </a:p>
          <a:p>
            <a:pPr lvl="1"/>
            <a:r>
              <a:rPr lang="en-GB" sz="1500" dirty="0" err="1">
                <a:latin typeface="Helvetica LT Std Light"/>
              </a:rPr>
              <a:t>Rizzoni</a:t>
            </a:r>
            <a:r>
              <a:rPr lang="en-GB" sz="1500" dirty="0">
                <a:latin typeface="Helvetica LT Std Light"/>
              </a:rPr>
              <a:t> G., 2004, Principles and Applications of Electrical Engineering, Revised Fourth Edition, Fourth Edition, McGraw </a:t>
            </a:r>
            <a:r>
              <a:rPr lang="en-GB" sz="1500" dirty="0" smtClean="0">
                <a:latin typeface="Helvetica LT Std Light"/>
              </a:rPr>
              <a:t>Hill</a:t>
            </a:r>
          </a:p>
          <a:p>
            <a:pPr lvl="1"/>
            <a:r>
              <a:rPr lang="en-GB" sz="1500" dirty="0" err="1">
                <a:latin typeface="Helvetica LT Std Light"/>
              </a:rPr>
              <a:t>Hambley</a:t>
            </a:r>
            <a:r>
              <a:rPr lang="en-GB" sz="1500" dirty="0">
                <a:latin typeface="Helvetica LT Std Light"/>
              </a:rPr>
              <a:t> A.R., 2005, Electrical Engineering Principles and Applications, Third Edition, Pearson Prentice Hall </a:t>
            </a:r>
            <a:endParaRPr lang="en-GB" sz="15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Capacitance in parallel connection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38741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44263"/>
            <a:ext cx="253468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" y="3616424"/>
            <a:ext cx="5109195" cy="96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5856" y="4582701"/>
            <a:ext cx="2304256" cy="6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5241060"/>
            <a:ext cx="1905744" cy="48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8184" y="4582700"/>
            <a:ext cx="1224136" cy="71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36296" y="5970925"/>
            <a:ext cx="17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8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Capacitance in Series Connection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5941497"/>
            <a:ext cx="17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978896" cy="389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005" y="3085911"/>
            <a:ext cx="2874615" cy="7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9324" y="4382055"/>
            <a:ext cx="1224136" cy="71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0608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dirty="0" smtClean="0"/>
              <a:t>Find equivalent capacitance in below circuit.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b="9684"/>
          <a:stretch/>
        </p:blipFill>
        <p:spPr bwMode="auto">
          <a:xfrm>
            <a:off x="1112937" y="2223304"/>
            <a:ext cx="3271242" cy="372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179" y="2132856"/>
            <a:ext cx="4114800" cy="164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4011696"/>
            <a:ext cx="3356173" cy="193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7094" y="5941497"/>
            <a:ext cx="173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5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of The 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Helvetica LT Std Light"/>
              </a:rPr>
              <a:t>Conclusion #1</a:t>
            </a:r>
          </a:p>
          <a:p>
            <a:pPr lvl="1"/>
            <a:r>
              <a:rPr lang="en-GB" sz="2000" dirty="0" smtClean="0">
                <a:latin typeface="Helvetica LT Std Light"/>
              </a:rPr>
              <a:t>Capacitor is used in many application that deal with steady current and voltage constant.</a:t>
            </a:r>
          </a:p>
          <a:p>
            <a:pPr lvl="1"/>
            <a:endParaRPr lang="en-GB" sz="2000" dirty="0" smtClean="0">
              <a:latin typeface="Helvetica LT Std Light"/>
            </a:endParaRPr>
          </a:p>
          <a:p>
            <a:r>
              <a:rPr lang="en-GB" sz="2400" dirty="0" smtClean="0">
                <a:latin typeface="Helvetica LT Std Light"/>
              </a:rPr>
              <a:t>Conclusion #2</a:t>
            </a:r>
          </a:p>
          <a:p>
            <a:pPr lvl="1"/>
            <a:r>
              <a:rPr lang="en-GB" sz="2000" dirty="0" smtClean="0">
                <a:latin typeface="Helvetica LT Std Light"/>
              </a:rPr>
              <a:t>Series equivalent capacitance is identical to the way we calculate resistor </a:t>
            </a:r>
            <a:r>
              <a:rPr lang="en-GB" sz="2000" smtClean="0">
                <a:latin typeface="Helvetica LT Std Light"/>
              </a:rPr>
              <a:t>on series.</a:t>
            </a: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/>
          </a:bodyPr>
          <a:lstStyle/>
          <a:p>
            <a:r>
              <a:rPr lang="en-GB" dirty="0" smtClean="0"/>
              <a:t>Akhtar </a:t>
            </a:r>
            <a:r>
              <a:rPr lang="en-GB" dirty="0" err="1" smtClean="0"/>
              <a:t>Razali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/>
              <a:t/>
            </a:r>
            <a:br>
              <a:rPr lang="en-GB"/>
            </a:br>
            <a:r>
              <a:rPr lang="en-GB" smtClean="0"/>
              <a:t>FKM, UMP.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en-US" sz="2400" dirty="0"/>
              <a:t>Determine the current, voltage, power and energy for a capacitance or inductance.</a:t>
            </a:r>
          </a:p>
          <a:p>
            <a:pPr marL="514350" lvl="0" indent="-514350">
              <a:buAutoNum type="arabicPeriod"/>
            </a:pPr>
            <a:r>
              <a:rPr lang="en-US" sz="2400" dirty="0"/>
              <a:t>Determine the equivalent capacitance and inductance from combination of series and parallel of capacitance and inductance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en-US" dirty="0"/>
              <a:t>A capacitor is basically  a device which stores an electric charge. Physically, it consists  of two metal plates separated by insulating material or dielectric</a:t>
            </a:r>
          </a:p>
        </p:txBody>
      </p:sp>
      <p:pic>
        <p:nvPicPr>
          <p:cNvPr id="18434" name="Picture 2" descr="Image result for capac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746242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44371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https://commons.wikimedia.org/wiki/File:Parallel_plate_capacitor.svg</a:t>
            </a:r>
          </a:p>
        </p:txBody>
      </p:sp>
    </p:spTree>
    <p:extLst>
      <p:ext uri="{BB962C8B-B14F-4D97-AF65-F5344CB8AC3E}">
        <p14:creationId xmlns:p14="http://schemas.microsoft.com/office/powerpoint/2010/main" val="72587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794125" cy="2692895"/>
          </a:xfrm>
        </p:spPr>
        <p:txBody>
          <a:bodyPr>
            <a:normAutofit/>
          </a:bodyPr>
          <a:lstStyle/>
          <a:p>
            <a:r>
              <a:rPr lang="en-US" sz="2400" dirty="0"/>
              <a:t>Application of a DC voltage across the capacitor produces deficiency of electrons on the positive plate and excess of electrons on the negative </a:t>
            </a:r>
            <a:r>
              <a:rPr lang="en-US" sz="2400" dirty="0" smtClean="0"/>
              <a:t>plate</a:t>
            </a:r>
          </a:p>
        </p:txBody>
      </p:sp>
      <p:pic>
        <p:nvPicPr>
          <p:cNvPr id="19458" name="Picture 2" descr="Image result for capac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40" y="1625095"/>
            <a:ext cx="4095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20709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https://commons.wikimedia.org/wiki/File:Capacitor_schematic.svg</a:t>
            </a:r>
          </a:p>
        </p:txBody>
      </p:sp>
    </p:spTree>
    <p:extLst>
      <p:ext uri="{BB962C8B-B14F-4D97-AF65-F5344CB8AC3E}">
        <p14:creationId xmlns:p14="http://schemas.microsoft.com/office/powerpoint/2010/main" val="28266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ideal capacitor, the stored charge </a:t>
            </a:r>
            <a:r>
              <a:rPr lang="en-US" b="1" i="1" dirty="0"/>
              <a:t>q</a:t>
            </a:r>
            <a:r>
              <a:rPr lang="en-US" dirty="0"/>
              <a:t> is proportional to the voltage between the plates: </a:t>
            </a:r>
          </a:p>
          <a:p>
            <a:pPr>
              <a:buNone/>
            </a:pPr>
            <a:r>
              <a:rPr lang="en-US" i="1" dirty="0"/>
              <a:t>				</a:t>
            </a:r>
            <a:r>
              <a:rPr lang="en-US" b="1" i="1" dirty="0"/>
              <a:t>q = </a:t>
            </a:r>
            <a:r>
              <a:rPr lang="en-US" b="1" i="1" dirty="0" err="1"/>
              <a:t>C.v</a:t>
            </a:r>
            <a:endParaRPr lang="en-US" b="1" i="1" dirty="0"/>
          </a:p>
          <a:p>
            <a:pPr>
              <a:buNone/>
            </a:pPr>
            <a:r>
              <a:rPr lang="en-US" b="1" i="1" dirty="0"/>
              <a:t>	</a:t>
            </a:r>
            <a:r>
              <a:rPr lang="en-US" dirty="0"/>
              <a:t>the constant proportionality is the capacitance C, which has units of </a:t>
            </a:r>
            <a:r>
              <a:rPr lang="en-US" b="1" dirty="0"/>
              <a:t>farads (F).</a:t>
            </a:r>
          </a:p>
          <a:p>
            <a:pPr>
              <a:buNone/>
            </a:pPr>
            <a:r>
              <a:rPr lang="en-US" b="1" dirty="0"/>
              <a:t>	Farads </a:t>
            </a:r>
            <a:r>
              <a:rPr lang="en-US" dirty="0"/>
              <a:t>are equivalent to coulomb/volt</a:t>
            </a:r>
          </a:p>
        </p:txBody>
      </p:sp>
    </p:spTree>
    <p:extLst>
      <p:ext uri="{BB962C8B-B14F-4D97-AF65-F5344CB8AC3E}">
        <p14:creationId xmlns:p14="http://schemas.microsoft.com/office/powerpoint/2010/main" val="267199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Voltage for a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637111"/>
          </a:xfrm>
        </p:spPr>
        <p:txBody>
          <a:bodyPr/>
          <a:lstStyle/>
          <a:p>
            <a:r>
              <a:rPr lang="en-US" dirty="0"/>
              <a:t>Current at capacitor is the time rate of flow of charge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i="1" dirty="0" err="1" smtClean="0"/>
              <a:t>dq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endParaRPr lang="en-US" i="1" dirty="0"/>
          </a:p>
          <a:p>
            <a:pPr>
              <a:buNone/>
            </a:pPr>
            <a:r>
              <a:rPr lang="en-US" i="1" dirty="0" smtClean="0"/>
              <a:t>      = </a:t>
            </a:r>
            <a:r>
              <a:rPr lang="en-US" i="1" dirty="0"/>
              <a:t>d (</a:t>
            </a:r>
            <a:r>
              <a:rPr lang="en-US" i="1" dirty="0" err="1"/>
              <a:t>Cv</a:t>
            </a:r>
            <a:r>
              <a:rPr lang="en-US" i="1" dirty="0"/>
              <a:t>)/</a:t>
            </a:r>
            <a:r>
              <a:rPr lang="en-US" i="1" dirty="0" err="1"/>
              <a:t>dt</a:t>
            </a:r>
            <a:endParaRPr lang="en-US" i="1" dirty="0"/>
          </a:p>
          <a:p>
            <a:pPr>
              <a:buNone/>
            </a:pPr>
            <a:r>
              <a:rPr lang="en-US" i="1" dirty="0"/>
              <a:t>		</a:t>
            </a:r>
            <a:r>
              <a:rPr lang="en-US" i="1" dirty="0" smtClean="0"/>
              <a:t> = </a:t>
            </a:r>
            <a:r>
              <a:rPr lang="en-US" i="1" dirty="0"/>
              <a:t>C . dv/</a:t>
            </a:r>
            <a:r>
              <a:rPr lang="en-US" i="1" dirty="0" err="1"/>
              <a:t>dt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l="25407" r="23349" b="40398"/>
          <a:stretch/>
        </p:blipFill>
        <p:spPr bwMode="auto">
          <a:xfrm>
            <a:off x="5220072" y="2079362"/>
            <a:ext cx="26131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389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the current (</a:t>
            </a:r>
            <a:r>
              <a:rPr lang="en-US" b="1" i="1" dirty="0" err="1"/>
              <a:t>i</a:t>
            </a:r>
            <a:r>
              <a:rPr lang="en-US" dirty="0"/>
              <a:t>) flowing through a capacitance </a:t>
            </a:r>
            <a:r>
              <a:rPr lang="en-US" b="1" i="1" dirty="0"/>
              <a:t>C</a:t>
            </a:r>
            <a:r>
              <a:rPr lang="en-US" dirty="0"/>
              <a:t>, we can calculate voltage (</a:t>
            </a:r>
            <a:r>
              <a:rPr lang="en-US" b="1" i="1" dirty="0"/>
              <a:t>v</a:t>
            </a:r>
            <a:r>
              <a:rPr lang="en-US" dirty="0"/>
              <a:t>) at the capacitor.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767" y="4443072"/>
            <a:ext cx="306528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4488709"/>
            <a:ext cx="1460549" cy="6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2757488"/>
            <a:ext cx="2654804" cy="81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7049" y="2959995"/>
            <a:ext cx="3285271" cy="3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040" y="5165174"/>
            <a:ext cx="3156535" cy="2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84365" y="59585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7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1 - Capacitance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Suppose voltage v(t) in below figure is applied to a 1uF capacitance. Plot the stored charge and current passing through the capacitance vs. time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585" y="3429000"/>
            <a:ext cx="6921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77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459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Electric and Electronic Technology  Chapter 3A – Capacitance</vt:lpstr>
      <vt:lpstr>Chapter Description</vt:lpstr>
      <vt:lpstr>Contents</vt:lpstr>
      <vt:lpstr>Capacitance</vt:lpstr>
      <vt:lpstr>Capacitance</vt:lpstr>
      <vt:lpstr>Capacitance</vt:lpstr>
      <vt:lpstr>Current and Voltage for a capacitance</vt:lpstr>
      <vt:lpstr>PowerPoint Presentation</vt:lpstr>
      <vt:lpstr>Example 1 - Capacitance</vt:lpstr>
      <vt:lpstr>Example 1- capacitance</vt:lpstr>
      <vt:lpstr>Example 2</vt:lpstr>
      <vt:lpstr>Example 2</vt:lpstr>
      <vt:lpstr>Example 2</vt:lpstr>
      <vt:lpstr>Power and energy for capacitance</vt:lpstr>
      <vt:lpstr>Energy</vt:lpstr>
      <vt:lpstr>Example 2</vt:lpstr>
      <vt:lpstr>Example 2</vt:lpstr>
      <vt:lpstr>Example 2</vt:lpstr>
      <vt:lpstr>Example 2</vt:lpstr>
      <vt:lpstr>Capacitance in parallel connection</vt:lpstr>
      <vt:lpstr>Capacitance in Series Connection</vt:lpstr>
      <vt:lpstr>Exercise 1</vt:lpstr>
      <vt:lpstr>Conclusion of The Chapter</vt:lpstr>
      <vt:lpstr>Akhtar Razali  FKM, UMP.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Admin</cp:lastModifiedBy>
  <cp:revision>243</cp:revision>
  <cp:lastPrinted>2017-07-24T03:54:17Z</cp:lastPrinted>
  <dcterms:created xsi:type="dcterms:W3CDTF">2016-03-03T08:04:10Z</dcterms:created>
  <dcterms:modified xsi:type="dcterms:W3CDTF">2017-08-19T07:47:03Z</dcterms:modified>
</cp:coreProperties>
</file>