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63" r:id="rId2"/>
    <p:sldId id="364" r:id="rId3"/>
    <p:sldId id="365" r:id="rId4"/>
    <p:sldId id="368" r:id="rId5"/>
    <p:sldId id="370" r:id="rId6"/>
    <p:sldId id="371" r:id="rId7"/>
    <p:sldId id="373" r:id="rId8"/>
    <p:sldId id="374" r:id="rId9"/>
    <p:sldId id="375" r:id="rId10"/>
    <p:sldId id="392" r:id="rId11"/>
    <p:sldId id="393" r:id="rId12"/>
    <p:sldId id="394" r:id="rId13"/>
    <p:sldId id="345" r:id="rId14"/>
  </p:sldIdLst>
  <p:sldSz cx="9144000" cy="6858000" type="screen4x3"/>
  <p:notesSz cx="6797675" cy="9926638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4643"/>
  </p:normalViewPr>
  <p:slideViewPr>
    <p:cSldViewPr snapToObjects="1">
      <p:cViewPr varScale="1">
        <p:scale>
          <a:sx n="86" d="100"/>
          <a:sy n="86" d="100"/>
        </p:scale>
        <p:origin x="19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tags" Target="tags/tag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852" y="6126163"/>
            <a:ext cx="889548" cy="31134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7092280" y="6126163"/>
            <a:ext cx="2051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By Dr. Arshad Ali Khan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Chapter 5</a:t>
            </a:r>
            <a:br>
              <a:rPr lang="en-US" b="1" dirty="0" smtClean="0"/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MY" b="1" dirty="0"/>
              <a:t> Drug Metabolism </a:t>
            </a:r>
            <a:endParaRPr lang="en-SG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729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073" y="1922990"/>
            <a:ext cx="5292460" cy="37358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1260474"/>
            <a:ext cx="8348133" cy="132503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en-MY" b="1" dirty="0" smtClean="0">
                <a:solidFill>
                  <a:schemeClr val="tx1"/>
                </a:solidFill>
              </a:rPr>
              <a:t>FACTORS AFFECTING BIOTRANSFORMATION OF DRUG</a:t>
            </a:r>
            <a:endParaRPr lang="en-MY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344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908720"/>
            <a:ext cx="77873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+mj-lt"/>
              <a:buAutoNum type="arabicParenR"/>
            </a:pP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Physicochemical properties of 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therapeutic agents</a:t>
            </a:r>
            <a:endParaRPr lang="en-M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  Chemical 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</a:t>
            </a:r>
          </a:p>
          <a:p>
            <a:pPr marL="600075" lvl="1" indent="-257175">
              <a:buFont typeface="+mj-lt"/>
              <a:buAutoNum type="alphaLcPeriod"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chemicals</a:t>
            </a:r>
          </a:p>
          <a:p>
            <a:pPr marL="600075" lvl="1" indent="-257175">
              <a:buFont typeface="+mj-lt"/>
              <a:buAutoNum type="alphaLcPeriod"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metabolising enzymes induction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Font typeface="+mj-lt"/>
              <a:buAutoNum type="alphaLcPeriod"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metabolising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enzymes 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inhibition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  Biological factors </a:t>
            </a:r>
          </a:p>
          <a:p>
            <a:pPr marL="600075" lvl="1" indent="-257175">
              <a:buFont typeface="+mj-lt"/>
              <a:buAutoNum type="alphaLcPeriod"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species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Font typeface="+mj-lt"/>
              <a:buAutoNum type="alphaLcPeriod"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race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Font typeface="+mj-lt"/>
              <a:buAutoNum type="alphaLcPeriod"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ifferent sex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Font typeface="+mj-lt"/>
              <a:buAutoNum type="alphaLcPeriod"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</a:p>
          <a:p>
            <a:pPr marL="600075" lvl="1" indent="-257175">
              <a:buFont typeface="+mj-lt"/>
              <a:buAutoNum type="alphaLcPeriod"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 habit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Font typeface="+mj-lt"/>
              <a:buAutoNum type="alphaLcPeriod"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hysiological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as pregnancy and disease states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617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3216" y="692696"/>
            <a:ext cx="6571060" cy="530223"/>
          </a:xfrm>
        </p:spPr>
        <p:txBody>
          <a:bodyPr>
            <a:normAutofit fontScale="90000"/>
          </a:bodyPr>
          <a:lstStyle/>
          <a:p>
            <a:r>
              <a:rPr lang="en-MY" dirty="0"/>
              <a:t>Physiochemical Properties Of The Drug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Molecular size and shape</a:t>
            </a:r>
          </a:p>
          <a:p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pKa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Acidity/basicity</a:t>
            </a:r>
          </a:p>
          <a:p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Lipophilicity</a:t>
            </a:r>
          </a:p>
          <a:p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Steric and electronic characteristics</a:t>
            </a: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215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717" y="1512094"/>
            <a:ext cx="7886700" cy="527866"/>
          </a:xfrm>
        </p:spPr>
        <p:txBody>
          <a:bodyPr>
            <a:normAutofit/>
          </a:bodyPr>
          <a:lstStyle/>
          <a:p>
            <a:pPr algn="ctr"/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Metabolism or Biotransformation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1717" y="1512094"/>
            <a:ext cx="7886700" cy="3908286"/>
          </a:xfrm>
        </p:spPr>
        <p:txBody>
          <a:bodyPr>
            <a:noAutofit/>
          </a:bodyPr>
          <a:lstStyle/>
          <a:p>
            <a:pPr algn="just"/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a pharmacokinetic process of breakdown of drug molecules via specialized enzymatic pathway. Moreover, it may modify the chemical and therapeutic nature of the drug molecule as well. 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is basically originated from the metabolite, which is a end product of the drug transformation.</a:t>
            </a: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02933" y="620688"/>
            <a:ext cx="5188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Metabolism or Biotransformation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6236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 smtClean="0"/>
              <a:t>First Pass Effect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3527277"/>
          </a:xfrm>
        </p:spPr>
        <p:txBody>
          <a:bodyPr>
            <a:normAutofit/>
          </a:bodyPr>
          <a:lstStyle/>
          <a:p>
            <a:pPr algn="just"/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Biotransformation </a:t>
            </a:r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drug </a:t>
            </a:r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molecules by hepatic enzymes </a:t>
            </a:r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reaches to the systemic circulation know as the first pass effect which led to the low bioavailability of the drug molecules.</a:t>
            </a:r>
          </a:p>
          <a:p>
            <a:pPr algn="just"/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can be bypassed by the intravenous or sublingual drug administration.</a:t>
            </a:r>
            <a:endParaRPr lang="en-M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17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3180" y="620688"/>
            <a:ext cx="3666173" cy="556844"/>
          </a:xfrm>
        </p:spPr>
        <p:txBody>
          <a:bodyPr>
            <a:normAutofit fontScale="90000"/>
          </a:bodyPr>
          <a:lstStyle/>
          <a:p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Metabolising Enzymes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136904" cy="4270550"/>
          </a:xfrm>
        </p:spPr>
        <p:txBody>
          <a:bodyPr>
            <a:noAutofit/>
          </a:bodyPr>
          <a:lstStyle/>
          <a:p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drug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metabolising enzymes can be 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divided into: </a:t>
            </a:r>
          </a:p>
          <a:p>
            <a:pPr marL="0" indent="0">
              <a:buNone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Microsomal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enzymes</a:t>
            </a:r>
          </a:p>
          <a:p>
            <a:pPr>
              <a:buFontTx/>
              <a:buChar char="-"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enzymes present in the endoplasmic reticulum in liver, kidney, intestinal mucosa and lungs. </a:t>
            </a:r>
          </a:p>
          <a:p>
            <a:pPr marL="0" indent="0">
              <a:buNone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examples: microsomal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cytochrome P450, monooxygenase family of 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enzymes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oxidize drugs. </a:t>
            </a:r>
          </a:p>
          <a:p>
            <a:pPr marL="0" indent="0">
              <a:buNone/>
            </a:pP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catalyze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oxidation, reduction, hydrolysis (phase I reactions) and glucuronide conjugation (phase II reactions)</a:t>
            </a:r>
          </a:p>
          <a:p>
            <a:pPr marL="0" indent="0">
              <a:buNone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Non-microsomal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enzymes</a:t>
            </a:r>
          </a:p>
          <a:p>
            <a:pPr marL="0" indent="0">
              <a:buNone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-enzymes present in cytoplasm, mitochondria of hepatic cells .</a:t>
            </a:r>
          </a:p>
          <a:p>
            <a:pPr marL="0" indent="0">
              <a:buNone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monoamine oxidases (MAO),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esterases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amidases, transferases,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conjugages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pPr marL="0" indent="0">
              <a:buNone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-catalyse all phase II reactions. </a:t>
            </a: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902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3187" y="620688"/>
            <a:ext cx="3751898" cy="527866"/>
          </a:xfrm>
        </p:spPr>
        <p:txBody>
          <a:bodyPr>
            <a:normAutofit/>
          </a:bodyPr>
          <a:lstStyle/>
          <a:p>
            <a:pPr algn="ctr"/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Toxicity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4680520"/>
          </a:xfrm>
        </p:spPr>
        <p:txBody>
          <a:bodyPr>
            <a:normAutofit/>
          </a:bodyPr>
          <a:lstStyle/>
          <a:p>
            <a:pPr algn="just"/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Toxicity </a:t>
            </a:r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adverse effects of drugs in the body. </a:t>
            </a:r>
          </a:p>
          <a:p>
            <a:pPr algn="just"/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can occurs by the overdose and prolonged use</a:t>
            </a:r>
            <a:endParaRPr lang="en-M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adverse </a:t>
            </a:r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reaction (ADR) or adverse drug event (ADE), is </a:t>
            </a:r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defined as the drug toxicity</a:t>
            </a:r>
          </a:p>
        </p:txBody>
      </p:sp>
    </p:spTree>
    <p:extLst>
      <p:ext uri="{BB962C8B-B14F-4D97-AF65-F5344CB8AC3E}">
        <p14:creationId xmlns:p14="http://schemas.microsoft.com/office/powerpoint/2010/main" val="1576926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692696"/>
            <a:ext cx="4231958" cy="402297"/>
          </a:xfrm>
        </p:spPr>
        <p:txBody>
          <a:bodyPr>
            <a:normAutofit fontScale="90000"/>
          </a:bodyPr>
          <a:lstStyle/>
          <a:p>
            <a:pPr algn="ctr"/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drug toxicity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4077197"/>
          </a:xfrm>
        </p:spPr>
        <p:txBody>
          <a:bodyPr>
            <a:noAutofit/>
          </a:bodyPr>
          <a:lstStyle/>
          <a:p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On-target adverse effects</a:t>
            </a:r>
          </a:p>
          <a:p>
            <a:pPr marL="0" indent="0">
              <a:buNone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toxicity can occurs after the drug binding to the receptor in an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inappropriate 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amount or on incorrect tissue.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Off-target adverse effects </a:t>
            </a:r>
          </a:p>
          <a:p>
            <a:pPr marL="0" indent="0">
              <a:buNone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toxicity can occurs if drug binds with the wrong target or receptors.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oxic metabolites production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-Virtually all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molecules are metabolized by the liver and/or other tissues. </a:t>
            </a:r>
          </a:p>
          <a:p>
            <a:pPr marL="0" indent="0">
              <a:buNone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-sometimes metabolism produces a pharmacologically active metabolite, a drug metabolite can have an adverse effect.</a:t>
            </a:r>
          </a:p>
        </p:txBody>
      </p:sp>
    </p:spTree>
    <p:extLst>
      <p:ext uri="{BB962C8B-B14F-4D97-AF65-F5344CB8AC3E}">
        <p14:creationId xmlns:p14="http://schemas.microsoft.com/office/powerpoint/2010/main" val="1305476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Detoxification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03650"/>
          </a:xfrm>
        </p:spPr>
        <p:txBody>
          <a:bodyPr>
            <a:normAutofit/>
          </a:bodyPr>
          <a:lstStyle/>
          <a:p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pecific </a:t>
            </a:r>
            <a:r>
              <a:rPr lang="en-MY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metabolic pathway, active throughout the human body, that processes unwanted chemicals for elimination. </a:t>
            </a:r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involves many enzymatic reactions and after the detoxification removes the by-product via </a:t>
            </a:r>
            <a:r>
              <a:rPr lang="en-MY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secreatory</a:t>
            </a:r>
            <a:r>
              <a:rPr lang="en-MY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organs such as kidney and liver.</a:t>
            </a:r>
            <a:endParaRPr lang="en-M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677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 smtClean="0"/>
              <a:t>Stages of Metabolism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7466"/>
            <a:ext cx="8364829" cy="4417797"/>
          </a:xfrm>
        </p:spPr>
        <p:txBody>
          <a:bodyPr>
            <a:noAutofit/>
          </a:bodyPr>
          <a:lstStyle/>
          <a:p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divided into two phases:</a:t>
            </a:r>
          </a:p>
          <a:p>
            <a:pPr marL="0" indent="0">
              <a:buNone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1. Phase I</a:t>
            </a:r>
          </a:p>
          <a:p>
            <a:pPr marL="0" indent="0">
              <a:buNone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Phase II</a:t>
            </a:r>
          </a:p>
          <a:p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drug may undergoes either phase I or Phase II whereas some may undergo by both the phases.</a:t>
            </a:r>
          </a:p>
          <a:p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metabolise the drug molecule basically via reduction or hydrolysis and in most cases by the oxidation.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126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16221" y="836712"/>
            <a:ext cx="8364140" cy="525658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Phase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M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phase the metabolism occurs via conjugation process in which ionized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glutathione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methyl or acetyl groups) attached 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the drug molecules and make the metabolite water soluble and improves the excretion.  This process usually take place in the hepatocyte cytoplasm.</a:t>
            </a:r>
          </a:p>
          <a:p>
            <a:pPr marL="0" indent="0">
              <a:buNone/>
            </a:pP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buFont typeface="Wingdings" panose="05000000000000000000" pitchFamily="2" charset="2"/>
              <a:buChar char="v"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728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481</Words>
  <Application>Microsoft Macintosh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Helvetica</vt:lpstr>
      <vt:lpstr>Times New Roman</vt:lpstr>
      <vt:lpstr>Wingdings</vt:lpstr>
      <vt:lpstr>Arial</vt:lpstr>
      <vt:lpstr>Office Theme</vt:lpstr>
      <vt:lpstr>Chapter 5   Drug Metabolism </vt:lpstr>
      <vt:lpstr>Metabolism or Biotransformation</vt:lpstr>
      <vt:lpstr>First Pass Effect </vt:lpstr>
      <vt:lpstr>Drug Metabolising Enzymes</vt:lpstr>
      <vt:lpstr>Drug Toxicity </vt:lpstr>
      <vt:lpstr>Mechanism of drug toxicity </vt:lpstr>
      <vt:lpstr>Detoxification</vt:lpstr>
      <vt:lpstr>Stages of Metabolism</vt:lpstr>
      <vt:lpstr>PowerPoint Presentation</vt:lpstr>
      <vt:lpstr>FACTORS AFFECTING BIOTRANSFORMATION OF DRUG</vt:lpstr>
      <vt:lpstr>PowerPoint Presentation</vt:lpstr>
      <vt:lpstr>Physiochemical Properties Of The Drug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204</cp:revision>
  <cp:lastPrinted>2017-07-24T03:54:17Z</cp:lastPrinted>
  <dcterms:created xsi:type="dcterms:W3CDTF">2016-03-03T08:04:10Z</dcterms:created>
  <dcterms:modified xsi:type="dcterms:W3CDTF">2017-08-27T00:34:41Z</dcterms:modified>
</cp:coreProperties>
</file>