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21"/>
  </p:notesMasterIdLst>
  <p:sldIdLst>
    <p:sldId id="303" r:id="rId2"/>
    <p:sldId id="290" r:id="rId3"/>
    <p:sldId id="257" r:id="rId4"/>
    <p:sldId id="258" r:id="rId5"/>
    <p:sldId id="259" r:id="rId6"/>
    <p:sldId id="260" r:id="rId7"/>
    <p:sldId id="266" r:id="rId8"/>
    <p:sldId id="261" r:id="rId9"/>
    <p:sldId id="262" r:id="rId10"/>
    <p:sldId id="263" r:id="rId11"/>
    <p:sldId id="268" r:id="rId12"/>
    <p:sldId id="270" r:id="rId13"/>
    <p:sldId id="281" r:id="rId14"/>
    <p:sldId id="282" r:id="rId15"/>
    <p:sldId id="283" r:id="rId16"/>
    <p:sldId id="285" r:id="rId17"/>
    <p:sldId id="284" r:id="rId18"/>
    <p:sldId id="301" r:id="rId19"/>
    <p:sldId id="29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1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315"/>
    <p:restoredTop sz="92195" autoAdjust="0"/>
  </p:normalViewPr>
  <p:slideViewPr>
    <p:cSldViewPr>
      <p:cViewPr varScale="1">
        <p:scale>
          <a:sx n="102" d="100"/>
          <a:sy n="102" d="100"/>
        </p:scale>
        <p:origin x="1672" y="19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30" d="100"/>
        <a:sy n="130" d="100"/>
      </p:scale>
      <p:origin x="0" y="107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793EC-D664-47D2-9298-4CBBF04241B5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0110C-BFB4-47B1-A16F-D449EB023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58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236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7195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148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591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7584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2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33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471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861617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542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49569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72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B172D-DF2E-4638-9271-98F8EF773D6B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473A2-C7C8-46A6-BF21-6DDC86982C3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083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cbi.nlm.nih.gov/pubmed/1552916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1520" y="2133600"/>
            <a:ext cx="8424936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BSB3503 - Biomanufacturing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5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Upstream Processes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 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Industrial Sciences &amp; Technology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yusvana@ump.edu.my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40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bioreactor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Depends </a:t>
            </a:r>
            <a:r>
              <a:rPr lang="en-US" sz="2400" b="1" dirty="0"/>
              <a:t>on:</a:t>
            </a:r>
          </a:p>
          <a:p>
            <a:pPr marL="868363" indent="0">
              <a:buNone/>
            </a:pPr>
            <a:r>
              <a:rPr lang="en-US" sz="2400" dirty="0"/>
              <a:t>• Anchorage dependence or suspension adapted</a:t>
            </a:r>
          </a:p>
          <a:p>
            <a:pPr marL="868363" indent="0">
              <a:buNone/>
            </a:pPr>
            <a:r>
              <a:rPr lang="en-US" sz="2400" dirty="0"/>
              <a:t>• Mixing</a:t>
            </a:r>
          </a:p>
          <a:p>
            <a:pPr marL="868363" indent="0">
              <a:buNone/>
            </a:pPr>
            <a:r>
              <a:rPr lang="en-US" sz="2400" dirty="0"/>
              <a:t>• Mass transfer particularly (OTR = </a:t>
            </a:r>
            <a:r>
              <a:rPr lang="en-US" sz="2400" dirty="0" err="1"/>
              <a:t>kLa</a:t>
            </a:r>
            <a:r>
              <a:rPr lang="en-US" sz="2400" dirty="0"/>
              <a:t> (C*-</a:t>
            </a:r>
            <a:r>
              <a:rPr lang="en-US" sz="2400"/>
              <a:t>CL</a:t>
            </a:r>
            <a:r>
              <a:rPr lang="en-US" sz="2400" smtClean="0"/>
              <a:t>)</a:t>
            </a:r>
          </a:p>
          <a:p>
            <a:pPr marL="868363" indent="0">
              <a:buNone/>
            </a:pPr>
            <a:r>
              <a:rPr lang="en-US" sz="2400" smtClean="0"/>
              <a:t>(oxygen transfer / mass transfer coefficient, volumetric transfer coefficient)</a:t>
            </a:r>
            <a:endParaRPr lang="en-US" sz="2400" dirty="0"/>
          </a:p>
          <a:p>
            <a:pPr marL="868363" indent="0">
              <a:buNone/>
            </a:pPr>
            <a:r>
              <a:rPr lang="en-US" sz="2400" dirty="0"/>
              <a:t>• Cell </a:t>
            </a:r>
            <a:r>
              <a:rPr lang="en-US" sz="2400" dirty="0" smtClean="0"/>
              <a:t>density</a:t>
            </a:r>
            <a:endParaRPr lang="en-US" sz="2400" dirty="0"/>
          </a:p>
          <a:p>
            <a:pPr marL="868363" indent="0">
              <a:buNone/>
            </a:pPr>
            <a:r>
              <a:rPr lang="en-US" sz="2400" dirty="0" smtClean="0"/>
              <a:t>• </a:t>
            </a:r>
            <a:r>
              <a:rPr lang="en-US" sz="2400" dirty="0"/>
              <a:t>Shear </a:t>
            </a:r>
            <a:r>
              <a:rPr lang="en-US" sz="2400" dirty="0" smtClean="0"/>
              <a:t>resistance</a:t>
            </a:r>
            <a:endParaRPr lang="en-US" sz="2400" dirty="0"/>
          </a:p>
          <a:p>
            <a:pPr marL="868363" indent="0">
              <a:buNone/>
            </a:pPr>
            <a:r>
              <a:rPr lang="en-US" sz="2400" dirty="0"/>
              <a:t>• Validation issues</a:t>
            </a:r>
          </a:p>
        </p:txBody>
      </p:sp>
    </p:spTree>
    <p:extLst>
      <p:ext uri="{BB962C8B-B14F-4D97-AF65-F5344CB8AC3E}">
        <p14:creationId xmlns:p14="http://schemas.microsoft.com/office/powerpoint/2010/main" val="1263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substrate feeding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• </a:t>
            </a:r>
            <a:r>
              <a:rPr lang="en-US" sz="2400" dirty="0"/>
              <a:t>Depends on anchorage dependence or suspension adapted</a:t>
            </a:r>
          </a:p>
          <a:p>
            <a:pPr marL="457200" indent="0">
              <a:buNone/>
            </a:pPr>
            <a:r>
              <a:rPr lang="en-US" sz="2400" dirty="0"/>
              <a:t>• OTR (poor oxygen solubility; 5-7 mg/L 25 C)</a:t>
            </a:r>
          </a:p>
          <a:p>
            <a:pPr marL="457200" indent="0">
              <a:buNone/>
            </a:pPr>
            <a:r>
              <a:rPr lang="en-US" sz="2400" dirty="0"/>
              <a:t>• Cell density </a:t>
            </a:r>
          </a:p>
          <a:p>
            <a:pPr marL="457200" indent="0">
              <a:buNone/>
            </a:pPr>
            <a:r>
              <a:rPr lang="en-US" sz="2400" dirty="0"/>
              <a:t>• Shear resistance</a:t>
            </a:r>
          </a:p>
          <a:p>
            <a:pPr marL="457200" indent="0">
              <a:buNone/>
            </a:pPr>
            <a:r>
              <a:rPr lang="en-US" sz="2400" dirty="0"/>
              <a:t>• Stability of product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• Productivity</a:t>
            </a:r>
          </a:p>
          <a:p>
            <a:pPr marL="0" indent="0">
              <a:buNone/>
            </a:pPr>
            <a:r>
              <a:rPr lang="en-US" sz="2400" dirty="0"/>
              <a:t>• Product concentration</a:t>
            </a:r>
          </a:p>
          <a:p>
            <a:pPr marL="0" indent="0">
              <a:buNone/>
            </a:pPr>
            <a:r>
              <a:rPr lang="en-US" sz="2400" dirty="0"/>
              <a:t>• Formation of toxic products</a:t>
            </a:r>
          </a:p>
          <a:p>
            <a:pPr marL="0" indent="0">
              <a:buNone/>
            </a:pPr>
            <a:r>
              <a:rPr lang="en-US" sz="2400" dirty="0"/>
              <a:t>• Osmotic stress</a:t>
            </a:r>
          </a:p>
          <a:p>
            <a:pPr marL="0" indent="0">
              <a:buNone/>
            </a:pPr>
            <a:r>
              <a:rPr lang="en-US" sz="2400" dirty="0"/>
              <a:t>• Substrate inhibition/ </a:t>
            </a:r>
            <a:r>
              <a:rPr lang="en-US" sz="2400" dirty="0" err="1"/>
              <a:t>catabolite</a:t>
            </a:r>
            <a:r>
              <a:rPr lang="en-US" sz="2400" dirty="0"/>
              <a:t> repression/ </a:t>
            </a:r>
            <a:r>
              <a:rPr lang="en-US" sz="2400" dirty="0" err="1"/>
              <a:t>diauxic</a:t>
            </a:r>
            <a:r>
              <a:rPr lang="en-US" sz="2400" dirty="0"/>
              <a:t> growth</a:t>
            </a:r>
          </a:p>
          <a:p>
            <a:pPr marL="0" indent="0">
              <a:buNone/>
            </a:pPr>
            <a:r>
              <a:rPr lang="en-US" sz="2400" dirty="0"/>
              <a:t>• Availability/ Need of </a:t>
            </a:r>
            <a:r>
              <a:rPr lang="en-US" sz="2400"/>
              <a:t>PAT </a:t>
            </a:r>
            <a:r>
              <a:rPr lang="en-US" sz="2400" smtClean="0"/>
              <a:t>(Process Analytical Technology, quality </a:t>
            </a:r>
            <a:r>
              <a:rPr lang="en-US" sz="2400" dirty="0"/>
              <a:t>by design, consistency)</a:t>
            </a:r>
          </a:p>
        </p:txBody>
      </p:sp>
    </p:spTree>
    <p:extLst>
      <p:ext uri="{BB962C8B-B14F-4D97-AF65-F5344CB8AC3E}">
        <p14:creationId xmlns:p14="http://schemas.microsoft.com/office/powerpoint/2010/main" val="304089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esktop\ScreenHunter_10 Sep. 25 22.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21" y="3212976"/>
            <a:ext cx="2304256" cy="285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ScreenHunter_11 Sep. 25 22.2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167" y="1728705"/>
            <a:ext cx="2261615" cy="331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ScreenHunter_12 Sep. 25 22.2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715616"/>
            <a:ext cx="2664296" cy="3339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94322" y="5517269"/>
            <a:ext cx="190567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smtClean="0"/>
              <a:t>Continuous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062926" y="1719497"/>
            <a:ext cx="1728192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Fed Batch 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372200" y="5064812"/>
            <a:ext cx="1728192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Batch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Feeding regimes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7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Case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For antibody manufacturing process development, the challenges include </a:t>
            </a:r>
          </a:p>
          <a:p>
            <a:r>
              <a:rPr lang="en-US" sz="2400" dirty="0"/>
              <a:t>maintaining </a:t>
            </a:r>
            <a:r>
              <a:rPr lang="en-US" sz="2400" dirty="0">
                <a:solidFill>
                  <a:srgbClr val="FF0000"/>
                </a:solidFill>
              </a:rPr>
              <a:t>desired quality </a:t>
            </a:r>
            <a:r>
              <a:rPr lang="en-US" sz="2400" dirty="0"/>
              <a:t>attributes </a:t>
            </a:r>
          </a:p>
          <a:p>
            <a:r>
              <a:rPr lang="en-US" sz="2400" dirty="0"/>
              <a:t>Reducing </a:t>
            </a:r>
            <a:r>
              <a:rPr lang="en-US" sz="2400" dirty="0">
                <a:solidFill>
                  <a:srgbClr val="FF0000"/>
                </a:solidFill>
              </a:rPr>
              <a:t>time </a:t>
            </a:r>
            <a:r>
              <a:rPr lang="en-US" sz="2400" dirty="0"/>
              <a:t>to market</a:t>
            </a:r>
          </a:p>
          <a:p>
            <a:r>
              <a:rPr lang="en-US" sz="2400" dirty="0"/>
              <a:t>C</a:t>
            </a:r>
            <a:r>
              <a:rPr lang="en-US" sz="2400" dirty="0">
                <a:solidFill>
                  <a:srgbClr val="FF0000"/>
                </a:solidFill>
              </a:rPr>
              <a:t>ost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effectiveness</a:t>
            </a:r>
            <a:r>
              <a:rPr lang="en-US" sz="2400" dirty="0"/>
              <a:t>,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Manufacturing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flexibility</a:t>
            </a:r>
            <a:endParaRPr lang="en-US" sz="2400" dirty="0" smtClean="0"/>
          </a:p>
          <a:p>
            <a:r>
              <a:rPr lang="en-US" sz="2400" dirty="0" smtClean="0"/>
              <a:t>D</a:t>
            </a:r>
            <a:r>
              <a:rPr lang="en-US" sz="2400" dirty="0"/>
              <a:t>rug substance must be produced in large quantities with cost and time efficiency to meet clinical requirements. </a:t>
            </a:r>
          </a:p>
          <a:p>
            <a:r>
              <a:rPr lang="en-US" sz="2400" dirty="0" smtClean="0"/>
              <a:t>L</a:t>
            </a:r>
            <a:r>
              <a:rPr lang="en-US" sz="2400" dirty="0"/>
              <a:t>arge scale manufacturing plants containing multiple 10,000 L or larger cell culture bioreactors.</a:t>
            </a:r>
          </a:p>
        </p:txBody>
      </p:sp>
    </p:spTree>
    <p:extLst>
      <p:ext uri="{BB962C8B-B14F-4D97-AF65-F5344CB8AC3E}">
        <p14:creationId xmlns:p14="http://schemas.microsoft.com/office/powerpoint/2010/main" val="396163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Case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</a:t>
            </a:r>
            <a:r>
              <a:rPr lang="en-US" sz="2400" dirty="0" smtClean="0"/>
              <a:t>ammalian </a:t>
            </a:r>
            <a:r>
              <a:rPr lang="en-US" sz="2400" dirty="0"/>
              <a:t>cells have historically been considered difficult to work with due to </a:t>
            </a:r>
            <a:r>
              <a:rPr lang="en-US" sz="2400" dirty="0" smtClean="0"/>
              <a:t>factors:</a:t>
            </a:r>
          </a:p>
          <a:p>
            <a:pPr lvl="1"/>
            <a:r>
              <a:rPr lang="en-US" sz="2000" dirty="0" smtClean="0"/>
              <a:t>low yield</a:t>
            </a:r>
          </a:p>
          <a:p>
            <a:pPr lvl="1"/>
            <a:r>
              <a:rPr lang="en-US" sz="2000" dirty="0" smtClean="0"/>
              <a:t>medium complexity</a:t>
            </a:r>
          </a:p>
          <a:p>
            <a:pPr lvl="1"/>
            <a:r>
              <a:rPr lang="en-US" sz="2000" dirty="0" smtClean="0"/>
              <a:t>serum requirement</a:t>
            </a:r>
          </a:p>
          <a:p>
            <a:pPr lvl="1"/>
            <a:r>
              <a:rPr lang="en-US" sz="2000" dirty="0" smtClean="0"/>
              <a:t>shear sensitivity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marL="331788" lvl="1">
              <a:buFont typeface="Arial" pitchFamily="34" charset="0"/>
              <a:buChar char="•"/>
            </a:pPr>
            <a:r>
              <a:rPr lang="en-US" sz="2400" dirty="0" smtClean="0"/>
              <a:t>Cell </a:t>
            </a:r>
            <a:r>
              <a:rPr lang="en-US" sz="2400" dirty="0"/>
              <a:t>specific productivity of over 20 </a:t>
            </a:r>
            <a:r>
              <a:rPr lang="en-US" sz="2400" dirty="0" err="1"/>
              <a:t>pg</a:t>
            </a:r>
            <a:r>
              <a:rPr lang="en-US" sz="2400" dirty="0"/>
              <a:t>/cell/day can be routinely achieved for production cell lines;</a:t>
            </a:r>
            <a:r>
              <a:rPr lang="en-US" sz="2400" baseline="30000" dirty="0">
                <a:hlinkClick r:id="rId2"/>
              </a:rPr>
              <a:t>1</a:t>
            </a:r>
            <a:r>
              <a:rPr lang="en-US" sz="2400" dirty="0"/>
              <a:t> high titers up to ∼10 g/L and cell densities of over 20 million cells/mL in fed-batch processes </a:t>
            </a:r>
          </a:p>
        </p:txBody>
      </p:sp>
    </p:spTree>
    <p:extLst>
      <p:ext uri="{BB962C8B-B14F-4D97-AF65-F5344CB8AC3E}">
        <p14:creationId xmlns:p14="http://schemas.microsoft.com/office/powerpoint/2010/main" val="67142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Case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enhancement of specific productivity per cell is achieved </a:t>
            </a:r>
            <a:r>
              <a:rPr lang="en-US" sz="2400" dirty="0" smtClean="0"/>
              <a:t>by </a:t>
            </a:r>
          </a:p>
          <a:p>
            <a:pPr lvl="1"/>
            <a:r>
              <a:rPr lang="en-US" sz="2000" dirty="0" smtClean="0"/>
              <a:t>selection </a:t>
            </a:r>
            <a:r>
              <a:rPr lang="en-US" sz="2000" dirty="0"/>
              <a:t>of highly </a:t>
            </a:r>
            <a:r>
              <a:rPr lang="en-US" sz="2000" dirty="0">
                <a:solidFill>
                  <a:srgbClr val="FF0000"/>
                </a:solidFill>
              </a:rPr>
              <a:t>productive </a:t>
            </a:r>
            <a:r>
              <a:rPr lang="en-US" sz="2000" dirty="0" smtClean="0">
                <a:solidFill>
                  <a:srgbClr val="FF0000"/>
                </a:solidFill>
              </a:rPr>
              <a:t>clones</a:t>
            </a:r>
          </a:p>
          <a:p>
            <a:pPr lvl="1"/>
            <a:r>
              <a:rPr lang="en-US" sz="2000" dirty="0" smtClean="0"/>
              <a:t>optimization </a:t>
            </a:r>
            <a:r>
              <a:rPr lang="en-US" sz="2000" dirty="0"/>
              <a:t>of </a:t>
            </a:r>
            <a:r>
              <a:rPr lang="en-US" sz="2000" dirty="0">
                <a:solidFill>
                  <a:srgbClr val="FF0000"/>
                </a:solidFill>
              </a:rPr>
              <a:t>medium composition </a:t>
            </a:r>
            <a:r>
              <a:rPr lang="en-US" sz="2000" dirty="0"/>
              <a:t>and bioreactor </a:t>
            </a:r>
            <a:r>
              <a:rPr lang="en-US" sz="2000" dirty="0">
                <a:solidFill>
                  <a:srgbClr val="FF0000"/>
                </a:solidFill>
              </a:rPr>
              <a:t>operation conditions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400" dirty="0" smtClean="0"/>
              <a:t>C</a:t>
            </a:r>
            <a:r>
              <a:rPr lang="en-US" sz="2400" dirty="0"/>
              <a:t>ontrolling product quality and process consistency at all development stages and production </a:t>
            </a:r>
            <a:r>
              <a:rPr lang="en-US" sz="2400" dirty="0" smtClean="0"/>
              <a:t>scales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783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821683"/>
            <a:ext cx="201622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/>
              <a:t>Cell line development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47864" y="1821683"/>
            <a:ext cx="201622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/>
              <a:t>Cell line engineering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72186" y="4993562"/>
            <a:ext cx="201622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/>
              <a:t>Technology transfer and </a:t>
            </a:r>
            <a:r>
              <a:rPr lang="en-US" dirty="0" err="1"/>
              <a:t>cGMP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1406" y="4993562"/>
            <a:ext cx="201622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/>
              <a:t>Process </a:t>
            </a:r>
            <a:r>
              <a:rPr lang="en-US" dirty="0" smtClean="0"/>
              <a:t>characterization and </a:t>
            </a:r>
            <a:r>
              <a:rPr lang="en-US" dirty="0"/>
              <a:t>validation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8378" y="3273505"/>
            <a:ext cx="201622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/>
              <a:t>Bioreactor optimization and scale 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7864" y="3224547"/>
            <a:ext cx="201622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/>
              <a:t>Medium and feeding strategy development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54559" y="3273505"/>
            <a:ext cx="201622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/>
              <a:t>Clone selection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56176" y="1821683"/>
            <a:ext cx="201622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/>
              <a:t>Process development</a:t>
            </a:r>
          </a:p>
        </p:txBody>
      </p:sp>
      <p:cxnSp>
        <p:nvCxnSpPr>
          <p:cNvPr id="13" name="Straight Arrow Connector 12"/>
          <p:cNvCxnSpPr>
            <a:stCxn id="4" idx="3"/>
            <a:endCxn id="5" idx="1"/>
          </p:cNvCxnSpPr>
          <p:nvPr/>
        </p:nvCxnSpPr>
        <p:spPr bwMode="auto">
          <a:xfrm>
            <a:off x="2555776" y="2144849"/>
            <a:ext cx="792088" cy="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stCxn id="4" idx="3"/>
            <a:endCxn id="5" idx="1"/>
          </p:cNvCxnSpPr>
          <p:nvPr/>
        </p:nvCxnSpPr>
        <p:spPr bwMode="auto">
          <a:xfrm>
            <a:off x="2555776" y="2144849"/>
            <a:ext cx="792088" cy="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 bwMode="auto">
          <a:xfrm>
            <a:off x="5362621" y="2145465"/>
            <a:ext cx="792088" cy="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2"/>
            <a:endCxn id="10" idx="0"/>
          </p:cNvCxnSpPr>
          <p:nvPr/>
        </p:nvCxnSpPr>
        <p:spPr bwMode="auto">
          <a:xfrm flipH="1">
            <a:off x="7162671" y="2468014"/>
            <a:ext cx="1617" cy="805491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0" idx="1"/>
          </p:cNvCxnSpPr>
          <p:nvPr/>
        </p:nvCxnSpPr>
        <p:spPr bwMode="auto">
          <a:xfrm flipH="1">
            <a:off x="5344729" y="3458171"/>
            <a:ext cx="809830" cy="0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H="1">
            <a:off x="2474602" y="3458171"/>
            <a:ext cx="809830" cy="0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H="1">
            <a:off x="1464744" y="4196835"/>
            <a:ext cx="1617" cy="805491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2580098" y="5455227"/>
            <a:ext cx="792088" cy="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Cell culture processes for monoclonal antibody production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116632"/>
            <a:ext cx="8229600" cy="1143000"/>
          </a:xfrm>
        </p:spPr>
        <p:txBody>
          <a:bodyPr/>
          <a:lstStyle/>
          <a:p>
            <a:pPr algn="l"/>
            <a:r>
              <a:rPr lang="en-US"/>
              <a:t>Monoclonal Ab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2840" y="1196975"/>
            <a:ext cx="8373616" cy="4994275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FF0000"/>
                </a:solidFill>
              </a:rPr>
              <a:t>Cell culture process development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>
                <a:solidFill>
                  <a:srgbClr val="FF0000"/>
                </a:solidFill>
              </a:rPr>
              <a:t>Pilot scale </a:t>
            </a:r>
            <a:r>
              <a:rPr lang="en-US" sz="2400" dirty="0"/>
              <a:t>to test scalability and produce material for preclinical toxicology studies, </a:t>
            </a:r>
          </a:p>
          <a:p>
            <a:pPr algn="just"/>
            <a:r>
              <a:rPr lang="en-US" sz="2400" dirty="0"/>
              <a:t>L</a:t>
            </a:r>
            <a:r>
              <a:rPr lang="en-US" sz="2400" dirty="0">
                <a:solidFill>
                  <a:srgbClr val="FF0000"/>
                </a:solidFill>
              </a:rPr>
              <a:t>arger scale manufacturing for production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/>
              <a:t>C</a:t>
            </a:r>
            <a:r>
              <a:rPr lang="en-US" sz="2400" dirty="0">
                <a:solidFill>
                  <a:srgbClr val="FF0000"/>
                </a:solidFill>
              </a:rPr>
              <a:t>ommercialization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process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771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contaminant issues in biologics production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Impurities </a:t>
            </a:r>
            <a:r>
              <a:rPr lang="en-US" sz="2000" dirty="0"/>
              <a:t>can be classified as:</a:t>
            </a:r>
          </a:p>
          <a:p>
            <a:r>
              <a:rPr lang="en-US" sz="2000" dirty="0"/>
              <a:t>1. Contaminants originating form the host and </a:t>
            </a:r>
            <a:r>
              <a:rPr lang="en-US" sz="2000" dirty="0" smtClean="0"/>
              <a:t>the media</a:t>
            </a:r>
            <a:r>
              <a:rPr lang="en-US" sz="2000" dirty="0"/>
              <a:t>:</a:t>
            </a:r>
          </a:p>
          <a:p>
            <a:pPr marL="1143000"/>
            <a:r>
              <a:rPr lang="en-US" sz="2000" dirty="0" smtClean="0"/>
              <a:t>Host </a:t>
            </a:r>
            <a:r>
              <a:rPr lang="en-US" sz="2000" dirty="0"/>
              <a:t>cell proteins</a:t>
            </a:r>
          </a:p>
          <a:p>
            <a:pPr marL="1143000"/>
            <a:r>
              <a:rPr lang="en-US" sz="2000" dirty="0" smtClean="0"/>
              <a:t>Media </a:t>
            </a:r>
            <a:r>
              <a:rPr lang="en-US" sz="2000" dirty="0"/>
              <a:t>additives</a:t>
            </a:r>
          </a:p>
          <a:p>
            <a:pPr marL="1143000"/>
            <a:r>
              <a:rPr lang="en-US" sz="2000" dirty="0" smtClean="0"/>
              <a:t>Defined </a:t>
            </a:r>
            <a:r>
              <a:rPr lang="en-US" sz="2000" dirty="0"/>
              <a:t>proteins e.g. (</a:t>
            </a:r>
            <a:r>
              <a:rPr lang="en-US" sz="2000" dirty="0" err="1"/>
              <a:t>mAbs</a:t>
            </a:r>
            <a:r>
              <a:rPr lang="en-US" sz="2000" dirty="0"/>
              <a:t>) used in processing</a:t>
            </a:r>
          </a:p>
          <a:p>
            <a:pPr marL="1143000"/>
            <a:r>
              <a:rPr lang="en-US" sz="2000" dirty="0" smtClean="0"/>
              <a:t>Endotoxin </a:t>
            </a:r>
            <a:r>
              <a:rPr lang="en-US" sz="2000" dirty="0"/>
              <a:t>from bacteria</a:t>
            </a:r>
          </a:p>
          <a:p>
            <a:pPr marL="1143000"/>
            <a:r>
              <a:rPr lang="en-US" sz="2000" dirty="0" smtClean="0"/>
              <a:t>DNA</a:t>
            </a:r>
            <a:endParaRPr lang="en-US" sz="2000" dirty="0"/>
          </a:p>
          <a:p>
            <a:pPr marL="1143000"/>
            <a:r>
              <a:rPr lang="en-US" sz="2000" dirty="0" smtClean="0"/>
              <a:t>Infectious </a:t>
            </a:r>
            <a:r>
              <a:rPr lang="en-US" sz="2000" dirty="0"/>
              <a:t>agents</a:t>
            </a:r>
          </a:p>
          <a:p>
            <a:r>
              <a:rPr lang="en-US" sz="2000" dirty="0"/>
              <a:t>2. Product variants</a:t>
            </a:r>
          </a:p>
          <a:p>
            <a:pPr marL="1143000"/>
            <a:r>
              <a:rPr lang="en-US" sz="2000" dirty="0" err="1" smtClean="0"/>
              <a:t>Deamidation</a:t>
            </a:r>
            <a:r>
              <a:rPr lang="en-US" sz="2000" dirty="0" smtClean="0"/>
              <a:t> </a:t>
            </a:r>
            <a:r>
              <a:rPr lang="en-US" sz="2000" dirty="0"/>
              <a:t>products</a:t>
            </a:r>
          </a:p>
          <a:p>
            <a:pPr marL="1143000"/>
            <a:r>
              <a:rPr lang="en-US" sz="2000" dirty="0" smtClean="0"/>
              <a:t>Oxidation </a:t>
            </a:r>
            <a:r>
              <a:rPr lang="en-US" sz="2000" dirty="0"/>
              <a:t>products</a:t>
            </a:r>
          </a:p>
          <a:p>
            <a:pPr marL="1143000"/>
            <a:r>
              <a:rPr lang="en-US" sz="2000" dirty="0" smtClean="0"/>
              <a:t>Amino </a:t>
            </a:r>
            <a:r>
              <a:rPr lang="en-US" sz="2000" dirty="0"/>
              <a:t>acid substitutions</a:t>
            </a:r>
          </a:p>
          <a:p>
            <a:pPr marL="1143000"/>
            <a:r>
              <a:rPr lang="en-US" sz="2000" dirty="0" smtClean="0"/>
              <a:t>Aggregates</a:t>
            </a:r>
            <a:endParaRPr lang="en-US" sz="2000" dirty="0"/>
          </a:p>
          <a:p>
            <a:pPr marL="1143000"/>
            <a:r>
              <a:rPr lang="en-US" sz="2000" dirty="0" err="1" smtClean="0"/>
              <a:t>Proteolytic</a:t>
            </a:r>
            <a:r>
              <a:rPr lang="en-US" sz="2000" dirty="0" smtClean="0"/>
              <a:t> </a:t>
            </a:r>
            <a:r>
              <a:rPr lang="en-US" sz="2000" dirty="0"/>
              <a:t>products</a:t>
            </a:r>
          </a:p>
        </p:txBody>
      </p:sp>
    </p:spTree>
    <p:extLst>
      <p:ext uri="{BB962C8B-B14F-4D97-AF65-F5344CB8AC3E}">
        <p14:creationId xmlns:p14="http://schemas.microsoft.com/office/powerpoint/2010/main" val="257235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Phase Purification Strategy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" y="1711349"/>
            <a:ext cx="6131024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</a:t>
            </a:r>
            <a:r>
              <a:rPr lang="en-US" sz="2400" i="1" dirty="0"/>
              <a:t>apture </a:t>
            </a:r>
            <a:r>
              <a:rPr lang="en-US" sz="2400" dirty="0"/>
              <a:t>phase: </a:t>
            </a:r>
            <a:r>
              <a:rPr lang="en-US" sz="2400" i="1" smtClean="0"/>
              <a:t>isolate, concentrate </a:t>
            </a:r>
            <a:r>
              <a:rPr lang="en-US" sz="2400" i="1" dirty="0"/>
              <a:t>and </a:t>
            </a:r>
            <a:r>
              <a:rPr lang="en-US" sz="2400" i="1" dirty="0" err="1"/>
              <a:t>stabilise</a:t>
            </a:r>
            <a:r>
              <a:rPr lang="en-US" sz="2400" i="1" dirty="0"/>
              <a:t> </a:t>
            </a:r>
            <a:r>
              <a:rPr lang="en-US" sz="2400" dirty="0" smtClean="0"/>
              <a:t>the target </a:t>
            </a:r>
            <a:r>
              <a:rPr lang="en-US" sz="2400" dirty="0"/>
              <a:t>product.</a:t>
            </a:r>
          </a:p>
          <a:p>
            <a:r>
              <a:rPr lang="en-US" sz="2400" dirty="0" smtClean="0"/>
              <a:t>I</a:t>
            </a:r>
            <a:r>
              <a:rPr lang="en-US" sz="2400" i="1" dirty="0" smtClean="0"/>
              <a:t>ntermediate purification </a:t>
            </a:r>
            <a:r>
              <a:rPr lang="en-US" sz="2400" dirty="0"/>
              <a:t>phase: </a:t>
            </a:r>
            <a:r>
              <a:rPr lang="en-US" sz="2400" dirty="0" smtClean="0"/>
              <a:t>R</a:t>
            </a:r>
            <a:r>
              <a:rPr lang="en-US" sz="2400" i="1" dirty="0"/>
              <a:t>emove </a:t>
            </a:r>
            <a:r>
              <a:rPr lang="en-US" sz="2400" i="1" dirty="0" err="1" smtClean="0"/>
              <a:t>mostof</a:t>
            </a:r>
            <a:r>
              <a:rPr lang="en-US" sz="2400" i="1" dirty="0" smtClean="0"/>
              <a:t> </a:t>
            </a:r>
            <a:r>
              <a:rPr lang="en-US" sz="2400" i="1" dirty="0"/>
              <a:t>the bulk impurities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P</a:t>
            </a:r>
            <a:r>
              <a:rPr lang="en-US" sz="2400" i="1" dirty="0"/>
              <a:t>olishing </a:t>
            </a:r>
            <a:r>
              <a:rPr lang="en-US" sz="2400" dirty="0"/>
              <a:t>phase: </a:t>
            </a:r>
            <a:r>
              <a:rPr lang="en-US" sz="2400" dirty="0" smtClean="0"/>
              <a:t>A</a:t>
            </a:r>
            <a:r>
              <a:rPr lang="en-US" sz="2400" i="1" dirty="0"/>
              <a:t>chieve </a:t>
            </a:r>
            <a:r>
              <a:rPr lang="en-US" sz="2400" i="1" dirty="0" smtClean="0"/>
              <a:t>high purity </a:t>
            </a:r>
            <a:r>
              <a:rPr lang="en-US" sz="2400" dirty="0"/>
              <a:t>by removing </a:t>
            </a:r>
            <a:r>
              <a:rPr lang="en-US" sz="2400" dirty="0" err="1" smtClean="0"/>
              <a:t>any remaining</a:t>
            </a:r>
            <a:r>
              <a:rPr lang="en-US" sz="2400" dirty="0" smtClean="0"/>
              <a:t> </a:t>
            </a:r>
            <a:r>
              <a:rPr lang="en-US" sz="2400" dirty="0"/>
              <a:t>trace impurities</a:t>
            </a:r>
          </a:p>
        </p:txBody>
      </p:sp>
    </p:spTree>
    <p:extLst>
      <p:ext uri="{BB962C8B-B14F-4D97-AF65-F5344CB8AC3E}">
        <p14:creationId xmlns:p14="http://schemas.microsoft.com/office/powerpoint/2010/main" val="128873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importance of </a:t>
            </a:r>
            <a:r>
              <a:rPr lang="en-US" dirty="0" err="1" smtClean="0"/>
              <a:t>upstreaming</a:t>
            </a:r>
            <a:r>
              <a:rPr lang="en-US" dirty="0" smtClean="0"/>
              <a:t> (UPS) and </a:t>
            </a:r>
            <a:r>
              <a:rPr lang="en-US" dirty="0" err="1" smtClean="0"/>
              <a:t>downstreaming</a:t>
            </a:r>
            <a:r>
              <a:rPr lang="en-US" dirty="0" smtClean="0"/>
              <a:t> (DSP) process</a:t>
            </a:r>
          </a:p>
          <a:p>
            <a:r>
              <a:rPr lang="en-US" dirty="0" smtClean="0"/>
              <a:t>Explain the basic steps in </a:t>
            </a:r>
            <a:r>
              <a:rPr lang="en-US" dirty="0" err="1" smtClean="0"/>
              <a:t>upstreaming</a:t>
            </a:r>
            <a:r>
              <a:rPr lang="en-US" dirty="0" smtClean="0"/>
              <a:t> (UPS) and </a:t>
            </a:r>
            <a:r>
              <a:rPr lang="en-US" dirty="0" err="1" smtClean="0"/>
              <a:t>downstreaming</a:t>
            </a:r>
            <a:r>
              <a:rPr lang="en-US" dirty="0" smtClean="0"/>
              <a:t> (DSP) 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8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bioprocess?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3"/>
          </a:lnRef>
          <a:fillRef idx="1001">
            <a:schemeClr val="lt1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• “</a:t>
            </a:r>
            <a:r>
              <a:rPr lang="en-US" sz="2200" dirty="0">
                <a:solidFill>
                  <a:schemeClr val="tx2"/>
                </a:solidFill>
              </a:rPr>
              <a:t>Application of </a:t>
            </a:r>
            <a:r>
              <a:rPr lang="en-US" sz="2200" b="1" dirty="0">
                <a:solidFill>
                  <a:schemeClr val="tx2"/>
                </a:solidFill>
              </a:rPr>
              <a:t>natural </a:t>
            </a:r>
            <a:r>
              <a:rPr lang="en-US" sz="2200" dirty="0">
                <a:solidFill>
                  <a:schemeClr val="tx2"/>
                </a:solidFill>
              </a:rPr>
              <a:t>or </a:t>
            </a:r>
            <a:r>
              <a:rPr lang="en-US" sz="2200" b="1" dirty="0">
                <a:solidFill>
                  <a:schemeClr val="tx2"/>
                </a:solidFill>
              </a:rPr>
              <a:t>genetically </a:t>
            </a:r>
            <a:r>
              <a:rPr lang="en-US" sz="2200" b="1" dirty="0" smtClean="0">
                <a:solidFill>
                  <a:schemeClr val="tx2"/>
                </a:solidFill>
              </a:rPr>
              <a:t>manipulated </a:t>
            </a:r>
            <a:r>
              <a:rPr lang="en-US" sz="2200" dirty="0" smtClean="0">
                <a:solidFill>
                  <a:schemeClr val="tx2"/>
                </a:solidFill>
              </a:rPr>
              <a:t>(recombinant</a:t>
            </a:r>
            <a:r>
              <a:rPr lang="en-US" sz="2200" dirty="0">
                <a:solidFill>
                  <a:schemeClr val="tx2"/>
                </a:solidFill>
              </a:rPr>
              <a:t>) whole cells/ tissues/ organs, or </a:t>
            </a:r>
            <a:r>
              <a:rPr lang="en-US" sz="2200" dirty="0" smtClean="0">
                <a:solidFill>
                  <a:schemeClr val="tx2"/>
                </a:solidFill>
              </a:rPr>
              <a:t>parts thereof</a:t>
            </a:r>
            <a:r>
              <a:rPr lang="en-US" sz="2200" dirty="0">
                <a:solidFill>
                  <a:schemeClr val="tx2"/>
                </a:solidFill>
              </a:rPr>
              <a:t>, for the production </a:t>
            </a:r>
            <a:r>
              <a:rPr lang="en-US" sz="2200" dirty="0" smtClean="0">
                <a:solidFill>
                  <a:schemeClr val="tx2"/>
                </a:solidFill>
              </a:rPr>
              <a:t>of industrially </a:t>
            </a:r>
            <a:r>
              <a:rPr lang="en-US" sz="2200" dirty="0">
                <a:solidFill>
                  <a:schemeClr val="tx2"/>
                </a:solidFill>
              </a:rPr>
              <a:t>or </a:t>
            </a:r>
            <a:r>
              <a:rPr lang="en-US" sz="2200" dirty="0" smtClean="0">
                <a:solidFill>
                  <a:schemeClr val="tx2"/>
                </a:solidFill>
              </a:rPr>
              <a:t>medically important products”</a:t>
            </a:r>
          </a:p>
          <a:p>
            <a:pPr marL="0" indent="0">
              <a:buNone/>
            </a:pPr>
            <a:endParaRPr lang="en-US" sz="2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tx2"/>
                </a:solidFill>
              </a:rPr>
              <a:t>• </a:t>
            </a:r>
            <a:r>
              <a:rPr lang="en-US" sz="2200" b="1" dirty="0" smtClean="0">
                <a:solidFill>
                  <a:schemeClr val="tx2"/>
                </a:solidFill>
              </a:rPr>
              <a:t>Examples</a:t>
            </a:r>
          </a:p>
          <a:p>
            <a:pPr marL="750888" indent="0">
              <a:buNone/>
            </a:pPr>
            <a:endParaRPr lang="en-US" sz="2200" dirty="0">
              <a:solidFill>
                <a:schemeClr val="tx2"/>
              </a:solidFill>
            </a:endParaRPr>
          </a:p>
          <a:p>
            <a:pPr marL="750888" indent="0">
              <a:buNone/>
            </a:pPr>
            <a:r>
              <a:rPr lang="en-US" sz="2200" dirty="0">
                <a:solidFill>
                  <a:schemeClr val="tx2"/>
                </a:solidFill>
              </a:rPr>
              <a:t>– DNA for gene therapy and transient infection</a:t>
            </a:r>
          </a:p>
          <a:p>
            <a:pPr marL="750888" indent="0">
              <a:buNone/>
            </a:pPr>
            <a:r>
              <a:rPr lang="en-US" sz="2200" dirty="0">
                <a:solidFill>
                  <a:schemeClr val="tx2"/>
                </a:solidFill>
              </a:rPr>
              <a:t>– Antibiotics</a:t>
            </a:r>
          </a:p>
          <a:p>
            <a:pPr marL="750888" indent="0">
              <a:buNone/>
            </a:pPr>
            <a:r>
              <a:rPr lang="en-US" sz="2200" dirty="0">
                <a:solidFill>
                  <a:schemeClr val="tx2"/>
                </a:solidFill>
              </a:rPr>
              <a:t>– Proteins (</a:t>
            </a:r>
            <a:r>
              <a:rPr lang="en-US" sz="2200" dirty="0" err="1">
                <a:solidFill>
                  <a:schemeClr val="tx2"/>
                </a:solidFill>
              </a:rPr>
              <a:t>mAbs</a:t>
            </a:r>
            <a:r>
              <a:rPr lang="en-US" sz="2200" dirty="0" smtClean="0">
                <a:solidFill>
                  <a:schemeClr val="tx2"/>
                </a:solidFill>
              </a:rPr>
              <a:t>, Interleukins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 smtClean="0">
                <a:solidFill>
                  <a:schemeClr val="tx2"/>
                </a:solidFill>
              </a:rPr>
              <a:t>Interferons,enzymes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etc</a:t>
            </a:r>
            <a:r>
              <a:rPr lang="en-US" sz="2200" dirty="0">
                <a:solidFill>
                  <a:schemeClr val="tx2"/>
                </a:solidFill>
              </a:rPr>
              <a:t>)</a:t>
            </a:r>
          </a:p>
          <a:p>
            <a:pPr marL="750888" indent="0">
              <a:buNone/>
            </a:pPr>
            <a:r>
              <a:rPr lang="en-US" sz="2200" dirty="0">
                <a:solidFill>
                  <a:schemeClr val="tx2"/>
                </a:solidFill>
              </a:rPr>
              <a:t>– Hormones (</a:t>
            </a:r>
            <a:r>
              <a:rPr lang="en-US" sz="2200" dirty="0" smtClean="0">
                <a:solidFill>
                  <a:schemeClr val="tx2"/>
                </a:solidFill>
              </a:rPr>
              <a:t>insulin </a:t>
            </a:r>
            <a:r>
              <a:rPr lang="en-US" sz="2200" dirty="0" err="1">
                <a:solidFill>
                  <a:schemeClr val="tx2"/>
                </a:solidFill>
              </a:rPr>
              <a:t>etc</a:t>
            </a:r>
            <a:r>
              <a:rPr lang="en-US" sz="2200" dirty="0">
                <a:solidFill>
                  <a:schemeClr val="tx2"/>
                </a:solidFill>
              </a:rPr>
              <a:t>)</a:t>
            </a:r>
            <a:endParaRPr lang="en-MY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5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Aims of bioprocesses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/>
              <a:t>• “</a:t>
            </a:r>
            <a:r>
              <a:rPr lang="en-US" sz="2400" dirty="0"/>
              <a:t>M</a:t>
            </a:r>
            <a:r>
              <a:rPr lang="en-US" sz="2400" dirty="0" smtClean="0"/>
              <a:t>anipulation </a:t>
            </a:r>
            <a:r>
              <a:rPr lang="en-US" sz="2400" dirty="0"/>
              <a:t>of cells and their environment to produce </a:t>
            </a:r>
            <a:r>
              <a:rPr lang="en-US" sz="2400" dirty="0" smtClean="0"/>
              <a:t>the desired </a:t>
            </a:r>
            <a:r>
              <a:rPr lang="en-US" sz="2400" dirty="0"/>
              <a:t>product with the required quality”</a:t>
            </a:r>
            <a:r>
              <a:rPr lang="en-US" sz="2400" dirty="0" smtClean="0"/>
              <a:t>.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• Molecular biology (genetic engineering) is a tool to achieve this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• Systems used include:</a:t>
            </a:r>
          </a:p>
          <a:p>
            <a:pPr marL="679450" indent="0" algn="just">
              <a:buNone/>
            </a:pPr>
            <a:r>
              <a:rPr lang="en-US" sz="2400" dirty="0"/>
              <a:t>– </a:t>
            </a:r>
            <a:r>
              <a:rPr lang="en-US" sz="2400" dirty="0" smtClean="0"/>
              <a:t>   Viruses</a:t>
            </a:r>
            <a:endParaRPr lang="en-US" sz="2400" dirty="0"/>
          </a:p>
          <a:p>
            <a:pPr marL="1211263" indent="-531813" algn="just">
              <a:buNone/>
            </a:pPr>
            <a:r>
              <a:rPr lang="pt-BR" sz="2400" dirty="0" smtClean="0"/>
              <a:t>– Procaryotes </a:t>
            </a:r>
            <a:r>
              <a:rPr lang="pt-BR" sz="2400" dirty="0"/>
              <a:t>(bacteria, blue- green algae, cyanobateria)</a:t>
            </a:r>
          </a:p>
          <a:p>
            <a:pPr marL="1257300" indent="-577850" algn="just">
              <a:buNone/>
            </a:pPr>
            <a:r>
              <a:rPr lang="en-US" sz="2400" dirty="0"/>
              <a:t>– </a:t>
            </a:r>
            <a:r>
              <a:rPr lang="en-US" sz="2400" dirty="0" smtClean="0"/>
              <a:t>  </a:t>
            </a:r>
            <a:r>
              <a:rPr lang="en-US" sz="2400" dirty="0" err="1" smtClean="0"/>
              <a:t>Eucaryotes</a:t>
            </a:r>
            <a:r>
              <a:rPr lang="en-US" sz="2400" dirty="0" smtClean="0"/>
              <a:t> </a:t>
            </a:r>
            <a:r>
              <a:rPr lang="en-US" sz="2400" dirty="0"/>
              <a:t>(“yeasts, molds, animal cells, plant cells, whole plants, </a:t>
            </a:r>
            <a:r>
              <a:rPr lang="en-US" sz="2400" dirty="0" smtClean="0"/>
              <a:t>whole animals</a:t>
            </a:r>
            <a:r>
              <a:rPr lang="en-US" sz="2400" dirty="0"/>
              <a:t>, </a:t>
            </a:r>
            <a:r>
              <a:rPr lang="en-US" sz="2400" dirty="0" err="1"/>
              <a:t>transgenics”</a:t>
            </a:r>
            <a:r>
              <a:rPr lang="en-US" sz="2400" dirty="0"/>
              <a:t>)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211405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process development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- Contribute in solving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	- environmental</a:t>
            </a:r>
            <a:r>
              <a:rPr lang="en-US" sz="2400" b="1" dirty="0"/>
              <a:t>,</a:t>
            </a:r>
          </a:p>
          <a:p>
            <a:pPr marL="0" indent="0">
              <a:buNone/>
            </a:pPr>
            <a:r>
              <a:rPr lang="en-US" sz="2400" b="1" dirty="0" smtClean="0"/>
              <a:t> 	- </a:t>
            </a:r>
            <a:r>
              <a:rPr lang="en-US" sz="2400" b="1" dirty="0" err="1" smtClean="0"/>
              <a:t>pharmceutical</a:t>
            </a:r>
            <a:r>
              <a:rPr lang="en-US" sz="2400" b="1" dirty="0"/>
              <a:t>,</a:t>
            </a:r>
          </a:p>
          <a:p>
            <a:pPr marL="0" indent="0">
              <a:buNone/>
            </a:pPr>
            <a:r>
              <a:rPr lang="en-US" sz="2400" b="1" dirty="0" smtClean="0"/>
              <a:t>	- industrial </a:t>
            </a:r>
            <a:r>
              <a:rPr lang="en-US" sz="2400" dirty="0"/>
              <a:t>and</a:t>
            </a:r>
          </a:p>
          <a:p>
            <a:pPr marL="0" indent="0">
              <a:buNone/>
            </a:pPr>
            <a:r>
              <a:rPr lang="en-US" sz="2400" b="1" dirty="0" smtClean="0"/>
              <a:t>	- agricultural </a:t>
            </a:r>
            <a:r>
              <a:rPr lang="en-US" sz="2400" dirty="0"/>
              <a:t>problems.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/>
              <a:t>Involves a “</a:t>
            </a:r>
            <a:r>
              <a:rPr lang="en-US" sz="2400" b="1" i="1" dirty="0"/>
              <a:t>careful understanding of the conditions and the duplication of these </a:t>
            </a:r>
            <a:r>
              <a:rPr lang="en-US" sz="2400" b="1" i="1" dirty="0" smtClean="0"/>
              <a:t>conditions during </a:t>
            </a:r>
            <a:r>
              <a:rPr lang="en-US" sz="2400" b="1" i="1" dirty="0"/>
              <a:t>scaled- up production</a:t>
            </a:r>
            <a:r>
              <a:rPr lang="en-US" sz="24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09722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11560" y="188640"/>
            <a:ext cx="4896544" cy="864096"/>
          </a:xfrm>
          <a:noFill/>
          <a:ln>
            <a:noFill/>
          </a:ln>
        </p:spPr>
        <p:style>
          <a:lnRef idx="1">
            <a:schemeClr val="accent1"/>
          </a:lnRef>
          <a:fillRef idx="1001">
            <a:schemeClr val="dk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Design criteria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504" y="1517228"/>
            <a:ext cx="2830513" cy="42880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77788" indent="0">
              <a:buNone/>
            </a:pPr>
            <a:r>
              <a:rPr lang="en-US" sz="2400" dirty="0" smtClean="0"/>
              <a:t>• Concentration</a:t>
            </a:r>
          </a:p>
          <a:p>
            <a:pPr marL="77788" indent="0">
              <a:buNone/>
            </a:pPr>
            <a:r>
              <a:rPr lang="en-US" sz="2400" dirty="0" smtClean="0"/>
              <a:t>• </a:t>
            </a:r>
            <a:r>
              <a:rPr lang="en-US" sz="2400" dirty="0"/>
              <a:t>Productivity (volumetric, specific</a:t>
            </a:r>
            <a:r>
              <a:rPr lang="en-US" sz="2400" dirty="0" smtClean="0"/>
              <a:t>)</a:t>
            </a:r>
          </a:p>
          <a:p>
            <a:pPr marL="77788" indent="0">
              <a:buNone/>
            </a:pPr>
            <a:r>
              <a:rPr lang="en-US" sz="2400" dirty="0" smtClean="0"/>
              <a:t>• </a:t>
            </a:r>
            <a:r>
              <a:rPr lang="en-US" sz="2400" dirty="0"/>
              <a:t>Yield/ </a:t>
            </a:r>
            <a:r>
              <a:rPr lang="en-US" sz="2400" dirty="0" smtClean="0"/>
              <a:t>conversion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• Quality</a:t>
            </a:r>
          </a:p>
          <a:p>
            <a:pPr marL="228600" indent="0">
              <a:buNone/>
            </a:pPr>
            <a:r>
              <a:rPr lang="en-US" sz="2400" dirty="0" smtClean="0"/>
              <a:t>– Purity</a:t>
            </a:r>
          </a:p>
          <a:p>
            <a:pPr marL="228600" indent="0">
              <a:buNone/>
            </a:pPr>
            <a:r>
              <a:rPr lang="en-US" sz="2400" dirty="0" smtClean="0"/>
              <a:t>– Sequence</a:t>
            </a:r>
          </a:p>
          <a:p>
            <a:pPr marL="222250" lvl="1" indent="0">
              <a:buNone/>
            </a:pPr>
            <a:r>
              <a:rPr lang="en-US" sz="2400" dirty="0" smtClean="0"/>
              <a:t>- Glycosylation</a:t>
            </a:r>
            <a:r>
              <a:rPr lang="it-IT" sz="2400" dirty="0" smtClean="0"/>
              <a:t> </a:t>
            </a:r>
          </a:p>
          <a:p>
            <a:pPr marL="296863" lvl="1" indent="0">
              <a:buNone/>
            </a:pPr>
            <a:r>
              <a:rPr lang="it-IT" sz="2400" dirty="0" smtClean="0"/>
              <a:t>- Activity </a:t>
            </a:r>
            <a:r>
              <a:rPr lang="it-IT" sz="2400" dirty="0"/>
              <a:t>(</a:t>
            </a:r>
            <a:r>
              <a:rPr lang="it-IT" sz="2400" i="1" dirty="0"/>
              <a:t>in vitro</a:t>
            </a:r>
            <a:r>
              <a:rPr lang="it-IT" sz="2400" dirty="0"/>
              <a:t>, </a:t>
            </a:r>
            <a:r>
              <a:rPr lang="it-IT" sz="2400" i="1" dirty="0"/>
              <a:t>in vivo</a:t>
            </a:r>
            <a:r>
              <a:rPr lang="it-IT" sz="2400" dirty="0"/>
              <a:t>)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black">
          <a:xfrm>
            <a:off x="3022509" y="1517551"/>
            <a:ext cx="2952328" cy="4287714"/>
          </a:xfrm>
          <a:prstGeom prst="rect">
            <a:avLst/>
          </a:prstGeom>
          <a:solidFill>
            <a:srgbClr val="D31F46"/>
          </a:solidFill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3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• Quality</a:t>
            </a:r>
          </a:p>
          <a:p>
            <a:r>
              <a:rPr lang="en-US" sz="2400" dirty="0" smtClean="0"/>
              <a:t>• Concentration</a:t>
            </a:r>
          </a:p>
          <a:p>
            <a:r>
              <a:rPr lang="en-US" sz="2400" dirty="0" smtClean="0"/>
              <a:t>• Productivity</a:t>
            </a:r>
          </a:p>
          <a:p>
            <a:r>
              <a:rPr lang="en-US" sz="2400" dirty="0" smtClean="0"/>
              <a:t>• Yield/ Conversion</a:t>
            </a:r>
          </a:p>
          <a:p>
            <a:r>
              <a:rPr lang="en-US" sz="2400" i="1" dirty="0" smtClean="0"/>
              <a:t>High added value products</a:t>
            </a:r>
            <a:endParaRPr lang="en-US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black">
          <a:xfrm>
            <a:off x="6040381" y="1517551"/>
            <a:ext cx="2427006" cy="428771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3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 smtClean="0"/>
          </a:p>
          <a:p>
            <a:r>
              <a:rPr lang="en-US" sz="2400" dirty="0" smtClean="0"/>
              <a:t>• Concentration</a:t>
            </a:r>
          </a:p>
          <a:p>
            <a:r>
              <a:rPr lang="en-US" sz="2400" dirty="0" smtClean="0"/>
              <a:t>• Productivity</a:t>
            </a:r>
          </a:p>
          <a:p>
            <a:r>
              <a:rPr lang="en-US" sz="2400" dirty="0" smtClean="0"/>
              <a:t>8</a:t>
            </a:r>
          </a:p>
          <a:p>
            <a:r>
              <a:rPr lang="en-US" sz="2400" dirty="0" smtClean="0"/>
              <a:t>• Yield/ Conversion</a:t>
            </a:r>
          </a:p>
          <a:p>
            <a:r>
              <a:rPr lang="en-US" sz="2400" dirty="0" smtClean="0"/>
              <a:t>• Quality</a:t>
            </a:r>
          </a:p>
          <a:p>
            <a:r>
              <a:rPr lang="en-US" sz="2400" i="1" dirty="0" smtClean="0"/>
              <a:t>Low added value products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91072" y="1149399"/>
            <a:ext cx="1872208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BASIC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92539" y="1117133"/>
            <a:ext cx="2412268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PHARMACEUTICAL PRODUCT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595179" y="1117132"/>
            <a:ext cx="1872208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BULK PRODUCT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ScreenHunter_01 Sep. 23 22.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75" y="943874"/>
            <a:ext cx="7086837" cy="502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70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Choice of production cell 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1196753"/>
            <a:ext cx="8280400" cy="5184576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• </a:t>
            </a:r>
            <a:r>
              <a:rPr lang="en-US" sz="2400" b="1" dirty="0"/>
              <a:t>Bacterial cells</a:t>
            </a:r>
          </a:p>
          <a:p>
            <a:pPr marL="411163" indent="0">
              <a:buNone/>
            </a:pPr>
            <a:r>
              <a:rPr lang="en-US" sz="2400" dirty="0"/>
              <a:t>Advantages:</a:t>
            </a:r>
          </a:p>
          <a:p>
            <a:pPr marL="411163" indent="0">
              <a:buNone/>
            </a:pPr>
            <a:r>
              <a:rPr lang="en-US" sz="2400" dirty="0"/>
              <a:t>– genetic ease</a:t>
            </a:r>
          </a:p>
          <a:p>
            <a:pPr marL="411163" indent="0">
              <a:buNone/>
            </a:pPr>
            <a:r>
              <a:rPr lang="en-US" sz="2400" dirty="0"/>
              <a:t>– high productivity, high </a:t>
            </a:r>
            <a:r>
              <a:rPr lang="el-GR" sz="2400" dirty="0"/>
              <a:t>μ</a:t>
            </a:r>
          </a:p>
          <a:p>
            <a:pPr marL="411163" indent="0">
              <a:buNone/>
            </a:pPr>
            <a:r>
              <a:rPr lang="en-US" sz="2400" dirty="0"/>
              <a:t>– Resistance to shear</a:t>
            </a:r>
          </a:p>
          <a:p>
            <a:pPr marL="411163" indent="0">
              <a:buNone/>
            </a:pPr>
            <a:r>
              <a:rPr lang="en-US" sz="2400" dirty="0"/>
              <a:t>Disadvantages: poor secretors, little glycosylation</a:t>
            </a:r>
            <a:r>
              <a:rPr lang="en-US" sz="2400"/>
              <a:t>/ </a:t>
            </a:r>
            <a:r>
              <a:rPr lang="en-US" sz="2400" smtClean="0"/>
              <a:t>Posttranslational </a:t>
            </a:r>
            <a:r>
              <a:rPr lang="en-US" sz="2400" dirty="0" smtClean="0"/>
              <a:t>modifications</a:t>
            </a:r>
            <a:endParaRPr lang="en-US" sz="2400" dirty="0"/>
          </a:p>
          <a:p>
            <a:pPr marL="411163" indent="0">
              <a:buNone/>
            </a:pPr>
            <a:r>
              <a:rPr lang="en-US" sz="2400" dirty="0"/>
              <a:t>• </a:t>
            </a:r>
            <a:r>
              <a:rPr lang="en-US" sz="2400" b="1" dirty="0"/>
              <a:t>Yeast</a:t>
            </a:r>
          </a:p>
          <a:p>
            <a:pPr marL="411163" indent="0">
              <a:buNone/>
            </a:pPr>
            <a:r>
              <a:rPr lang="en-US" sz="2400" dirty="0"/>
              <a:t>– “High μ, high cell concentrations, high productivity, </a:t>
            </a:r>
            <a:r>
              <a:rPr lang="en-US" sz="2400" dirty="0" smtClean="0"/>
              <a:t>good secretors</a:t>
            </a:r>
            <a:r>
              <a:rPr lang="en-US" sz="2400" dirty="0"/>
              <a:t>, post-translational modifications, </a:t>
            </a:r>
            <a:r>
              <a:rPr lang="en-US" sz="2400" dirty="0" err="1" smtClean="0"/>
              <a:t>glyco</a:t>
            </a:r>
            <a:r>
              <a:rPr lang="en-US" sz="2400" dirty="0" smtClean="0"/>
              <a:t>-engineered strains </a:t>
            </a:r>
            <a:r>
              <a:rPr lang="en-US" sz="2400" dirty="0"/>
              <a:t>available”</a:t>
            </a:r>
          </a:p>
          <a:p>
            <a:pPr marL="411163" indent="0">
              <a:buNone/>
            </a:pPr>
            <a:r>
              <a:rPr lang="en-US" sz="2400" dirty="0"/>
              <a:t>– “Non-mammalian glycosylation, </a:t>
            </a:r>
            <a:r>
              <a:rPr lang="en-US" sz="2400" dirty="0" smtClean="0"/>
              <a:t>post-translational modifications</a:t>
            </a:r>
            <a:r>
              <a:rPr lang="en-US" sz="2400" dirty="0"/>
              <a:t>, complexity of genetic manipulation”</a:t>
            </a:r>
          </a:p>
        </p:txBody>
      </p:sp>
    </p:spTree>
    <p:extLst>
      <p:ext uri="{BB962C8B-B14F-4D97-AF65-F5344CB8AC3E}">
        <p14:creationId xmlns:p14="http://schemas.microsoft.com/office/powerpoint/2010/main" val="60926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Choice of production cell 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1417638"/>
            <a:ext cx="8280920" cy="48196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• Chinese hamster ovary (</a:t>
            </a:r>
            <a:r>
              <a:rPr lang="en-US" sz="2000" b="1" dirty="0" smtClean="0"/>
              <a:t>CHO)/ Baby hamster kidney (BHK)/ Human embryonic kidney (HEK) cells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– </a:t>
            </a:r>
            <a:r>
              <a:rPr lang="en-US" sz="2000" b="1" dirty="0"/>
              <a:t>Advantages</a:t>
            </a:r>
          </a:p>
          <a:p>
            <a:pPr marL="800100" indent="0">
              <a:buNone/>
            </a:pPr>
            <a:r>
              <a:rPr lang="en-US" sz="2000" dirty="0"/>
              <a:t>• Produce ‘human-like’ proteins</a:t>
            </a:r>
          </a:p>
          <a:p>
            <a:pPr marL="800100" indent="0">
              <a:buNone/>
            </a:pPr>
            <a:r>
              <a:rPr lang="en-US" sz="2000" dirty="0"/>
              <a:t>• Capability to Secrete</a:t>
            </a:r>
          </a:p>
          <a:p>
            <a:pPr marL="800100" indent="0">
              <a:buNone/>
            </a:pPr>
            <a:r>
              <a:rPr lang="en-US" sz="2000" dirty="0"/>
              <a:t>• Able to Correctly construct</a:t>
            </a:r>
          </a:p>
          <a:p>
            <a:pPr marL="800100" indent="0">
              <a:buNone/>
            </a:pPr>
            <a:r>
              <a:rPr lang="en-US" sz="2000" dirty="0"/>
              <a:t>biologically active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– </a:t>
            </a:r>
            <a:r>
              <a:rPr lang="en-US" sz="2000" b="1" dirty="0"/>
              <a:t>Disadvantages</a:t>
            </a:r>
          </a:p>
          <a:p>
            <a:pPr marL="800100" indent="0">
              <a:buNone/>
            </a:pPr>
            <a:r>
              <a:rPr lang="en-US" sz="2000" dirty="0"/>
              <a:t>• Slow growth rate (</a:t>
            </a:r>
            <a:r>
              <a:rPr lang="el-GR" sz="2000" dirty="0"/>
              <a:t>μ)</a:t>
            </a:r>
          </a:p>
          <a:p>
            <a:pPr marL="800100" indent="0">
              <a:buNone/>
            </a:pPr>
            <a:r>
              <a:rPr lang="en-US" sz="2000" dirty="0"/>
              <a:t>• Low cell densities</a:t>
            </a:r>
          </a:p>
          <a:p>
            <a:pPr marL="800100" indent="0">
              <a:buNone/>
            </a:pPr>
            <a:r>
              <a:rPr lang="en-US" sz="2000" dirty="0"/>
              <a:t>• Low productivity</a:t>
            </a:r>
          </a:p>
          <a:p>
            <a:pPr marL="800100" indent="0">
              <a:buNone/>
            </a:pPr>
            <a:r>
              <a:rPr lang="en-US" sz="2000" dirty="0"/>
              <a:t>• Shear sensitive, </a:t>
            </a:r>
          </a:p>
          <a:p>
            <a:pPr marL="800100" indent="0">
              <a:buNone/>
            </a:pPr>
            <a:r>
              <a:rPr lang="en-US" sz="2000" dirty="0"/>
              <a:t>Choice of cell line profoundly affects selection of bioreactor, DSP, feeding </a:t>
            </a:r>
            <a:r>
              <a:rPr lang="en-US" sz="2000" dirty="0" smtClean="0"/>
              <a:t>regime, scale </a:t>
            </a:r>
            <a:r>
              <a:rPr lang="en-US" sz="2000" dirty="0"/>
              <a:t>of production</a:t>
            </a:r>
          </a:p>
        </p:txBody>
      </p:sp>
    </p:spTree>
    <p:extLst>
      <p:ext uri="{BB962C8B-B14F-4D97-AF65-F5344CB8AC3E}">
        <p14:creationId xmlns:p14="http://schemas.microsoft.com/office/powerpoint/2010/main" val="246717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5895</TotalTime>
  <Words>832</Words>
  <Application>Microsoft Macintosh PowerPoint</Application>
  <PresentationFormat>On-screen Show (4:3)</PresentationFormat>
  <Paragraphs>164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Calibri</vt:lpstr>
      <vt:lpstr>Helvetica</vt:lpstr>
      <vt:lpstr>Arial</vt:lpstr>
      <vt:lpstr>UMP OCW Theme</vt:lpstr>
      <vt:lpstr>BSB3503 - Biomanufacturing CHAPTER 5 Upstream Processes</vt:lpstr>
      <vt:lpstr>Learning Outcomes</vt:lpstr>
      <vt:lpstr>What is a bioprocess?</vt:lpstr>
      <vt:lpstr>Aims of bioprocesses</vt:lpstr>
      <vt:lpstr>Importance of process development</vt:lpstr>
      <vt:lpstr>Design criteria</vt:lpstr>
      <vt:lpstr>PowerPoint Presentation</vt:lpstr>
      <vt:lpstr>Choice of production cell line</vt:lpstr>
      <vt:lpstr>Choice of production cell line</vt:lpstr>
      <vt:lpstr>Type of bioreactor</vt:lpstr>
      <vt:lpstr>Type of substrate feeding</vt:lpstr>
      <vt:lpstr>Feeding regimes</vt:lpstr>
      <vt:lpstr>Study Case</vt:lpstr>
      <vt:lpstr>Study Case</vt:lpstr>
      <vt:lpstr>Study Case</vt:lpstr>
      <vt:lpstr>Cell culture processes for monoclonal antibody production</vt:lpstr>
      <vt:lpstr>Monoclonal Ab Production</vt:lpstr>
      <vt:lpstr>Major contaminant issues in biologics production</vt:lpstr>
      <vt:lpstr>Three Phase Purification Strategy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Azie</dc:creator>
  <cp:lastModifiedBy>Rama Yusvana</cp:lastModifiedBy>
  <cp:revision>95</cp:revision>
  <dcterms:created xsi:type="dcterms:W3CDTF">2012-09-17T11:44:22Z</dcterms:created>
  <dcterms:modified xsi:type="dcterms:W3CDTF">2017-10-02T07:57:52Z</dcterms:modified>
</cp:coreProperties>
</file>