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59" r:id="rId2"/>
    <p:sldId id="393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9" r:id="rId27"/>
    <p:sldId id="420" r:id="rId28"/>
    <p:sldId id="421" r:id="rId29"/>
    <p:sldId id="422" r:id="rId30"/>
    <p:sldId id="424" r:id="rId31"/>
    <p:sldId id="425" r:id="rId32"/>
    <p:sldId id="426" r:id="rId33"/>
    <p:sldId id="427" r:id="rId34"/>
    <p:sldId id="428" r:id="rId35"/>
    <p:sldId id="429" r:id="rId36"/>
    <p:sldId id="430" r:id="rId37"/>
    <p:sldId id="431" r:id="rId38"/>
    <p:sldId id="432" r:id="rId39"/>
    <p:sldId id="433" r:id="rId40"/>
    <p:sldId id="434" r:id="rId41"/>
    <p:sldId id="435" r:id="rId42"/>
    <p:sldId id="436" r:id="rId43"/>
    <p:sldId id="437" r:id="rId44"/>
    <p:sldId id="438" r:id="rId45"/>
    <p:sldId id="439" r:id="rId46"/>
  </p:sldIdLst>
  <p:sldSz cx="9144000" cy="6858000" type="screen4x3"/>
  <p:notesSz cx="6797675" cy="9926638"/>
  <p:custDataLst>
    <p:tags r:id="rId4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1" autoAdjust="0"/>
    <p:restoredTop sz="97431"/>
  </p:normalViewPr>
  <p:slideViewPr>
    <p:cSldViewPr snapToObjects="1">
      <p:cViewPr varScale="1">
        <p:scale>
          <a:sx n="69" d="100"/>
          <a:sy n="69" d="100"/>
        </p:scale>
        <p:origin x="2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9/10/2017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MS PGothic" charset="0"/>
              </a:rPr>
              <a:t>Note:</a:t>
            </a:r>
          </a:p>
          <a:p>
            <a:r>
              <a:rPr lang="en-US">
                <a:latin typeface="Calibri" charset="0"/>
                <a:ea typeface="MS PGothic" charset="0"/>
              </a:rPr>
              <a:t>Log</a:t>
            </a:r>
            <a:r>
              <a:rPr lang="en-US" sz="2000">
                <a:latin typeface="Calibri" charset="0"/>
                <a:ea typeface="MS PGothic" charset="0"/>
              </a:rPr>
              <a:t>2 </a:t>
            </a:r>
            <a:r>
              <a:rPr lang="en-US">
                <a:latin typeface="Calibri" charset="0"/>
                <a:ea typeface="MS PGothic" charset="0"/>
              </a:rPr>
              <a:t>x = Log</a:t>
            </a:r>
            <a:r>
              <a:rPr lang="en-US" sz="2000">
                <a:latin typeface="Calibri" charset="0"/>
                <a:ea typeface="MS PGothic" charset="0"/>
              </a:rPr>
              <a:t>10 X </a:t>
            </a:r>
            <a:r>
              <a:rPr lang="en-US">
                <a:solidFill>
                  <a:srgbClr val="000000"/>
                </a:solidFill>
                <a:latin typeface="Calibri" charset="0"/>
                <a:ea typeface="MS PGothic" charset="0"/>
              </a:rPr>
              <a:t>Log</a:t>
            </a:r>
            <a:r>
              <a:rPr lang="en-US" sz="2000">
                <a:solidFill>
                  <a:srgbClr val="000000"/>
                </a:solidFill>
                <a:latin typeface="Calibri" charset="0"/>
                <a:ea typeface="MS PGothic" charset="0"/>
              </a:rPr>
              <a:t>2 </a:t>
            </a:r>
            <a:r>
              <a:rPr lang="en-US" sz="2800">
                <a:solidFill>
                  <a:srgbClr val="000000"/>
                </a:solidFill>
                <a:latin typeface="Calibri" charset="0"/>
                <a:ea typeface="MS PGothic" charset="0"/>
              </a:rPr>
              <a:t>(10)</a:t>
            </a:r>
          </a:p>
          <a:p>
            <a:pPr lvl="3"/>
            <a:r>
              <a:rPr lang="en-US" sz="1600">
                <a:solidFill>
                  <a:srgbClr val="000000"/>
                </a:solidFill>
                <a:latin typeface="Calibri" charset="0"/>
                <a:ea typeface="MS PGothic" charset="0"/>
              </a:rPr>
              <a:t>  </a:t>
            </a:r>
            <a:r>
              <a:rPr lang="en-US" sz="3200">
                <a:solidFill>
                  <a:srgbClr val="000000"/>
                </a:solidFill>
                <a:latin typeface="Calibri" charset="0"/>
                <a:ea typeface="MS PGothic" charset="0"/>
              </a:rPr>
              <a:t>= 3.3219 </a:t>
            </a:r>
            <a:r>
              <a:rPr lang="en-US" sz="3200">
                <a:latin typeface="Calibri" charset="0"/>
                <a:ea typeface="MS PGothic" charset="0"/>
              </a:rPr>
              <a:t>Log</a:t>
            </a:r>
            <a:r>
              <a:rPr lang="en-US">
                <a:latin typeface="Calibri" charset="0"/>
                <a:ea typeface="MS PGothic" charset="0"/>
              </a:rPr>
              <a:t>10 </a:t>
            </a:r>
            <a:r>
              <a:rPr lang="en-US" sz="3200">
                <a:latin typeface="Calibri" charset="0"/>
                <a:ea typeface="MS PGothic" charset="0"/>
              </a:rPr>
              <a:t>x</a:t>
            </a:r>
            <a:r>
              <a:rPr lang="en-US" sz="3200">
                <a:solidFill>
                  <a:srgbClr val="000000"/>
                </a:solidFill>
                <a:latin typeface="Calibri" charset="0"/>
                <a:ea typeface="MS PGothic" charset="0"/>
              </a:rPr>
              <a:t> 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966A87E6-C13E-C943-AB14-AB18B8F4AF87}" type="slidenum">
              <a:rPr lang="en-US" sz="1200"/>
              <a:pPr/>
              <a:t>43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1208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" y="5897676"/>
            <a:ext cx="1161678" cy="4065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239286" y="5897676"/>
            <a:ext cx="779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OER Digital </a:t>
            </a:r>
            <a:r>
              <a:rPr lang="en-US" sz="1200" dirty="0">
                <a:latin typeface="Times New Roman"/>
                <a:ea typeface="MS PGothic" charset="0"/>
                <a:cs typeface="Times New Roman"/>
              </a:rPr>
              <a:t>Image 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Processing by Ferda Ernawan (editor) work is under licensed Creative Commons Attribution-NonCommercial-NoDerivatives</a:t>
            </a:r>
            <a:r>
              <a:rPr lang="en-US" sz="1200" baseline="0" dirty="0" smtClean="0">
                <a:latin typeface="Times New Roman"/>
                <a:ea typeface="MS PGothic" charset="0"/>
                <a:cs typeface="Times New Roman"/>
              </a:rPr>
              <a:t> 4.0 International License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" y="5897676"/>
            <a:ext cx="1161678" cy="4065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239286" y="5897676"/>
            <a:ext cx="779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OER Digital </a:t>
            </a:r>
            <a:r>
              <a:rPr lang="en-US" sz="1200" dirty="0">
                <a:latin typeface="Times New Roman"/>
                <a:ea typeface="MS PGothic" charset="0"/>
                <a:cs typeface="Times New Roman"/>
              </a:rPr>
              <a:t>Image 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Processing by Ferda Ernawan (editor) work is under licensed Creative Commons Attribution-NonCommercial-NoDerivatives</a:t>
            </a:r>
            <a:r>
              <a:rPr lang="en-US" sz="1200" baseline="0" dirty="0" smtClean="0">
                <a:latin typeface="Times New Roman"/>
                <a:ea typeface="MS PGothic" charset="0"/>
                <a:cs typeface="Times New Roman"/>
              </a:rPr>
              <a:t> 4.0 International License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PROCESSING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COMPRESSION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28792" cy="1752600"/>
          </a:xfrm>
        </p:spPr>
        <p:txBody>
          <a:bodyPr>
            <a:normAutofit fontScale="70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FERDA ERNAWAN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Computer Systems &amp; Software Engineering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ferda@ump.edu.my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DCT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111"/>
            <a:ext cx="77724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200" dirty="0" smtClean="0">
                <a:latin typeface="Times New Roman"/>
                <a:ea typeface="+mn-ea"/>
                <a:cs typeface="Times New Roman"/>
              </a:rPr>
              <a:t>DCT </a:t>
            </a:r>
            <a:r>
              <a:rPr lang="en-GB" sz="2200" dirty="0">
                <a:latin typeface="Times New Roman"/>
                <a:ea typeface="+mn-ea"/>
                <a:cs typeface="Times New Roman"/>
              </a:rPr>
              <a:t>of an input image </a:t>
            </a:r>
            <a:r>
              <a:rPr lang="en-GB" sz="2200" i="1" dirty="0">
                <a:latin typeface="Times New Roman"/>
                <a:ea typeface="+mn-ea"/>
                <a:cs typeface="Times New Roman"/>
              </a:rPr>
              <a:t>A</a:t>
            </a:r>
            <a:r>
              <a:rPr lang="en-GB" sz="2200" dirty="0">
                <a:latin typeface="Times New Roman"/>
                <a:ea typeface="+mn-ea"/>
                <a:cs typeface="Times New Roman"/>
              </a:rPr>
              <a:t> </a:t>
            </a:r>
            <a:r>
              <a:rPr lang="en-GB" sz="2200" dirty="0" smtClean="0">
                <a:latin typeface="Times New Roman"/>
                <a:ea typeface="+mn-ea"/>
                <a:cs typeface="Times New Roman"/>
              </a:rPr>
              <a:t>is  defined as follows</a:t>
            </a:r>
          </a:p>
          <a:p>
            <a:pPr>
              <a:defRPr/>
            </a:pPr>
            <a:endParaRPr lang="en-GB" sz="2200" dirty="0">
              <a:latin typeface="Times New Roman"/>
              <a:ea typeface="+mn-ea"/>
              <a:cs typeface="Times New Roman"/>
            </a:endParaRPr>
          </a:p>
          <a:p>
            <a:pPr marL="0" indent="0">
              <a:buFontTx/>
              <a:buNone/>
              <a:defRPr/>
            </a:pPr>
            <a:r>
              <a:rPr lang="en-GB" sz="2200" dirty="0">
                <a:latin typeface="Times New Roman"/>
                <a:ea typeface="+mn-ea"/>
                <a:cs typeface="Times New Roman"/>
              </a:rPr>
              <a:t> </a:t>
            </a:r>
            <a:r>
              <a:rPr lang="en-GB" sz="2200" dirty="0" smtClean="0">
                <a:latin typeface="Times New Roman"/>
                <a:ea typeface="+mn-ea"/>
                <a:cs typeface="Times New Roman"/>
              </a:rPr>
              <a:t>  </a:t>
            </a:r>
          </a:p>
          <a:p>
            <a:pPr marL="0" indent="0">
              <a:buFontTx/>
              <a:buNone/>
              <a:defRPr/>
            </a:pPr>
            <a:endParaRPr lang="en-GB" sz="2200" dirty="0" smtClean="0">
              <a:latin typeface="Times New Roman"/>
              <a:ea typeface="+mn-ea"/>
              <a:cs typeface="Times New Roman"/>
            </a:endParaRPr>
          </a:p>
          <a:p>
            <a:pPr marL="0" indent="0">
              <a:buFontTx/>
              <a:buNone/>
              <a:defRPr/>
            </a:pPr>
            <a:r>
              <a:rPr lang="en-GB" sz="2200" dirty="0" smtClean="0">
                <a:latin typeface="Times New Roman"/>
                <a:ea typeface="+mn-ea"/>
                <a:cs typeface="Times New Roman"/>
              </a:rPr>
              <a:t>where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-228600" y="-22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342096"/>
              </p:ext>
            </p:extLst>
          </p:nvPr>
        </p:nvGraphicFramePr>
        <p:xfrm>
          <a:off x="1247198" y="2249561"/>
          <a:ext cx="57435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3" imgW="2857500" imgH="444500" progId="Equation.3">
                  <p:embed/>
                </p:oleObj>
              </mc:Choice>
              <mc:Fallback>
                <p:oleObj name="Equation" r:id="rId3" imgW="2857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198" y="2249561"/>
                        <a:ext cx="574357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1296988" y="460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762749"/>
              </p:ext>
            </p:extLst>
          </p:nvPr>
        </p:nvGraphicFramePr>
        <p:xfrm>
          <a:off x="1835150" y="3470275"/>
          <a:ext cx="1566863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Equation" r:id="rId5" imgW="952087" imgH="723586" progId="Equation.3">
                  <p:embed/>
                </p:oleObj>
              </mc:Choice>
              <mc:Fallback>
                <p:oleObj name="Equation" r:id="rId5" imgW="952087" imgH="72358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470275"/>
                        <a:ext cx="1566863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3119438" y="459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488763"/>
              </p:ext>
            </p:extLst>
          </p:nvPr>
        </p:nvGraphicFramePr>
        <p:xfrm>
          <a:off x="3657600" y="3463925"/>
          <a:ext cx="13716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Equation" r:id="rId7" imgW="901309" imgH="723586" progId="Equation.3">
                  <p:embed/>
                </p:oleObj>
              </mc:Choice>
              <mc:Fallback>
                <p:oleObj name="Equation" r:id="rId7" imgW="901309" imgH="72358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463925"/>
                        <a:ext cx="1371600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457200" y="4335391"/>
            <a:ext cx="747871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2200" dirty="0">
                <a:solidFill>
                  <a:srgbClr val="000000"/>
                </a:solidFill>
                <a:ea typeface="SimSun" charset="0"/>
                <a:cs typeface="SimSun" charset="0"/>
              </a:rPr>
              <a:t>The inverse of DCT is given as follows:</a:t>
            </a:r>
            <a:endParaRPr lang="en-US" sz="2200" dirty="0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1296988" y="5629275"/>
            <a:ext cx="102806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332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650255"/>
              </p:ext>
            </p:extLst>
          </p:nvPr>
        </p:nvGraphicFramePr>
        <p:xfrm>
          <a:off x="1296988" y="4977822"/>
          <a:ext cx="562451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9" imgW="2844800" imgH="444500" progId="Equation.3">
                  <p:embed/>
                </p:oleObj>
              </mc:Choice>
              <mc:Fallback>
                <p:oleObj name="Equation" r:id="rId9" imgW="2844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4977822"/>
                        <a:ext cx="5624512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51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Quantization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004" y="1417638"/>
            <a:ext cx="7772400" cy="4710112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sz="2200" dirty="0" smtClean="0">
                <a:latin typeface="Times New Roman"/>
                <a:ea typeface="+mn-ea"/>
                <a:cs typeface="Times New Roman"/>
              </a:rPr>
              <a:t>The JPEG quantization are given as follows: </a:t>
            </a:r>
          </a:p>
          <a:p>
            <a:pPr algn="just">
              <a:defRPr/>
            </a:pPr>
            <a:endParaRPr lang="en-US" sz="2200" dirty="0">
              <a:latin typeface="Times New Roman"/>
              <a:ea typeface="+mn-ea"/>
              <a:cs typeface="Times New Roman"/>
            </a:endParaRPr>
          </a:p>
          <a:p>
            <a:pPr algn="just">
              <a:defRPr/>
            </a:pPr>
            <a:endParaRPr lang="en-US" sz="2200" dirty="0" smtClean="0">
              <a:latin typeface="Times New Roman"/>
              <a:ea typeface="+mn-ea"/>
              <a:cs typeface="Times New Roman"/>
            </a:endParaRPr>
          </a:p>
          <a:p>
            <a:pPr algn="just">
              <a:defRPr/>
            </a:pPr>
            <a:endParaRPr lang="en-US" sz="2200" dirty="0">
              <a:latin typeface="Times New Roman"/>
              <a:ea typeface="+mn-ea"/>
              <a:cs typeface="Times New Roman"/>
            </a:endParaRPr>
          </a:p>
          <a:p>
            <a:pPr algn="just">
              <a:defRPr/>
            </a:pPr>
            <a:endParaRPr lang="en-US" sz="2200" dirty="0" smtClean="0">
              <a:latin typeface="Times New Roman"/>
              <a:ea typeface="+mn-ea"/>
              <a:cs typeface="Times New Roman"/>
            </a:endParaRPr>
          </a:p>
          <a:p>
            <a:pPr algn="just">
              <a:defRPr/>
            </a:pPr>
            <a:endParaRPr lang="en-US" sz="2200" dirty="0">
              <a:latin typeface="Times New Roman"/>
              <a:ea typeface="+mn-ea"/>
              <a:cs typeface="Times New Roman"/>
            </a:endParaRPr>
          </a:p>
          <a:p>
            <a:pPr algn="just">
              <a:defRPr/>
            </a:pPr>
            <a:endParaRPr lang="en-US" sz="2200" dirty="0" smtClean="0">
              <a:latin typeface="Times New Roman"/>
              <a:ea typeface="+mn-ea"/>
              <a:cs typeface="Times New Roman"/>
            </a:endParaRPr>
          </a:p>
          <a:p>
            <a:pPr algn="just">
              <a:defRPr/>
            </a:pPr>
            <a:endParaRPr lang="en-US" sz="2200" dirty="0">
              <a:latin typeface="Times New Roman"/>
              <a:ea typeface="+mn-ea"/>
              <a:cs typeface="Times New Roman"/>
            </a:endParaRPr>
          </a:p>
          <a:p>
            <a:pPr marL="0" indent="0" algn="just">
              <a:buFontTx/>
              <a:buNone/>
              <a:defRPr/>
            </a:pPr>
            <a:endParaRPr lang="en-US" sz="2200" dirty="0" smtClean="0">
              <a:latin typeface="Times New Roman"/>
              <a:ea typeface="+mn-ea"/>
              <a:cs typeface="Times New Roman"/>
            </a:endParaRPr>
          </a:p>
          <a:p>
            <a:pPr marL="0" indent="0" algn="just">
              <a:buFontTx/>
              <a:buNone/>
              <a:defRPr/>
            </a:pPr>
            <a:r>
              <a:rPr lang="en-US" sz="2200" dirty="0" smtClean="0">
                <a:latin typeface="Times New Roman"/>
                <a:ea typeface="+mn-ea"/>
                <a:cs typeface="Times New Roman"/>
              </a:rPr>
              <a:t>Where         is the frequency image signals at coordinates (</a:t>
            </a:r>
            <a:r>
              <a:rPr lang="en-US" sz="2200" i="1" dirty="0" err="1">
                <a:latin typeface="Times New Roman"/>
                <a:ea typeface="+mn-ea"/>
                <a:cs typeface="Times New Roman"/>
              </a:rPr>
              <a:t>i</a:t>
            </a:r>
            <a:r>
              <a:rPr lang="en-US" sz="2200" dirty="0" err="1" smtClean="0">
                <a:latin typeface="Times New Roman"/>
                <a:ea typeface="+mn-ea"/>
                <a:cs typeface="Times New Roman"/>
              </a:rPr>
              <a:t>,</a:t>
            </a:r>
            <a:r>
              <a:rPr lang="en-US" sz="2200" i="1" dirty="0" err="1" smtClean="0">
                <a:latin typeface="Times New Roman"/>
                <a:ea typeface="+mn-ea"/>
                <a:cs typeface="Times New Roman"/>
              </a:rPr>
              <a:t>j</a:t>
            </a:r>
            <a:r>
              <a:rPr lang="en-US" sz="2200" dirty="0" smtClean="0">
                <a:latin typeface="Times New Roman"/>
                <a:ea typeface="+mn-ea"/>
                <a:cs typeface="Times New Roman"/>
              </a:rPr>
              <a:t>) in the </a:t>
            </a:r>
            <a:r>
              <a:rPr lang="en-US" sz="2200" i="1" dirty="0" smtClean="0">
                <a:latin typeface="Times New Roman"/>
                <a:ea typeface="+mn-ea"/>
                <a:cs typeface="Times New Roman"/>
              </a:rPr>
              <a:t>k</a:t>
            </a:r>
            <a:r>
              <a:rPr lang="en-US" sz="2200" dirty="0" smtClean="0">
                <a:latin typeface="Times New Roman"/>
                <a:ea typeface="+mn-ea"/>
                <a:cs typeface="Times New Roman"/>
              </a:rPr>
              <a:t> block.</a:t>
            </a:r>
          </a:p>
          <a:p>
            <a:pPr>
              <a:defRPr/>
            </a:pPr>
            <a:endParaRPr lang="en-US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3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238745"/>
              </p:ext>
            </p:extLst>
          </p:nvPr>
        </p:nvGraphicFramePr>
        <p:xfrm>
          <a:off x="536575" y="1916832"/>
          <a:ext cx="3595688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r:id="rId3" imgW="3009900" imgH="1828800" progId="Equation.DSMT4">
                  <p:embed/>
                </p:oleObj>
              </mc:Choice>
              <mc:Fallback>
                <p:oleObj r:id="rId3" imgW="3009900" imgH="182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916832"/>
                        <a:ext cx="3595688" cy="211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5256213" y="3505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3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937057"/>
              </p:ext>
            </p:extLst>
          </p:nvPr>
        </p:nvGraphicFramePr>
        <p:xfrm>
          <a:off x="4640263" y="1923182"/>
          <a:ext cx="3309937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r:id="rId5" imgW="2768600" imgH="1828800" progId="Equation.DSMT4">
                  <p:embed/>
                </p:oleObj>
              </mc:Choice>
              <mc:Fallback>
                <p:oleObj r:id="rId5" imgW="2768600" imgH="182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3" y="1923182"/>
                        <a:ext cx="3309937" cy="211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34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543636"/>
              </p:ext>
            </p:extLst>
          </p:nvPr>
        </p:nvGraphicFramePr>
        <p:xfrm>
          <a:off x="3405791" y="4241726"/>
          <a:ext cx="228282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r:id="rId7" imgW="1435100" imgH="508000" progId="Equation.DSMT4">
                  <p:embed/>
                </p:oleObj>
              </mc:Choice>
              <mc:Fallback>
                <p:oleObj r:id="rId7" imgW="14351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791" y="4241726"/>
                        <a:ext cx="228282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347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27848"/>
              </p:ext>
            </p:extLst>
          </p:nvPr>
        </p:nvGraphicFramePr>
        <p:xfrm>
          <a:off x="1587500" y="5098132"/>
          <a:ext cx="5127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9" imgW="342751" imgH="241195" progId="Equation.3">
                  <p:embed/>
                </p:oleObj>
              </mc:Choice>
              <mc:Fallback>
                <p:oleObj name="Equation" r:id="rId9" imgW="34275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5098132"/>
                        <a:ext cx="51276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7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40737" cy="17367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Differential Pulse Code </a:t>
            </a:r>
            <a:r>
              <a:rPr lang="en-US" sz="4000" dirty="0" smtClean="0">
                <a:latin typeface="Times New Roman" charset="0"/>
                <a:ea typeface="MS PGothic" charset="0"/>
              </a:rPr>
              <a:t>Modulation (</a:t>
            </a:r>
            <a:r>
              <a:rPr lang="en-US" sz="4000" dirty="0">
                <a:latin typeface="Times New Roman" charset="0"/>
                <a:ea typeface="MS PGothic" charset="0"/>
              </a:rPr>
              <a:t>DPCM) for DC Coefficients</a:t>
            </a:r>
            <a:br>
              <a:rPr lang="en-US" sz="4000" dirty="0">
                <a:latin typeface="Times New Roman" charset="0"/>
                <a:ea typeface="MS PGothic" charset="0"/>
              </a:rPr>
            </a:br>
            <a:endParaRPr lang="en-US" sz="4000" dirty="0">
              <a:latin typeface="Times New Roman" charset="0"/>
              <a:ea typeface="MS PGothic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750987"/>
            <a:ext cx="8229600" cy="3705275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The DC coefficients of each block are encoded with a DPCM instead of block-based prediction. The DC coefficients are coded by DPCM as follows: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3276600" y="3603625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53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491187"/>
              </p:ext>
            </p:extLst>
          </p:nvPr>
        </p:nvGraphicFramePr>
        <p:xfrm>
          <a:off x="3285162" y="3040061"/>
          <a:ext cx="26304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r:id="rId3" imgW="1219200" imgH="228600" progId="Equation.DSMT4">
                  <p:embed/>
                </p:oleObj>
              </mc:Choice>
              <mc:Fallback>
                <p:oleObj r:id="rId3" imgW="1219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162" y="3040061"/>
                        <a:ext cx="2630488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042674"/>
              </p:ext>
            </p:extLst>
          </p:nvPr>
        </p:nvGraphicFramePr>
        <p:xfrm>
          <a:off x="1619672" y="3867739"/>
          <a:ext cx="4286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r:id="rId5" imgW="291973" imgH="228501" progId="Equation.DSMT4">
                  <p:embed/>
                </p:oleObj>
              </mc:Choice>
              <mc:Fallback>
                <p:oleObj r:id="rId5" imgW="291973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867739"/>
                        <a:ext cx="42862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587814"/>
              </p:ext>
            </p:extLst>
          </p:nvPr>
        </p:nvGraphicFramePr>
        <p:xfrm>
          <a:off x="5204619" y="3867739"/>
          <a:ext cx="50006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7" imgW="381000" imgH="228600" progId="Equation.3">
                  <p:embed/>
                </p:oleObj>
              </mc:Choice>
              <mc:Fallback>
                <p:oleObj name="Equation" r:id="rId7" imgW="38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4619" y="3867739"/>
                        <a:ext cx="500062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5"/>
          <p:cNvSpPr>
            <a:spLocks noChangeArrowheads="1"/>
          </p:cNvSpPr>
          <p:nvPr/>
        </p:nvSpPr>
        <p:spPr bwMode="auto">
          <a:xfrm>
            <a:off x="571500" y="3818513"/>
            <a:ext cx="8001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altLang="zh-CN" sz="2200" dirty="0">
                <a:solidFill>
                  <a:srgbClr val="000000"/>
                </a:solidFill>
                <a:ea typeface="SimSun" charset="0"/>
                <a:cs typeface="Times New Roman" charset="0"/>
              </a:rPr>
              <a:t>Where           </a:t>
            </a:r>
            <a:r>
              <a:rPr lang="en-US" sz="2200" dirty="0">
                <a:ea typeface="SimSun" charset="0"/>
                <a:cs typeface="Times New Roman" charset="0"/>
              </a:rPr>
              <a:t>is the current block and</a:t>
            </a:r>
            <a:r>
              <a:rPr lang="en-US" altLang="zh-CN" sz="2200" dirty="0">
                <a:solidFill>
                  <a:srgbClr val="000000"/>
                </a:solidFill>
                <a:ea typeface="SimSun" charset="0"/>
                <a:cs typeface="Times New Roman" charset="0"/>
              </a:rPr>
              <a:t>         represents the previous block of DC coefficient.      </a:t>
            </a:r>
            <a:endParaRPr lang="en-US" altLang="zh-CN" sz="2200" dirty="0">
              <a:ea typeface="SimSu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74663" y="358775"/>
            <a:ext cx="866933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Differential Pulse Code Modulation of DC Coefficients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762000" y="2209800"/>
            <a:ext cx="13233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15353"/>
              </p:ext>
            </p:extLst>
          </p:nvPr>
        </p:nvGraphicFramePr>
        <p:xfrm>
          <a:off x="1043608" y="1568449"/>
          <a:ext cx="6781800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Visio" r:id="rId3" imgW="4711700" imgH="2463800" progId="Visio.Drawing.11">
                  <p:embed/>
                </p:oleObj>
              </mc:Choice>
              <mc:Fallback>
                <p:oleObj name="Visio" r:id="rId3" imgW="4711700" imgH="24638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568449"/>
                        <a:ext cx="6781800" cy="351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533400" y="5083174"/>
            <a:ext cx="815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200" dirty="0">
                <a:latin typeface="Times New Roman" charset="0"/>
              </a:rPr>
              <a:t>Then the difference is encoded using Huffman coding together with the encoding of AC coefficients.</a:t>
            </a:r>
          </a:p>
        </p:txBody>
      </p:sp>
    </p:spTree>
    <p:extLst>
      <p:ext uri="{BB962C8B-B14F-4D97-AF65-F5344CB8AC3E}">
        <p14:creationId xmlns:p14="http://schemas.microsoft.com/office/powerpoint/2010/main" val="12561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40737" cy="1143000"/>
          </a:xfrm>
        </p:spPr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Zigzag Pattern for AC coefficients</a:t>
            </a:r>
          </a:p>
        </p:txBody>
      </p:sp>
      <p:pic>
        <p:nvPicPr>
          <p:cNvPr id="17411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2348880"/>
            <a:ext cx="2752725" cy="2873459"/>
          </a:xfrm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495425" y="5222339"/>
            <a:ext cx="6153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GB" sz="2200" dirty="0">
                <a:latin typeface="Times New Roman" charset="0"/>
              </a:rPr>
              <a:t>Zigzag order under regular of 8×8 discrete transform</a:t>
            </a:r>
            <a:endParaRPr lang="en-US" sz="2200" dirty="0">
              <a:latin typeface="Times New Roman" charset="0"/>
            </a:endParaRP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229483" y="1468728"/>
            <a:ext cx="84407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200" dirty="0">
                <a:latin typeface="Times New Roman" charset="0"/>
              </a:rPr>
              <a:t>The zigzag pattern is an important part of encoding process which gives effect to the statistic of symbols used in entropy coding. </a:t>
            </a:r>
          </a:p>
        </p:txBody>
      </p:sp>
      <p:pic>
        <p:nvPicPr>
          <p:cNvPr id="17414" name="Picture 0" descr="Description: zigzag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695" y="2348880"/>
            <a:ext cx="2873459" cy="287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5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DCT as choice of Transform</a:t>
            </a:r>
          </a:p>
        </p:txBody>
      </p:sp>
      <p:pic>
        <p:nvPicPr>
          <p:cNvPr id="18435" name="Picture 0" descr="Description: BaboonRightEye12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51" descr="Description: BaboonRightEye32zoom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52" descr="Description: BaboonRightEye32DCTzoom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3544888" y="4554538"/>
            <a:ext cx="19018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ea typeface="SimSun" charset="0"/>
                <a:cs typeface="SimSun" charset="0"/>
              </a:rPr>
              <a:t>Original Image</a:t>
            </a: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6019800" y="4568825"/>
            <a:ext cx="2354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ea typeface="SimSun" charset="0"/>
                <a:cs typeface="SimSun" charset="0"/>
              </a:rPr>
              <a:t>Compressed Image</a:t>
            </a:r>
          </a:p>
        </p:txBody>
      </p:sp>
      <p:sp>
        <p:nvSpPr>
          <p:cNvPr id="18440" name="TextBox 2"/>
          <p:cNvSpPr txBox="1">
            <a:spLocks noChangeArrowheads="1"/>
          </p:cNvSpPr>
          <p:nvPr/>
        </p:nvSpPr>
        <p:spPr bwMode="auto">
          <a:xfrm>
            <a:off x="381000" y="4969307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200" dirty="0">
                <a:latin typeface="Times New Roman" charset="0"/>
              </a:rPr>
              <a:t>JPEG image compression produces visible artifact image, less computational complexity and  it has a good energy compactness properties.  </a:t>
            </a:r>
          </a:p>
        </p:txBody>
      </p:sp>
    </p:spTree>
    <p:extLst>
      <p:ext uri="{BB962C8B-B14F-4D97-AF65-F5344CB8AC3E}">
        <p14:creationId xmlns:p14="http://schemas.microsoft.com/office/powerpoint/2010/main" val="380202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Other Compression Method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Symbol-based Coding – JBIG2 format compression  for binary images.</a:t>
            </a:r>
          </a:p>
          <a:p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LZW (Lempel-Ziv-Welch) Coding – integrated into  GIF, TIFF, PDF.</a:t>
            </a:r>
          </a:p>
          <a:p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Arithmetic Coding.</a:t>
            </a:r>
          </a:p>
          <a:p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Golomb Coding.</a:t>
            </a:r>
          </a:p>
          <a:p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Lossy Predictive Coding – DPCM (Differential pulse  code modulation).</a:t>
            </a:r>
          </a:p>
          <a:p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Wavelet Coding – Haar, Daubechies wavelets.</a:t>
            </a:r>
          </a:p>
          <a:p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JPEG-2000</a:t>
            </a:r>
          </a:p>
          <a:p>
            <a:endParaRPr lang="en-US" sz="2200">
              <a:latin typeface="Times New Roman" charset="0"/>
              <a:ea typeface="MS PGothic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0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Compression </a:t>
            </a:r>
            <a:r>
              <a:rPr lang="en-US" sz="4000" dirty="0" smtClean="0">
                <a:latin typeface="Times New Roman" charset="0"/>
                <a:ea typeface="MS PGothic" charset="0"/>
              </a:rPr>
              <a:t>Ratio (CR)</a:t>
            </a:r>
            <a:endParaRPr lang="en-US" sz="4000" dirty="0">
              <a:latin typeface="Times New Roman" charset="0"/>
              <a:ea typeface="MS PGothic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Times New Roman" charset="0"/>
                <a:ea typeface="MS PGothic" charset="0"/>
                <a:cs typeface="Times New Roman" charset="0"/>
              </a:rPr>
              <a:t>Compression is measured in compression ratio denoted by:</a:t>
            </a:r>
          </a:p>
          <a:p>
            <a:endParaRPr lang="en-US" sz="2400">
              <a:latin typeface="Times New Roman" charset="0"/>
              <a:ea typeface="MS PGothic" charset="0"/>
              <a:cs typeface="Times New Roman" charset="0"/>
            </a:endParaRPr>
          </a:p>
        </p:txBody>
      </p:sp>
      <p:graphicFrame>
        <p:nvGraphicFramePr>
          <p:cNvPr id="2150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415806"/>
              </p:ext>
            </p:extLst>
          </p:nvPr>
        </p:nvGraphicFramePr>
        <p:xfrm>
          <a:off x="1371422" y="2390775"/>
          <a:ext cx="5943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quation" r:id="rId3" imgW="3187700" imgH="431800" progId="Equation.3">
                  <p:embed/>
                </p:oleObj>
              </mc:Choice>
              <mc:Fallback>
                <p:oleObj name="Equation" r:id="rId3" imgW="3187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422" y="2390775"/>
                        <a:ext cx="5943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1500" y="3560546"/>
            <a:ext cx="8001000" cy="20574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0800" rIns="18000" bIns="10800">
            <a:norm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Example: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Times New Roman" charset="0"/>
                <a:cs typeface="Times New Roman" charset="0"/>
              </a:rPr>
              <a:t>The original image is 256×256 pixels, 8-bits per pixel grayscale.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Times New Roman" charset="0"/>
                <a:cs typeface="Times New Roman" charset="0"/>
              </a:rPr>
              <a:t>The file is 65536 bytes (64 kb) in size.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Times New Roman" charset="0"/>
                <a:cs typeface="Times New Roman" charset="0"/>
              </a:rPr>
              <a:t>After compression the image file is 6554 bytes. </a:t>
            </a:r>
            <a:endParaRPr lang="en-US" sz="2200" dirty="0" smtClean="0">
              <a:latin typeface="Times New Roman" charset="0"/>
              <a:cs typeface="Times New Roman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200" dirty="0" smtClean="0">
                <a:latin typeface="Times New Roman" charset="0"/>
                <a:cs typeface="Times New Roman" charset="0"/>
              </a:rPr>
              <a:t>The </a:t>
            </a:r>
            <a:r>
              <a:rPr lang="en-US" sz="2200" dirty="0">
                <a:latin typeface="Times New Roman" charset="0"/>
                <a:cs typeface="Times New Roman" charset="0"/>
              </a:rPr>
              <a:t>compression </a:t>
            </a:r>
            <a:r>
              <a:rPr lang="en-US" sz="2200" dirty="0" smtClean="0">
                <a:latin typeface="Times New Roman" charset="0"/>
                <a:cs typeface="Times New Roman" charset="0"/>
              </a:rPr>
              <a:t>ratio is</a:t>
            </a:r>
            <a:endParaRPr lang="en-US" sz="2200" dirty="0">
              <a:latin typeface="Times New Roman" charset="0"/>
              <a:cs typeface="Times New Roman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215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367943"/>
              </p:ext>
            </p:extLst>
          </p:nvPr>
        </p:nvGraphicFramePr>
        <p:xfrm>
          <a:off x="3635896" y="5114708"/>
          <a:ext cx="4038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Equation" r:id="rId5" imgW="2032000" imgH="393700" progId="Equation.3">
                  <p:embed/>
                </p:oleObj>
              </mc:Choice>
              <mc:Fallback>
                <p:oleObj name="Equation" r:id="rId5" imgW="2032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114708"/>
                        <a:ext cx="4038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52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358775"/>
            <a:ext cx="8423275" cy="765969"/>
          </a:xfrm>
        </p:spPr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Relative Data </a:t>
            </a:r>
            <a:r>
              <a:rPr lang="en-US" sz="4000" dirty="0" smtClean="0">
                <a:latin typeface="Times New Roman" charset="0"/>
                <a:ea typeface="MS PGothic" charset="0"/>
              </a:rPr>
              <a:t>Redundancy ()</a:t>
            </a:r>
            <a:endParaRPr lang="en-US" sz="4000" dirty="0">
              <a:latin typeface="Times New Roman" charset="0"/>
              <a:ea typeface="MS PGothic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400" dirty="0" smtClean="0">
                <a:latin typeface="Times New Roman"/>
                <a:ea typeface="+mn-ea"/>
                <a:cs typeface="Times New Roman"/>
              </a:rPr>
              <a:t>The relative data redundancy, </a:t>
            </a:r>
            <a:r>
              <a:rPr lang="en-US" altLang="en-US" sz="2400" i="1" dirty="0" smtClean="0">
                <a:latin typeface="Times New Roman"/>
                <a:ea typeface="+mn-ea"/>
                <a:cs typeface="Times New Roman"/>
              </a:rPr>
              <a:t>R </a:t>
            </a:r>
            <a:r>
              <a:rPr lang="en-US" altLang="en-US" sz="2400" dirty="0" smtClean="0">
                <a:latin typeface="Times New Roman"/>
                <a:ea typeface="+mn-ea"/>
                <a:cs typeface="Times New Roman"/>
              </a:rPr>
              <a:t>can be determined as: </a:t>
            </a:r>
          </a:p>
          <a:p>
            <a:pPr>
              <a:defRPr/>
            </a:pPr>
            <a:endParaRPr lang="en-US" altLang="en-US" sz="2400" dirty="0" smtClean="0">
              <a:latin typeface="Times New Roman"/>
              <a:ea typeface="+mn-ea"/>
              <a:cs typeface="Times New Roman"/>
            </a:endParaRPr>
          </a:p>
          <a:p>
            <a:pPr>
              <a:defRPr/>
            </a:pPr>
            <a:endParaRPr lang="en-US" altLang="en-US" sz="2400" dirty="0">
              <a:latin typeface="Times New Roman"/>
              <a:ea typeface="+mn-ea"/>
              <a:cs typeface="Times New Roman"/>
            </a:endParaRPr>
          </a:p>
          <a:p>
            <a:pPr>
              <a:defRPr/>
            </a:pPr>
            <a:endParaRPr lang="en-US" altLang="en-US" sz="2400" dirty="0" smtClean="0">
              <a:latin typeface="Times New Roman"/>
              <a:ea typeface="+mn-ea"/>
              <a:cs typeface="Times New Roman"/>
            </a:endParaRPr>
          </a:p>
          <a:p>
            <a:pPr>
              <a:defRPr/>
            </a:pPr>
            <a:endParaRPr lang="en-US" altLang="en-US" sz="2400" dirty="0">
              <a:latin typeface="Times New Roman"/>
              <a:ea typeface="+mn-ea"/>
              <a:cs typeface="Times New Roman"/>
            </a:endParaRPr>
          </a:p>
          <a:p>
            <a:pPr marL="0" indent="0" algn="just">
              <a:buFontTx/>
              <a:buNone/>
              <a:defRPr/>
            </a:pPr>
            <a:r>
              <a:rPr lang="en-US" sz="2400" dirty="0" smtClean="0">
                <a:latin typeface="Times New Roman"/>
                <a:ea typeface="+mn-ea"/>
                <a:cs typeface="Times New Roman"/>
              </a:rPr>
              <a:t>This indicates that 90% of its data is redundant. The higher the </a:t>
            </a:r>
            <a:r>
              <a:rPr lang="en-US" sz="2400" i="1" dirty="0" smtClean="0">
                <a:latin typeface="Times New Roman"/>
                <a:ea typeface="+mn-ea"/>
                <a:cs typeface="Times New Roman"/>
              </a:rPr>
              <a:t>RD </a:t>
            </a:r>
            <a:r>
              <a:rPr lang="en-US" sz="2400" dirty="0" smtClean="0">
                <a:latin typeface="Times New Roman"/>
                <a:ea typeface="+mn-ea"/>
                <a:cs typeface="Times New Roman"/>
              </a:rPr>
              <a:t>value, the more data is redundant and will be compressed.  If </a:t>
            </a:r>
            <a:r>
              <a:rPr lang="en-US" sz="2400" dirty="0" smtClean="0">
                <a:latin typeface="Times New Roman"/>
                <a:ea typeface="+mn-ea"/>
                <a:cs typeface="Times New Roman"/>
              </a:rPr>
              <a:t>RD=0</a:t>
            </a:r>
            <a:r>
              <a:rPr lang="en-US" sz="2400" dirty="0" smtClean="0">
                <a:latin typeface="Times New Roman"/>
                <a:ea typeface="+mn-ea"/>
                <a:cs typeface="Times New Roman"/>
              </a:rPr>
              <a:t>, (no redundant data)</a:t>
            </a:r>
          </a:p>
          <a:p>
            <a:pPr>
              <a:defRPr/>
            </a:pPr>
            <a:endParaRPr lang="en-US" altLang="en-US" sz="2400" dirty="0" smtClean="0">
              <a:latin typeface="Times New Roman"/>
              <a:ea typeface="+mn-ea"/>
              <a:cs typeface="Times New Roman"/>
            </a:endParaRPr>
          </a:p>
        </p:txBody>
      </p:sp>
      <p:graphicFrame>
        <p:nvGraphicFramePr>
          <p:cNvPr id="225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231510"/>
              </p:ext>
            </p:extLst>
          </p:nvPr>
        </p:nvGraphicFramePr>
        <p:xfrm>
          <a:off x="3490913" y="2133600"/>
          <a:ext cx="1625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Equation" r:id="rId3" imgW="812520" imgH="393480" progId="Equation.3">
                  <p:embed/>
                </p:oleObj>
              </mc:Choice>
              <mc:Fallback>
                <p:oleObj name="Equation" r:id="rId3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2133600"/>
                        <a:ext cx="1625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356691"/>
              </p:ext>
            </p:extLst>
          </p:nvPr>
        </p:nvGraphicFramePr>
        <p:xfrm>
          <a:off x="3281363" y="2960688"/>
          <a:ext cx="2184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Equation" r:id="rId5" imgW="1091880" imgH="393480" progId="Equation.3">
                  <p:embed/>
                </p:oleObj>
              </mc:Choice>
              <mc:Fallback>
                <p:oleObj name="Equation" r:id="rId5" imgW="1091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3" y="2960688"/>
                        <a:ext cx="2184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7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30480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4000" kern="0" dirty="0" smtClean="0"/>
              <a:t>Redundancy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30675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Today’s </a:t>
            </a:r>
            <a:r>
              <a:rPr lang="en-US" sz="4000" dirty="0" smtClean="0">
                <a:latin typeface="Times New Roman" charset="0"/>
                <a:ea typeface="MS PGothic" charset="0"/>
              </a:rPr>
              <a:t>Lesson</a:t>
            </a:r>
            <a:endParaRPr lang="en-US" sz="4000" dirty="0">
              <a:latin typeface="Times New Roman" charset="0"/>
              <a:ea typeface="MS PGothic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Introduction to Image Compression</a:t>
            </a:r>
          </a:p>
          <a:p>
            <a:r>
              <a:rPr lang="en-US" sz="2200" dirty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General JPEG Image Compression </a:t>
            </a:r>
          </a:p>
          <a:p>
            <a:r>
              <a:rPr lang="en-US" sz="2200" dirty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Lossless &amp; </a:t>
            </a:r>
            <a:r>
              <a:rPr lang="en-US" sz="2200" dirty="0" err="1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Lossy</a:t>
            </a:r>
            <a:r>
              <a:rPr lang="en-US" sz="2200" dirty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 compression</a:t>
            </a:r>
          </a:p>
          <a:p>
            <a:r>
              <a:rPr lang="en-US" sz="2200" dirty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Data Redundancies</a:t>
            </a:r>
          </a:p>
          <a:p>
            <a:r>
              <a:rPr lang="en-US" sz="2200" dirty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Lossless Compression Methods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Huffman Coding, Lossless Predictive Coding</a:t>
            </a:r>
          </a:p>
          <a:p>
            <a:r>
              <a:rPr lang="en-US" sz="2200" dirty="0" err="1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Lossy</a:t>
            </a:r>
            <a:r>
              <a:rPr lang="en-US" sz="2200" dirty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 Compression Methods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Block Transform Coding</a:t>
            </a:r>
          </a:p>
          <a:p>
            <a:pPr eaLnBrk="1" hangingPunct="1"/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Learning Outcomes:</a:t>
            </a:r>
          </a:p>
          <a:p>
            <a:pPr lvl="1">
              <a:buFontTx/>
              <a:buNone/>
            </a:pPr>
            <a:r>
              <a:rPr lang="en-US" sz="22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To understand image compression processing and the basic operation</a:t>
            </a:r>
          </a:p>
        </p:txBody>
      </p:sp>
    </p:spTree>
    <p:extLst>
      <p:ext uri="{BB962C8B-B14F-4D97-AF65-F5344CB8AC3E}">
        <p14:creationId xmlns:p14="http://schemas.microsoft.com/office/powerpoint/2010/main" val="39610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Type of Redundancy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550"/>
              </a:spcBef>
              <a:buClr>
                <a:srgbClr val="009A9A"/>
              </a:buClr>
              <a:buSzPct val="66666"/>
              <a:buFontTx/>
              <a:buNone/>
              <a:tabLst>
                <a:tab pos="106045" algn="l"/>
              </a:tabLst>
              <a:defRPr/>
            </a:pPr>
            <a:r>
              <a:rPr lang="en-US" sz="2200" spc="10" dirty="0" smtClean="0">
                <a:latin typeface="Times New Roman"/>
                <a:ea typeface="+mn-ea"/>
                <a:cs typeface="Times New Roman"/>
              </a:rPr>
              <a:t>There are </a:t>
            </a:r>
            <a:r>
              <a:rPr lang="en-US" sz="2200" b="1" spc="10" dirty="0" smtClean="0">
                <a:latin typeface="Times New Roman"/>
                <a:ea typeface="+mn-ea"/>
                <a:cs typeface="Times New Roman"/>
              </a:rPr>
              <a:t>three </a:t>
            </a:r>
            <a:r>
              <a:rPr lang="en-US" sz="2200" spc="10" dirty="0" smtClean="0">
                <a:latin typeface="Times New Roman"/>
                <a:ea typeface="+mn-ea"/>
                <a:cs typeface="Times New Roman"/>
              </a:rPr>
              <a:t>types of</a:t>
            </a:r>
            <a:r>
              <a:rPr lang="en-US" sz="2200" spc="-70" dirty="0" smtClean="0">
                <a:latin typeface="Times New Roman"/>
                <a:ea typeface="+mn-ea"/>
                <a:cs typeface="Times New Roman"/>
              </a:rPr>
              <a:t> </a:t>
            </a:r>
            <a:r>
              <a:rPr lang="en-US" sz="2200" spc="10" dirty="0" smtClean="0">
                <a:latin typeface="Times New Roman"/>
                <a:ea typeface="+mn-ea"/>
                <a:cs typeface="Times New Roman"/>
              </a:rPr>
              <a:t>redundancy:</a:t>
            </a:r>
            <a:endParaRPr lang="en-US" sz="2200" dirty="0" smtClean="0">
              <a:latin typeface="Times New Roman"/>
              <a:ea typeface="+mn-ea"/>
              <a:cs typeface="Times New Roman"/>
            </a:endParaRPr>
          </a:p>
          <a:p>
            <a:pPr marL="105410">
              <a:spcBef>
                <a:spcPts val="200"/>
              </a:spcBef>
              <a:defRPr/>
            </a:pPr>
            <a:r>
              <a:rPr lang="en-US" sz="2200" dirty="0" smtClean="0">
                <a:latin typeface="Times New Roman"/>
                <a:ea typeface="+mn-ea"/>
                <a:cs typeface="Times New Roman"/>
              </a:rPr>
              <a:t>Coding</a:t>
            </a:r>
            <a:r>
              <a:rPr lang="en-US" sz="2200" spc="-80" dirty="0" smtClean="0">
                <a:latin typeface="Times New Roman"/>
                <a:ea typeface="+mn-ea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ea typeface="+mn-ea"/>
                <a:cs typeface="Times New Roman"/>
              </a:rPr>
              <a:t>redundancy</a:t>
            </a:r>
          </a:p>
          <a:p>
            <a:pPr marL="105410">
              <a:spcBef>
                <a:spcPts val="200"/>
              </a:spcBef>
              <a:defRPr/>
            </a:pPr>
            <a:r>
              <a:rPr lang="en-US" sz="2200" dirty="0" err="1" smtClean="0">
                <a:latin typeface="Times New Roman"/>
                <a:ea typeface="+mn-ea"/>
                <a:cs typeface="Times New Roman"/>
              </a:rPr>
              <a:t>Interpixel</a:t>
            </a:r>
            <a:r>
              <a:rPr lang="en-US" sz="2200" spc="-85" dirty="0" smtClean="0">
                <a:latin typeface="Times New Roman"/>
                <a:ea typeface="+mn-ea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ea typeface="+mn-ea"/>
                <a:cs typeface="Times New Roman"/>
              </a:rPr>
              <a:t>redundancy</a:t>
            </a:r>
          </a:p>
          <a:p>
            <a:pPr marL="105410">
              <a:spcBef>
                <a:spcPts val="200"/>
              </a:spcBef>
              <a:defRPr/>
            </a:pPr>
            <a:r>
              <a:rPr lang="en-US" sz="2200" dirty="0" err="1" smtClean="0">
                <a:latin typeface="Times New Roman"/>
                <a:ea typeface="+mn-ea"/>
                <a:cs typeface="Times New Roman"/>
              </a:rPr>
              <a:t>Psychovisual</a:t>
            </a:r>
            <a:r>
              <a:rPr lang="en-US" sz="2200" spc="-80" dirty="0" smtClean="0">
                <a:latin typeface="Times New Roman"/>
                <a:ea typeface="+mn-ea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ea typeface="+mn-ea"/>
                <a:cs typeface="Times New Roman"/>
              </a:rPr>
              <a:t>redundancy</a:t>
            </a:r>
          </a:p>
          <a:p>
            <a:pPr>
              <a:defRPr/>
            </a:pP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33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Coding Redundancy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90000"/>
              </a:lnSpc>
              <a:spcBef>
                <a:spcPts val="625"/>
              </a:spcBef>
              <a:buClr>
                <a:srgbClr val="009A9A"/>
              </a:buClr>
              <a:buSzPct val="63000"/>
              <a:buFontTx/>
              <a:buNone/>
              <a:tabLst>
                <a:tab pos="104775" algn="l"/>
              </a:tabLst>
            </a:pP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A code is a symbol (letters, numbers,  bits) used to represent a body of information (</a:t>
            </a:r>
            <a:r>
              <a:rPr lang="en-US" sz="2200" dirty="0">
                <a:latin typeface="Times New Roman" charset="0"/>
                <a:ea typeface="MS PGothic" charset="0"/>
              </a:rPr>
              <a:t>Gonzalez and Woods, 2016)</a:t>
            </a: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. Each  information is assigned a  sequence of code symbols, called a code word. The  number of symbols in each code word is its length.</a:t>
            </a:r>
          </a:p>
          <a:p>
            <a:pPr marL="0" indent="0" algn="just">
              <a:lnSpc>
                <a:spcPct val="90000"/>
              </a:lnSpc>
              <a:spcBef>
                <a:spcPts val="625"/>
              </a:spcBef>
              <a:buClr>
                <a:srgbClr val="009A9A"/>
              </a:buClr>
              <a:buSzPct val="63000"/>
              <a:buFontTx/>
              <a:buNone/>
              <a:tabLst>
                <a:tab pos="104775" algn="l"/>
              </a:tabLst>
            </a:pPr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 algn="just">
              <a:lnSpc>
                <a:spcPct val="90000"/>
              </a:lnSpc>
              <a:spcBef>
                <a:spcPts val="625"/>
              </a:spcBef>
              <a:buClr>
                <a:srgbClr val="009A9A"/>
              </a:buClr>
              <a:buSzPct val="63000"/>
              <a:buFontTx/>
              <a:buNone/>
              <a:tabLst>
                <a:tab pos="104775" algn="l"/>
              </a:tabLst>
            </a:pP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Symbols with higher appearing probabilities are  assigned with codes of less amount of data.</a:t>
            </a:r>
          </a:p>
          <a:p>
            <a:pPr marL="0" indent="0" algn="just">
              <a:spcBef>
                <a:spcPts val="13"/>
              </a:spcBef>
              <a:buFontTx/>
              <a:buChar char="■"/>
              <a:tabLst>
                <a:tab pos="104775" algn="l"/>
              </a:tabLst>
            </a:pPr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 algn="just">
              <a:buClr>
                <a:srgbClr val="009A9A"/>
              </a:buClr>
              <a:buSzPct val="62000"/>
              <a:buFontTx/>
              <a:buNone/>
              <a:tabLst>
                <a:tab pos="104775" algn="l"/>
              </a:tabLst>
            </a:pP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Symbol: codes that human represent information</a:t>
            </a:r>
          </a:p>
          <a:p>
            <a:pPr marL="0" indent="0" algn="just">
              <a:spcBef>
                <a:spcPts val="100"/>
              </a:spcBef>
              <a:buFontTx/>
              <a:buNone/>
              <a:tabLst>
                <a:tab pos="104775" algn="l"/>
              </a:tabLst>
            </a:pP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 E.g., Chinese characters, English letters, …</a:t>
            </a:r>
          </a:p>
          <a:p>
            <a:pPr marL="0" indent="0" algn="just">
              <a:spcBef>
                <a:spcPts val="100"/>
              </a:spcBef>
              <a:buFontTx/>
              <a:buNone/>
              <a:tabLst>
                <a:tab pos="104775" algn="l"/>
              </a:tabLst>
            </a:pP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Coding: transform symbols into more efficient codes</a:t>
            </a:r>
          </a:p>
          <a:p>
            <a:pPr marL="0" indent="0" algn="just">
              <a:spcBef>
                <a:spcPts val="100"/>
              </a:spcBef>
              <a:buFontTx/>
              <a:buNone/>
              <a:tabLst>
                <a:tab pos="104775" algn="l"/>
              </a:tabLst>
            </a:pP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E.g., A: 00, B: 01, C: 10, …</a:t>
            </a:r>
          </a:p>
          <a:p>
            <a:pPr marL="0" indent="0">
              <a:tabLst>
                <a:tab pos="104775" algn="l"/>
              </a:tabLst>
            </a:pPr>
            <a:endParaRPr lang="en-US" sz="2000" dirty="0">
              <a:latin typeface="Times New Roman" charset="0"/>
              <a:ea typeface="MS PGothic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2400" cy="746125"/>
          </a:xfrm>
        </p:spPr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Coding Redundancy: Example</a:t>
            </a:r>
          </a:p>
        </p:txBody>
      </p:sp>
      <p:sp>
        <p:nvSpPr>
          <p:cNvPr id="26627" name="object 48"/>
          <p:cNvSpPr>
            <a:spLocks noGrp="1"/>
          </p:cNvSpPr>
          <p:nvPr>
            <p:ph idx="1"/>
          </p:nvPr>
        </p:nvSpPr>
        <p:spPr>
          <a:xfrm>
            <a:off x="1331640" y="1460921"/>
            <a:ext cx="6781800" cy="359092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0" tIns="0" rIns="0" bIns="0"/>
          <a:lstStyle/>
          <a:p>
            <a:pPr marL="0" indent="0">
              <a:buFontTx/>
              <a:buNone/>
            </a:pPr>
            <a:endParaRPr lang="en-US" dirty="0">
              <a:latin typeface="Tahoma" charset="0"/>
              <a:ea typeface="MS PGothic" charset="0"/>
            </a:endParaRP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899592" y="5051846"/>
            <a:ext cx="7924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200" dirty="0">
                <a:latin typeface="Times New Roman" charset="0"/>
              </a:rPr>
              <a:t>Average bit length (Lavg1)=3 </a:t>
            </a:r>
            <a:r>
              <a:rPr lang="en-US" sz="2200" dirty="0" smtClean="0">
                <a:latin typeface="Times New Roman" charset="0"/>
              </a:rPr>
              <a:t>bits, Average </a:t>
            </a:r>
            <a:r>
              <a:rPr lang="en-US" sz="2200" dirty="0">
                <a:latin typeface="Times New Roman" charset="0"/>
              </a:rPr>
              <a:t>bit length (Lavg2)=2.7 </a:t>
            </a:r>
            <a:r>
              <a:rPr lang="en-US" sz="2200" dirty="0" smtClean="0">
                <a:latin typeface="Times New Roman" charset="0"/>
              </a:rPr>
              <a:t>bits, Compression ratio= 3/2.7=1.11, Relative Redundancy=0.099</a:t>
            </a:r>
            <a:endParaRPr lang="en-US" sz="2200" dirty="0">
              <a:latin typeface="Times New Roman" charset="0"/>
            </a:endParaRPr>
          </a:p>
          <a:p>
            <a:endParaRPr lang="en-US" sz="2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0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Inter-pixel Redundancy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454295"/>
            <a:ext cx="8077200" cy="411480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Clr>
                <a:srgbClr val="009A9A"/>
              </a:buClr>
              <a:buSzPct val="63000"/>
              <a:buFontTx/>
              <a:buNone/>
              <a:tabLst>
                <a:tab pos="104775" algn="l"/>
              </a:tabLst>
              <a:defRPr/>
            </a:pPr>
            <a:endParaRPr lang="en-US" sz="2000" dirty="0">
              <a:latin typeface="Times New Roman"/>
              <a:ea typeface="ＭＳ Ｐゴシック" charset="0"/>
              <a:cs typeface="Times New Roman"/>
            </a:endParaRPr>
          </a:p>
          <a:p>
            <a:pPr algn="just">
              <a:lnSpc>
                <a:spcPct val="90000"/>
              </a:lnSpc>
              <a:buClr>
                <a:srgbClr val="009A9A"/>
              </a:buClr>
              <a:buSzPct val="63000"/>
              <a:buFont typeface="Wingdings" charset="2"/>
              <a:buChar char="q"/>
              <a:tabLst>
                <a:tab pos="104775" algn="l"/>
              </a:tabLst>
              <a:defRPr/>
            </a:pPr>
            <a:r>
              <a:rPr lang="en-US" sz="2000" dirty="0">
                <a:latin typeface="Times New Roman"/>
                <a:ea typeface="ＭＳ Ｐゴシック" charset="0"/>
                <a:cs typeface="Times New Roman"/>
              </a:rPr>
              <a:t>Also called spatial redundancy, geometric redundancy, inter-frame redundancy.</a:t>
            </a:r>
          </a:p>
          <a:p>
            <a:pPr marL="0" indent="0" algn="just">
              <a:lnSpc>
                <a:spcPct val="90000"/>
              </a:lnSpc>
              <a:buClr>
                <a:srgbClr val="009A9A"/>
              </a:buClr>
              <a:buSzPct val="63000"/>
              <a:buFontTx/>
              <a:buNone/>
              <a:tabLst>
                <a:tab pos="104775" algn="l"/>
              </a:tabLst>
              <a:defRPr/>
            </a:pPr>
            <a:endParaRPr lang="en-US" sz="2000" dirty="0">
              <a:latin typeface="Times New Roman"/>
              <a:ea typeface="ＭＳ Ｐゴシック" charset="0"/>
              <a:cs typeface="Times New Roman"/>
            </a:endParaRPr>
          </a:p>
          <a:p>
            <a:pPr algn="just">
              <a:lnSpc>
                <a:spcPct val="90000"/>
              </a:lnSpc>
              <a:buClr>
                <a:srgbClr val="009A9A"/>
              </a:buClr>
              <a:buSzPct val="63000"/>
              <a:buFont typeface="Wingdings" charset="2"/>
              <a:buChar char="q"/>
              <a:tabLst>
                <a:tab pos="104775" algn="l"/>
              </a:tabLst>
              <a:defRPr/>
            </a:pPr>
            <a:r>
              <a:rPr lang="en-US" sz="2000" dirty="0">
                <a:latin typeface="Times New Roman"/>
                <a:ea typeface="ＭＳ Ｐゴシック" charset="0"/>
                <a:cs typeface="Times New Roman"/>
              </a:rPr>
              <a:t>Results from structural or geometric relationships between objects and the image.</a:t>
            </a:r>
          </a:p>
          <a:p>
            <a:pPr marL="0" indent="0" algn="just">
              <a:lnSpc>
                <a:spcPct val="90000"/>
              </a:lnSpc>
              <a:buClr>
                <a:srgbClr val="009A9A"/>
              </a:buClr>
              <a:buSzPct val="63000"/>
              <a:buFontTx/>
              <a:buNone/>
              <a:tabLst>
                <a:tab pos="104775" algn="l"/>
              </a:tabLst>
              <a:defRPr/>
            </a:pPr>
            <a:endParaRPr lang="en-US" sz="2000" dirty="0">
              <a:latin typeface="Times New Roman"/>
              <a:ea typeface="ＭＳ Ｐゴシック" charset="0"/>
              <a:cs typeface="Times New Roman"/>
            </a:endParaRPr>
          </a:p>
          <a:p>
            <a:pPr algn="just">
              <a:lnSpc>
                <a:spcPct val="90000"/>
              </a:lnSpc>
              <a:buClr>
                <a:srgbClr val="009A9A"/>
              </a:buClr>
              <a:buSzPct val="63000"/>
              <a:buFont typeface="Wingdings" charset="2"/>
              <a:buChar char="q"/>
              <a:tabLst>
                <a:tab pos="104775" algn="l"/>
              </a:tabLst>
              <a:defRPr/>
            </a:pPr>
            <a:r>
              <a:rPr lang="en-US" sz="2000" dirty="0">
                <a:latin typeface="Times New Roman"/>
                <a:ea typeface="ＭＳ Ｐゴシック" charset="0"/>
                <a:cs typeface="Times New Roman"/>
              </a:rPr>
              <a:t>Adjacent pixels are usually highly correlated (pixel  similar or very close to neighboring pixels), thus  information is unnecessarily replicated in the  representations.</a:t>
            </a:r>
          </a:p>
          <a:p>
            <a:pPr marL="0" indent="0" algn="just">
              <a:spcBef>
                <a:spcPts val="13"/>
              </a:spcBef>
              <a:buClr>
                <a:srgbClr val="009A9A"/>
              </a:buClr>
              <a:buFont typeface="Arial" charset="0"/>
              <a:buChar char="■"/>
              <a:tabLst>
                <a:tab pos="104775" algn="l"/>
              </a:tabLst>
              <a:defRPr/>
            </a:pPr>
            <a:endParaRPr lang="en-US" sz="2000" dirty="0">
              <a:latin typeface="Times New Roman"/>
              <a:ea typeface="ＭＳ Ｐゴシック" charset="0"/>
              <a:cs typeface="Times New Roman"/>
            </a:endParaRPr>
          </a:p>
          <a:p>
            <a:pPr algn="just">
              <a:lnSpc>
                <a:spcPct val="90000"/>
              </a:lnSpc>
              <a:buClr>
                <a:srgbClr val="009A9A"/>
              </a:buClr>
              <a:buSzPct val="63000"/>
              <a:buFont typeface="Wingdings" charset="2"/>
              <a:buChar char="q"/>
              <a:tabLst>
                <a:tab pos="104775" algn="l"/>
              </a:tabLst>
              <a:defRPr/>
            </a:pPr>
            <a:r>
              <a:rPr lang="en-US" sz="2000" dirty="0">
                <a:latin typeface="Times New Roman"/>
                <a:ea typeface="ＭＳ Ｐゴシック" charset="0"/>
                <a:cs typeface="Times New Roman"/>
              </a:rPr>
              <a:t>Neighboring pixels in a natural image are highly  correlated. In natural images, local area usually  contains pixels of same or similar gray level.</a:t>
            </a:r>
          </a:p>
          <a:p>
            <a:pPr marL="0" indent="0">
              <a:tabLst>
                <a:tab pos="104775" algn="l"/>
              </a:tabLst>
              <a:defRPr/>
            </a:pPr>
            <a:endParaRPr lang="en-US" sz="2000" dirty="0">
              <a:latin typeface="Times New Roman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52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Inter-pixel Redundancy: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48620"/>
            <a:ext cx="7772400" cy="21955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dirty="0" smtClean="0">
                <a:latin typeface="Times New Roman"/>
                <a:ea typeface="+mn-ea"/>
                <a:cs typeface="Times New Roman"/>
              </a:rPr>
              <a:t>Pixels of line 128 of Tiffany:</a:t>
            </a:r>
          </a:p>
          <a:p>
            <a:pPr marL="0" indent="0">
              <a:buFontTx/>
              <a:buNone/>
              <a:defRPr/>
            </a:pP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28676" name="object 13"/>
          <p:cNvSpPr>
            <a:spLocks noChangeArrowheads="1"/>
          </p:cNvSpPr>
          <p:nvPr/>
        </p:nvSpPr>
        <p:spPr bwMode="auto">
          <a:xfrm>
            <a:off x="2162175" y="2183606"/>
            <a:ext cx="4502150" cy="13636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3653631"/>
            <a:ext cx="8093075" cy="2286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200" kern="0" dirty="0" smtClean="0">
                <a:latin typeface="Times New Roman"/>
                <a:cs typeface="Times New Roman"/>
              </a:rPr>
              <a:t>Pixels of line 128 of wheel:</a:t>
            </a:r>
          </a:p>
          <a:p>
            <a:pPr marL="0" indent="0">
              <a:buFontTx/>
              <a:buNone/>
              <a:defRPr/>
            </a:pPr>
            <a:endParaRPr lang="en-US" sz="2200" kern="0" dirty="0">
              <a:latin typeface="Times New Roman"/>
              <a:cs typeface="Times New Roman"/>
            </a:endParaRPr>
          </a:p>
        </p:txBody>
      </p:sp>
      <p:sp>
        <p:nvSpPr>
          <p:cNvPr id="28678" name="object 19"/>
          <p:cNvSpPr>
            <a:spLocks noChangeArrowheads="1"/>
          </p:cNvSpPr>
          <p:nvPr/>
        </p:nvSpPr>
        <p:spPr bwMode="auto">
          <a:xfrm>
            <a:off x="2181500" y="4114800"/>
            <a:ext cx="4510088" cy="13636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Inter-pixel Redundancy: Example</a:t>
            </a:r>
            <a:endParaRPr lang="en-US" sz="4000" dirty="0">
              <a:latin typeface="Times New Roman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200" dirty="0" smtClean="0">
                <a:latin typeface="Times New Roman"/>
                <a:ea typeface="+mn-ea"/>
                <a:cs typeface="Times New Roman"/>
              </a:rPr>
              <a:t>Pixels of line 128 of wheel:</a:t>
            </a:r>
          </a:p>
          <a:p>
            <a:pPr marL="0" indent="0">
              <a:buFontTx/>
              <a:buNone/>
              <a:defRPr/>
            </a:pP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29700" name="object 23"/>
          <p:cNvSpPr>
            <a:spLocks noChangeArrowheads="1"/>
          </p:cNvSpPr>
          <p:nvPr/>
        </p:nvSpPr>
        <p:spPr bwMode="auto">
          <a:xfrm>
            <a:off x="1331640" y="2133600"/>
            <a:ext cx="4044950" cy="1219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bject 30"/>
          <p:cNvSpPr txBox="1"/>
          <p:nvPr/>
        </p:nvSpPr>
        <p:spPr>
          <a:xfrm>
            <a:off x="566475" y="4367213"/>
            <a:ext cx="3645485" cy="1381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2499"/>
              </a:lnSpc>
              <a:defRPr/>
            </a:pPr>
            <a:r>
              <a:rPr sz="2200" spc="5" dirty="0">
                <a:latin typeface="Times New Roman"/>
                <a:ea typeface="+mn-ea"/>
                <a:cs typeface="Times New Roman"/>
              </a:rPr>
              <a:t>Similar segments </a:t>
            </a:r>
            <a:r>
              <a:rPr sz="2200" dirty="0">
                <a:latin typeface="Times New Roman"/>
                <a:ea typeface="+mn-ea"/>
                <a:cs typeface="Times New Roman"/>
              </a:rPr>
              <a:t>(graylevel, </a:t>
            </a:r>
            <a:r>
              <a:rPr sz="2200" spc="5" dirty="0">
                <a:latin typeface="Times New Roman"/>
                <a:ea typeface="+mn-ea"/>
                <a:cs typeface="Times New Roman"/>
              </a:rPr>
              <a:t>number):  </a:t>
            </a:r>
            <a:r>
              <a:rPr sz="2200" dirty="0">
                <a:latin typeface="Times New Roman"/>
                <a:ea typeface="+mn-ea"/>
                <a:cs typeface="Times New Roman"/>
              </a:rPr>
              <a:t>(77, 1), (206, 30), (121, 88),</a:t>
            </a:r>
            <a:r>
              <a:rPr sz="2200" spc="5" dirty="0">
                <a:latin typeface="Times New Roman"/>
                <a:ea typeface="+mn-ea"/>
                <a:cs typeface="Times New Roman"/>
              </a:rPr>
              <a:t> </a:t>
            </a:r>
            <a:r>
              <a:rPr sz="2200" dirty="0">
                <a:latin typeface="Times New Roman"/>
                <a:ea typeface="+mn-ea"/>
                <a:cs typeface="Times New Roman"/>
              </a:rPr>
              <a:t>(77,18), (121, 88), (206, 30), (77,</a:t>
            </a:r>
            <a:r>
              <a:rPr sz="2200" spc="5" dirty="0">
                <a:latin typeface="Times New Roman"/>
                <a:ea typeface="+mn-ea"/>
                <a:cs typeface="Times New Roman"/>
              </a:rPr>
              <a:t> </a:t>
            </a:r>
            <a:r>
              <a:rPr sz="2200" dirty="0">
                <a:latin typeface="Times New Roman"/>
                <a:ea typeface="+mn-ea"/>
                <a:cs typeface="Times New Roman"/>
              </a:rPr>
              <a:t>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0448" y="4327266"/>
            <a:ext cx="40927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Coding each segment with 16 bits:</a:t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CR=(256x8) / (7x16)=18.3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RD=1-1/18.3=0.95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023" y="3563034"/>
            <a:ext cx="7994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represent data information and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is amounts of data to represent the same information.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err="1">
                <a:latin typeface="Times New Roman" charset="0"/>
                <a:ea typeface="MS PGothic" charset="0"/>
              </a:rPr>
              <a:t>Psychovisual</a:t>
            </a:r>
            <a:r>
              <a:rPr lang="en-US" sz="4000" dirty="0">
                <a:latin typeface="Times New Roman" charset="0"/>
                <a:ea typeface="MS PGothic" charset="0"/>
              </a:rPr>
              <a:t> Redundancy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For human visual perception, certain information has  less relative importance. E.g,: appropriate quantization of gray levels does not  impact its visual quality, e.g.,: Tiffany</a:t>
            </a:r>
          </a:p>
          <a:p>
            <a:endParaRPr lang="en-US" sz="2200">
              <a:latin typeface="Times New Roman" charset="0"/>
              <a:ea typeface="MS PGothic" charset="0"/>
              <a:cs typeface="Times New Roman" charset="0"/>
            </a:endParaRPr>
          </a:p>
        </p:txBody>
      </p:sp>
      <p:sp>
        <p:nvSpPr>
          <p:cNvPr id="31748" name="object 49"/>
          <p:cNvSpPr>
            <a:spLocks noChangeArrowheads="1"/>
          </p:cNvSpPr>
          <p:nvPr/>
        </p:nvSpPr>
        <p:spPr bwMode="auto">
          <a:xfrm>
            <a:off x="1066800" y="3086893"/>
            <a:ext cx="5562600" cy="14462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899592" y="4606528"/>
            <a:ext cx="61087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200" dirty="0">
                <a:latin typeface="Times New Roman" charset="0"/>
                <a:cs typeface="Times New Roman" charset="0"/>
              </a:rPr>
              <a:t>Can be eliminated without significant quality loss.</a:t>
            </a:r>
          </a:p>
          <a:p>
            <a:r>
              <a:rPr lang="en-US" sz="2200" dirty="0">
                <a:latin typeface="Times New Roman" charset="0"/>
                <a:cs typeface="Times New Roman" charset="0"/>
              </a:rPr>
              <a:t>Use </a:t>
            </a:r>
            <a:r>
              <a:rPr lang="en-US" sz="2200" dirty="0" err="1">
                <a:latin typeface="Times New Roman" charset="0"/>
                <a:cs typeface="Times New Roman" charset="0"/>
              </a:rPr>
              <a:t>Lossy</a:t>
            </a:r>
            <a:r>
              <a:rPr lang="en-US" sz="2200" dirty="0">
                <a:latin typeface="Times New Roman" charset="0"/>
                <a:cs typeface="Times New Roman" charset="0"/>
              </a:rPr>
              <a:t> compression or Irreversible compression.</a:t>
            </a:r>
          </a:p>
          <a:p>
            <a:r>
              <a:rPr lang="en-US" sz="2200" dirty="0">
                <a:latin typeface="Times New Roman" charset="0"/>
                <a:cs typeface="Times New Roman" charset="0"/>
              </a:rPr>
              <a:t>“Quantization”.</a:t>
            </a:r>
          </a:p>
          <a:p>
            <a:endParaRPr lang="en-US" sz="2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3276600"/>
            <a:ext cx="7772400" cy="298608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4000" i="1">
                <a:solidFill>
                  <a:srgbClr val="CC6600"/>
                </a:solidFill>
                <a:latin typeface="Times New Roman" charset="0"/>
                <a:ea typeface="MS PGothic" charset="0"/>
                <a:cs typeface="Times New Roman" charset="0"/>
              </a:rPr>
              <a:t>Information Theory</a:t>
            </a:r>
          </a:p>
        </p:txBody>
      </p:sp>
    </p:spTree>
    <p:extLst>
      <p:ext uri="{BB962C8B-B14F-4D97-AF65-F5344CB8AC3E}">
        <p14:creationId xmlns:p14="http://schemas.microsoft.com/office/powerpoint/2010/main" val="41881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Basic Information Theory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81000" y="2147888"/>
            <a:ext cx="8382000" cy="4114800"/>
          </a:xfrm>
        </p:spPr>
        <p:txBody>
          <a:bodyPr/>
          <a:lstStyle/>
          <a:p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Measuring amount of information: I(p) = log 1/p = –  log p</a:t>
            </a:r>
          </a:p>
          <a:p>
            <a:pPr lvl="1"/>
            <a:r>
              <a:rPr lang="en-US" sz="2200">
                <a:latin typeface="Times New Roman" charset="0"/>
                <a:ea typeface="ＭＳ Ｐゴシック" charset="0"/>
                <a:cs typeface="Times New Roman" charset="0"/>
              </a:rPr>
              <a:t>Average amount of information: entropy.</a:t>
            </a:r>
          </a:p>
          <a:p>
            <a:pPr lvl="1"/>
            <a:r>
              <a:rPr lang="en-US" sz="2200">
                <a:latin typeface="Times New Roman" charset="0"/>
                <a:ea typeface="ＭＳ Ｐゴシック" charset="0"/>
                <a:cs typeface="Times New Roman" charset="0"/>
              </a:rPr>
              <a:t>Theoretically, the lowest average number of bits required to  represent one symbol.</a:t>
            </a:r>
          </a:p>
          <a:p>
            <a:endParaRPr lang="en-US" sz="2200">
              <a:latin typeface="Times New Roman" charset="0"/>
              <a:ea typeface="MS PGothic" charset="0"/>
              <a:cs typeface="Times New Roman" charset="0"/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6370638" y="5734050"/>
            <a:ext cx="11631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3797" name="Object 2"/>
          <p:cNvGraphicFramePr>
            <a:graphicFrameLocks noChangeAspect="1"/>
          </p:cNvGraphicFramePr>
          <p:nvPr/>
        </p:nvGraphicFramePr>
        <p:xfrm>
          <a:off x="3048000" y="4038600"/>
          <a:ext cx="256698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Equation" r:id="rId3" imgW="1294838" imgH="266584" progId="Equation.3">
                  <p:embed/>
                </p:oleObj>
              </mc:Choice>
              <mc:Fallback>
                <p:oleObj name="Equation" r:id="rId3" imgW="1294838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038600"/>
                        <a:ext cx="256698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75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Example: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533400" y="1949450"/>
          <a:ext cx="3048000" cy="1387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6293"/>
                <a:gridCol w="1831707"/>
              </a:tblGrid>
              <a:tr h="277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</a:tabLs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Symbol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669" marR="10466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</a:tabLs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Probability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669" marR="104669" marT="0" marB="0">
                    <a:noFill/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</a:tabLst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669" marR="10466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</a:tabLst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</a:rPr>
                        <a:t>1/4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669" marR="104669" marT="0" marB="0">
                    <a:noFill/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</a:tabLst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669" marR="10466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</a:tabLst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</a:rPr>
                        <a:t>1/4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669" marR="104669" marT="0" marB="0">
                    <a:noFill/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</a:tabLst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669" marR="10466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</a:tabLs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1/4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669" marR="104669" marT="0" marB="0">
                    <a:noFill/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</a:tabLst>
                      </a:pPr>
                      <a:r>
                        <a:rPr lang="en-US" sz="170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669" marR="10466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1060" algn="l"/>
                        </a:tabLs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</a:rPr>
                        <a:t>1/4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4669" marR="104669" marT="0" marB="0">
                    <a:noFill/>
                  </a:tcPr>
                </a:tc>
              </a:tr>
            </a:tbl>
          </a:graphicData>
        </a:graphic>
      </p:graphicFrame>
      <p:sp>
        <p:nvSpPr>
          <p:cNvPr id="34839" name="Rectangle 5"/>
          <p:cNvSpPr>
            <a:spLocks noChangeArrowheads="1"/>
          </p:cNvSpPr>
          <p:nvPr/>
        </p:nvSpPr>
        <p:spPr bwMode="auto">
          <a:xfrm>
            <a:off x="4038600" y="2527300"/>
            <a:ext cx="89439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48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13452"/>
              </p:ext>
            </p:extLst>
          </p:nvPr>
        </p:nvGraphicFramePr>
        <p:xfrm>
          <a:off x="3267075" y="2905349"/>
          <a:ext cx="4267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Equation" r:id="rId3" imgW="2005729" imgH="253890" progId="Equation.3">
                  <p:embed/>
                </p:oleObj>
              </mc:Choice>
              <mc:Fallback>
                <p:oleObj name="Equation" r:id="rId3" imgW="200572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2905349"/>
                        <a:ext cx="42672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1" name="TextBox 6"/>
          <p:cNvSpPr txBox="1">
            <a:spLocks noChangeArrowheads="1"/>
          </p:cNvSpPr>
          <p:nvPr/>
        </p:nvSpPr>
        <p:spPr bwMode="auto">
          <a:xfrm>
            <a:off x="3287713" y="2465388"/>
            <a:ext cx="43767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200">
                <a:latin typeface="Times New Roman" charset="0"/>
              </a:rPr>
              <a:t>In average, minimum 2 bits required.</a:t>
            </a:r>
          </a:p>
        </p:txBody>
      </p:sp>
      <p:graphicFrame>
        <p:nvGraphicFramePr>
          <p:cNvPr id="11" name="Content Placeholder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035920"/>
              </p:ext>
            </p:extLst>
          </p:nvPr>
        </p:nvGraphicFramePr>
        <p:xfrm>
          <a:off x="535031" y="3814156"/>
          <a:ext cx="3048000" cy="1389065"/>
        </p:xfrm>
        <a:graphic>
          <a:graphicData uri="http://schemas.openxmlformats.org/drawingml/2006/table">
            <a:tbl>
              <a:tblPr/>
              <a:tblGrid>
                <a:gridCol w="1216025"/>
                <a:gridCol w="1831975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0425" algn="l"/>
                        </a:tabLst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Symbol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Calibri" charset="0"/>
                      </a:endParaRPr>
                    </a:p>
                  </a:txBody>
                  <a:tcPr marL="104678" marR="1046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0425" algn="l"/>
                        </a:tabLst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Probability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Calibri" charset="0"/>
                      </a:endParaRPr>
                    </a:p>
                  </a:txBody>
                  <a:tcPr marL="104678" marR="1046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0425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Calibri" charset="0"/>
                      </a:endParaRPr>
                    </a:p>
                  </a:txBody>
                  <a:tcPr marL="104678" marR="1046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0425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½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Calibri" charset="0"/>
                      </a:endParaRPr>
                    </a:p>
                  </a:txBody>
                  <a:tcPr marL="104678" marR="1046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0425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B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Calibri" charset="0"/>
                      </a:endParaRPr>
                    </a:p>
                  </a:txBody>
                  <a:tcPr marL="104678" marR="1046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0425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1/8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Calibri" charset="0"/>
                      </a:endParaRPr>
                    </a:p>
                  </a:txBody>
                  <a:tcPr marL="104678" marR="1046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0425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C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Calibri" charset="0"/>
                      </a:endParaRPr>
                    </a:p>
                  </a:txBody>
                  <a:tcPr marL="104678" marR="1046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0425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1/8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Calibri" charset="0"/>
                      </a:endParaRPr>
                    </a:p>
                  </a:txBody>
                  <a:tcPr marL="104678" marR="1046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0425" algn="l"/>
                        </a:tabLst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D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Calibri" charset="0"/>
                      </a:endParaRPr>
                    </a:p>
                  </a:txBody>
                  <a:tcPr marL="104678" marR="1046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0425" algn="l"/>
                        </a:tabLst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1/4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Calibri" charset="0"/>
                      </a:endParaRPr>
                    </a:p>
                  </a:txBody>
                  <a:tcPr marL="104678" marR="1046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62" name="Rectangle 7"/>
          <p:cNvSpPr>
            <a:spLocks noChangeArrowheads="1"/>
          </p:cNvSpPr>
          <p:nvPr/>
        </p:nvSpPr>
        <p:spPr bwMode="auto">
          <a:xfrm>
            <a:off x="3505200" y="3902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86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273555"/>
              </p:ext>
            </p:extLst>
          </p:nvPr>
        </p:nvGraphicFramePr>
        <p:xfrm>
          <a:off x="685800" y="5324514"/>
          <a:ext cx="807243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Equation" r:id="rId5" imgW="4330700" imgH="215900" progId="Equation.3">
                  <p:embed/>
                </p:oleObj>
              </mc:Choice>
              <mc:Fallback>
                <p:oleObj name="Equation" r:id="rId5" imgW="43307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24514"/>
                        <a:ext cx="8072438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64" name="TextBox 13"/>
          <p:cNvSpPr txBox="1">
            <a:spLocks noChangeArrowheads="1"/>
          </p:cNvSpPr>
          <p:nvPr/>
        </p:nvSpPr>
        <p:spPr bwMode="auto">
          <a:xfrm>
            <a:off x="3297530" y="4122435"/>
            <a:ext cx="47291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200" dirty="0">
                <a:latin typeface="Times New Roman" charset="0"/>
              </a:rPr>
              <a:t>In average, minimum 1.75 bits required.</a:t>
            </a:r>
          </a:p>
        </p:txBody>
      </p:sp>
    </p:spTree>
    <p:extLst>
      <p:ext uri="{BB962C8B-B14F-4D97-AF65-F5344CB8AC3E}">
        <p14:creationId xmlns:p14="http://schemas.microsoft.com/office/powerpoint/2010/main" val="22094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Introduction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ＭＳ Ｐゴシック" charset="0"/>
              </a:rPr>
              <a:t>Image compression is a method to reduce the redundancies in image representation in order to decrease data storage requirements </a:t>
            </a:r>
            <a:r>
              <a:rPr lang="en-US" sz="2200" dirty="0" smtClean="0">
                <a:latin typeface="+mj-lt"/>
                <a:ea typeface="SimSun" panose="02010600030101010101" pitchFamily="2" charset="-122"/>
                <a:cs typeface="ＭＳ Ｐゴシック" charset="0"/>
              </a:rPr>
              <a:t>(</a:t>
            </a:r>
            <a:r>
              <a:rPr lang="en-US" sz="2200" dirty="0" smtClean="0">
                <a:latin typeface="+mj-lt"/>
                <a:cs typeface="ＭＳ Ｐゴシック" charset="0"/>
              </a:rPr>
              <a:t>Gonzalez and Woods, 2013</a:t>
            </a:r>
            <a:r>
              <a:rPr lang="en-US" sz="2200" dirty="0" smtClean="0">
                <a:latin typeface="+mj-lt"/>
                <a:ea typeface="SimSun" panose="02010600030101010101" pitchFamily="2" charset="-122"/>
                <a:cs typeface="ＭＳ Ｐゴシック" charset="0"/>
              </a:rPr>
              <a:t>). </a:t>
            </a:r>
          </a:p>
          <a:p>
            <a:pPr algn="just">
              <a:defRPr/>
            </a:pPr>
            <a:r>
              <a:rPr lang="en-US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ＭＳ Ｐゴシック" charset="0"/>
              </a:rPr>
              <a:t>It is a technique used to compress an image without visually reducing the quality of the image itself. </a:t>
            </a:r>
          </a:p>
          <a:p>
            <a:pPr algn="just"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vs. Information.</a:t>
            </a:r>
          </a:p>
          <a:p>
            <a:pPr algn="just">
              <a:defRPr/>
            </a:pPr>
            <a:r>
              <a:rPr lang="en-US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ＭＳ Ｐゴシック" charset="0"/>
              </a:rPr>
              <a:t>The goal of these processes is to represent an image with the same quality level, but in a more solid form. </a:t>
            </a:r>
            <a:endParaRPr lang="en-US" alt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Compression Method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en-US" altLang="en-US" sz="2200" kern="0" dirty="0" smtClean="0">
                <a:latin typeface="Times New Roman"/>
                <a:cs typeface="Times New Roman"/>
              </a:rPr>
              <a:t>There are two types of compression methods:</a:t>
            </a:r>
          </a:p>
          <a:p>
            <a:pPr lvl="1" algn="just">
              <a:defRPr/>
            </a:pPr>
            <a:r>
              <a:rPr lang="en-US" altLang="en-US" sz="2200" kern="0" dirty="0" err="1" smtClean="0">
                <a:latin typeface="Times New Roman"/>
                <a:ea typeface="+mn-ea"/>
                <a:cs typeface="Times New Roman"/>
              </a:rPr>
              <a:t>Lossy</a:t>
            </a:r>
            <a:r>
              <a:rPr lang="en-US" altLang="en-US" sz="2200" kern="0" dirty="0" smtClean="0">
                <a:latin typeface="Times New Roman"/>
                <a:ea typeface="+mn-ea"/>
                <a:cs typeface="Times New Roman"/>
              </a:rPr>
              <a:t> image compression </a:t>
            </a:r>
          </a:p>
          <a:p>
            <a:pPr lvl="1" algn="just">
              <a:defRPr/>
            </a:pPr>
            <a:r>
              <a:rPr lang="en-US" altLang="en-US" sz="2200" kern="0" dirty="0" smtClean="0">
                <a:latin typeface="Times New Roman"/>
                <a:ea typeface="+mn-ea"/>
                <a:cs typeface="Times New Roman"/>
              </a:rPr>
              <a:t>Lossless image compression</a:t>
            </a:r>
          </a:p>
          <a:p>
            <a:pPr algn="just">
              <a:defRPr/>
            </a:pPr>
            <a:endParaRPr lang="en-US" altLang="en-US" sz="2200" kern="0" dirty="0" smtClean="0">
              <a:latin typeface="Times New Roman"/>
              <a:cs typeface="Times New Roman"/>
            </a:endParaRPr>
          </a:p>
          <a:p>
            <a:pPr marL="457200" lvl="1" indent="0" algn="just">
              <a:buFontTx/>
              <a:buNone/>
              <a:defRPr/>
            </a:pPr>
            <a:endParaRPr lang="en-US" altLang="en-US" sz="2200" kern="0" dirty="0" smtClean="0">
              <a:latin typeface="Times New Roman"/>
              <a:ea typeface="+mn-ea"/>
              <a:cs typeface="Times New Roman"/>
            </a:endParaRPr>
          </a:p>
          <a:p>
            <a:pPr lvl="4" algn="just">
              <a:defRPr/>
            </a:pPr>
            <a:endParaRPr lang="en-US" altLang="en-US" sz="2200" kern="0" dirty="0" smtClean="0"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198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err="1">
                <a:latin typeface="Times New Roman" charset="0"/>
                <a:ea typeface="MS PGothic" charset="0"/>
              </a:rPr>
              <a:t>Lossy</a:t>
            </a:r>
            <a:r>
              <a:rPr lang="en-US" sz="4000" dirty="0">
                <a:latin typeface="Times New Roman" charset="0"/>
                <a:ea typeface="MS PGothic" charset="0"/>
              </a:rPr>
              <a:t> Compression Methods</a:t>
            </a:r>
          </a:p>
        </p:txBody>
      </p:sp>
      <p:sp>
        <p:nvSpPr>
          <p:cNvPr id="37891" name="Content Placeholder 2"/>
          <p:cNvSpPr txBox="1">
            <a:spLocks/>
          </p:cNvSpPr>
          <p:nvPr/>
        </p:nvSpPr>
        <p:spPr bwMode="auto">
          <a:xfrm>
            <a:off x="457200" y="1433737"/>
            <a:ext cx="815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342900" indent="-342900" algn="just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200" dirty="0" err="1">
                <a:latin typeface="Times New Roman" charset="0"/>
                <a:cs typeface="Times New Roman" charset="0"/>
              </a:rPr>
              <a:t>Lossy</a:t>
            </a:r>
            <a:r>
              <a:rPr lang="en-US" sz="2200" dirty="0">
                <a:latin typeface="Times New Roman" charset="0"/>
                <a:cs typeface="Times New Roman" charset="0"/>
              </a:rPr>
              <a:t> image compression methods are required to achieve high compression ratios for complex images.</a:t>
            </a:r>
          </a:p>
          <a:p>
            <a:pPr marL="342900" indent="-342900" algn="just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200" dirty="0">
                <a:latin typeface="Times New Roman" charset="0"/>
                <a:cs typeface="Times New Roman" charset="0"/>
              </a:rPr>
              <a:t>An image reconstructed </a:t>
            </a:r>
            <a:r>
              <a:rPr lang="en-US" sz="2200" dirty="0" err="1">
                <a:latin typeface="Times New Roman" charset="0"/>
                <a:cs typeface="Times New Roman" charset="0"/>
              </a:rPr>
              <a:t>Lossy</a:t>
            </a:r>
            <a:r>
              <a:rPr lang="en-US" sz="2200" dirty="0">
                <a:latin typeface="Times New Roman" charset="0"/>
                <a:cs typeface="Times New Roman" charset="0"/>
              </a:rPr>
              <a:t> compression can be performed in both spatial or transform domains.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200" dirty="0">
                <a:latin typeface="Times New Roman" charset="0"/>
                <a:cs typeface="Times New Roman" charset="0"/>
              </a:rPr>
              <a:t>The process of quantization-</a:t>
            </a:r>
            <a:r>
              <a:rPr lang="en-US" sz="2200" dirty="0" err="1">
                <a:latin typeface="Times New Roman" charset="0"/>
                <a:cs typeface="Times New Roman" charset="0"/>
              </a:rPr>
              <a:t>dequantization</a:t>
            </a:r>
            <a:r>
              <a:rPr lang="en-US" sz="2200" dirty="0">
                <a:latin typeface="Times New Roman" charset="0"/>
                <a:cs typeface="Times New Roman" charset="0"/>
              </a:rPr>
              <a:t> introduces loss in the reconstructed image and is inherently responsible for the “</a:t>
            </a:r>
            <a:r>
              <a:rPr lang="en-US" altLang="ja-JP" sz="2200" dirty="0" err="1">
                <a:latin typeface="Times New Roman" charset="0"/>
                <a:cs typeface="Times New Roman" charset="0"/>
              </a:rPr>
              <a:t>lossy</a:t>
            </a:r>
            <a:r>
              <a:rPr lang="en-US" sz="2200" dirty="0">
                <a:latin typeface="Times New Roman" charset="0"/>
                <a:cs typeface="Times New Roman" charset="0"/>
              </a:rPr>
              <a:t>”</a:t>
            </a:r>
            <a:r>
              <a:rPr lang="en-US" altLang="ja-JP" sz="2200" dirty="0">
                <a:latin typeface="Times New Roman" charset="0"/>
                <a:cs typeface="Times New Roman" charset="0"/>
              </a:rPr>
              <a:t> nature of the compression scheme.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200" dirty="0">
                <a:latin typeface="Times New Roman" charset="0"/>
                <a:cs typeface="Times New Roman" charset="0"/>
              </a:rPr>
              <a:t>The quantized transform coefficient is computed by</a:t>
            </a:r>
          </a:p>
          <a:p>
            <a:pPr marL="742950" lvl="1" indent="-285750">
              <a:spcBef>
                <a:spcPct val="20000"/>
              </a:spcBef>
              <a:buSzPct val="75000"/>
              <a:buFontTx/>
              <a:buBlip>
                <a:blip r:embed="rId4"/>
              </a:buBlip>
            </a:pPr>
            <a:endParaRPr lang="en-US" sz="2200" dirty="0">
              <a:latin typeface="Times New Roman" charset="0"/>
            </a:endParaRPr>
          </a:p>
          <a:p>
            <a:pPr marL="342900" indent="-342900" algn="just">
              <a:spcBef>
                <a:spcPct val="20000"/>
              </a:spcBef>
              <a:buFontTx/>
              <a:buBlip>
                <a:blip r:embed="rId3"/>
              </a:buBlip>
            </a:pPr>
            <a:endParaRPr lang="en-US" sz="2200" dirty="0">
              <a:latin typeface="Times New Roman" charset="0"/>
              <a:cs typeface="Times New Roman" charset="0"/>
            </a:endParaRPr>
          </a:p>
          <a:p>
            <a:pPr marL="342900" indent="-342900" algn="just">
              <a:spcBef>
                <a:spcPct val="20000"/>
              </a:spcBef>
              <a:buFontTx/>
              <a:buBlip>
                <a:blip r:embed="rId3"/>
              </a:buBlip>
            </a:pPr>
            <a:endParaRPr lang="en-US" sz="2200" dirty="0">
              <a:latin typeface="Times New Roman" charset="0"/>
              <a:cs typeface="Times New Roman" charset="0"/>
            </a:endParaRPr>
          </a:p>
          <a:p>
            <a:pPr marL="742950" lvl="1" indent="-285750" algn="just">
              <a:spcBef>
                <a:spcPct val="20000"/>
              </a:spcBef>
              <a:buSzPct val="75000"/>
              <a:buFontTx/>
              <a:buBlip>
                <a:blip r:embed="rId4"/>
              </a:buBlip>
            </a:pPr>
            <a:endParaRPr lang="en-US" sz="22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2057400" lvl="4" indent="-228600" algn="just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endParaRPr lang="en-US" sz="22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852774"/>
              </p:ext>
            </p:extLst>
          </p:nvPr>
        </p:nvGraphicFramePr>
        <p:xfrm>
          <a:off x="2915816" y="4365104"/>
          <a:ext cx="2514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Equation" r:id="rId5" imgW="1193800" imgH="508000" progId="Equation.3">
                  <p:embed/>
                </p:oleObj>
              </mc:Choice>
              <mc:Fallback>
                <p:oleObj name="Equation" r:id="rId5" imgW="1193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365104"/>
                        <a:ext cx="2514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Rectangle 1"/>
          <p:cNvSpPr>
            <a:spLocks noChangeArrowheads="1"/>
          </p:cNvSpPr>
          <p:nvPr/>
        </p:nvSpPr>
        <p:spPr bwMode="auto">
          <a:xfrm>
            <a:off x="600775" y="5157192"/>
            <a:ext cx="7772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        is the frequency image signals at coordinates (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the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block.</a:t>
            </a:r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742800"/>
              </p:ext>
            </p:extLst>
          </p:nvPr>
        </p:nvGraphicFramePr>
        <p:xfrm>
          <a:off x="1600200" y="5229200"/>
          <a:ext cx="3952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Equation" r:id="rId7" imgW="253890" imgH="241195" progId="Equation.3">
                  <p:embed/>
                </p:oleObj>
              </mc:Choice>
              <mc:Fallback>
                <p:oleObj name="Equation" r:id="rId7" imgW="25389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229200"/>
                        <a:ext cx="3952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7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err="1">
                <a:latin typeface="Times New Roman" charset="0"/>
                <a:ea typeface="MS PGothic" charset="0"/>
              </a:rPr>
              <a:t>Lossy</a:t>
            </a:r>
            <a:r>
              <a:rPr lang="en-US" sz="4000" dirty="0">
                <a:latin typeface="Times New Roman" charset="0"/>
                <a:ea typeface="MS PGothic" charset="0"/>
              </a:rPr>
              <a:t> Compression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sz="2200" dirty="0" smtClean="0">
                <a:latin typeface="Times New Roman"/>
                <a:ea typeface="+mn-ea"/>
                <a:cs typeface="Times New Roman"/>
              </a:rPr>
              <a:t>During </a:t>
            </a:r>
            <a:r>
              <a:rPr lang="en-US" sz="2200" dirty="0" err="1" smtClean="0">
                <a:latin typeface="Times New Roman"/>
                <a:ea typeface="+mn-ea"/>
                <a:cs typeface="Times New Roman"/>
              </a:rPr>
              <a:t>dequantization</a:t>
            </a:r>
            <a:r>
              <a:rPr lang="en-US" sz="2200" dirty="0" smtClean="0">
                <a:latin typeface="Times New Roman"/>
                <a:ea typeface="+mn-ea"/>
                <a:cs typeface="Times New Roman"/>
              </a:rPr>
              <a:t>, approximate DCT coefficients are obtained by multiplying the corresponding quantization threshold with the quantized coefficient as follows: </a:t>
            </a:r>
            <a:endParaRPr lang="en-US" sz="2200" dirty="0">
              <a:latin typeface="Times New Roman"/>
              <a:ea typeface="+mn-ea"/>
              <a:cs typeface="Times New Roman"/>
            </a:endParaRP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89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722417"/>
              </p:ext>
            </p:extLst>
          </p:nvPr>
        </p:nvGraphicFramePr>
        <p:xfrm>
          <a:off x="3219903" y="3028950"/>
          <a:ext cx="20574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Equation" r:id="rId3" imgW="901309" imgH="241195" progId="Equation.3">
                  <p:embed/>
                </p:oleObj>
              </mc:Choice>
              <mc:Fallback>
                <p:oleObj name="Equation" r:id="rId3" imgW="90130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903" y="3028950"/>
                        <a:ext cx="20574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1558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Lossless Compression Methods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775"/>
              </a:spcBef>
              <a:buClr>
                <a:srgbClr val="009A9A"/>
              </a:buClr>
              <a:buSzPct val="63000"/>
              <a:buFontTx/>
              <a:buNone/>
              <a:tabLst>
                <a:tab pos="104775" algn="l"/>
              </a:tabLst>
            </a:pP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Lossless compression methods are needed in  some digital imaging applications, such as: medical images, x-ray images, etc.</a:t>
            </a:r>
          </a:p>
          <a:p>
            <a:pPr marL="0" indent="0" algn="just">
              <a:spcBef>
                <a:spcPts val="25"/>
              </a:spcBef>
              <a:buClr>
                <a:srgbClr val="009A9A"/>
              </a:buClr>
              <a:buFont typeface="Arial" charset="0"/>
              <a:buChar char="■"/>
              <a:tabLst>
                <a:tab pos="104775" algn="l"/>
              </a:tabLst>
            </a:pPr>
            <a:endParaRPr lang="en-US" sz="2200">
              <a:latin typeface="Times New Roman" charset="0"/>
              <a:ea typeface="MS PGothic" charset="0"/>
              <a:cs typeface="Times New Roman" charset="0"/>
            </a:endParaRPr>
          </a:p>
          <a:p>
            <a:pPr marL="0" indent="0" algn="just">
              <a:buClr>
                <a:srgbClr val="009A9A"/>
              </a:buClr>
              <a:buSzPct val="63000"/>
              <a:buFontTx/>
              <a:buNone/>
              <a:tabLst>
                <a:tab pos="104775" algn="l"/>
              </a:tabLst>
            </a:pP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Lossless compression techniques:  run-length coding, Huffman coding, lossless  predictive coding etc.</a:t>
            </a:r>
          </a:p>
          <a:p>
            <a:pPr marL="0" indent="0" algn="just">
              <a:buFontTx/>
              <a:buNone/>
              <a:tabLst>
                <a:tab pos="104775" algn="l"/>
              </a:tabLst>
            </a:pPr>
            <a:endParaRPr lang="en-US" sz="2200">
              <a:latin typeface="Times New Roman" charset="0"/>
              <a:ea typeface="MS PGothic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602109"/>
          </a:xfrm>
        </p:spPr>
        <p:txBody>
          <a:bodyPr>
            <a:noAutofit/>
          </a:bodyPr>
          <a:lstStyle/>
          <a:p>
            <a:pPr marL="342900" indent="-342900" algn="l"/>
            <a:r>
              <a:rPr lang="en-US" sz="4000" dirty="0">
                <a:latin typeface="Times New Roman" charset="0"/>
                <a:ea typeface="MS PGothic" charset="0"/>
              </a:rPr>
              <a:t>Run-Length Encoding of </a:t>
            </a:r>
            <a:r>
              <a:rPr lang="en-US" sz="4000" dirty="0" smtClean="0">
                <a:latin typeface="Times New Roman" charset="0"/>
                <a:ea typeface="MS PGothic" charset="0"/>
              </a:rPr>
              <a:t>AC</a:t>
            </a:r>
            <a:br>
              <a:rPr lang="en-US" sz="4000" dirty="0" smtClean="0">
                <a:latin typeface="Times New Roman" charset="0"/>
                <a:ea typeface="MS PGothic" charset="0"/>
              </a:rPr>
            </a:br>
            <a:r>
              <a:rPr lang="en-US" sz="4000" dirty="0" smtClean="0">
                <a:latin typeface="Times New Roman" charset="0"/>
                <a:ea typeface="MS PGothic" charset="0"/>
              </a:rPr>
              <a:t>Coefficients</a:t>
            </a:r>
            <a:endParaRPr lang="en-US" sz="4000" dirty="0">
              <a:latin typeface="Times New Roman" charset="0"/>
              <a:ea typeface="MS PGothic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The frequency image signals after quantization process consist of many zeros. Then, a special condition as known end-of-block (EOB) is applied to get an efficient in the entropy code. </a:t>
            </a:r>
          </a:p>
          <a:p>
            <a:pPr marL="0" indent="0" algn="just">
              <a:buFontTx/>
              <a:buNone/>
            </a:pP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A symbol of EOB indicates that the rest of the coefficients in the block are zero. Next, run-length encoding exploits the repeating frequency image signals as the symbols in the sequence a set of the AC coefficients. </a:t>
            </a:r>
          </a:p>
          <a:p>
            <a:pPr marL="0" indent="0" algn="just">
              <a:buFontTx/>
              <a:buNone/>
            </a:pP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The output of run-length encoding represents a sequence value with the consecutive repetition as symbols and the length of occurrence of the symbols</a:t>
            </a:r>
          </a:p>
        </p:txBody>
      </p:sp>
    </p:spTree>
    <p:extLst>
      <p:ext uri="{BB962C8B-B14F-4D97-AF65-F5344CB8AC3E}">
        <p14:creationId xmlns:p14="http://schemas.microsoft.com/office/powerpoint/2010/main" val="20931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Huffman Coding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4775" indent="-104775" algn="just">
              <a:lnSpc>
                <a:spcPct val="80000"/>
              </a:lnSpc>
              <a:spcBef>
                <a:spcPts val="575"/>
              </a:spcBef>
              <a:buClr>
                <a:srgbClr val="009A9A"/>
              </a:buClr>
              <a:buSzPct val="63000"/>
              <a:buFontTx/>
              <a:buChar char="■"/>
              <a:tabLst>
                <a:tab pos="104775" algn="l"/>
              </a:tabLst>
            </a:pPr>
            <a:r>
              <a:rPr lang="en-CA" sz="2400" dirty="0">
                <a:latin typeface="Times New Roman" charset="0"/>
                <a:ea typeface="MS PGothic" charset="0"/>
                <a:cs typeface="Times New Roman" charset="0"/>
              </a:rPr>
              <a:t>Huffman coding is a famous method that uses variable-length codes (VLC) tables for compressing data (</a:t>
            </a:r>
            <a:r>
              <a:rPr lang="fi-FI" sz="2400" dirty="0">
                <a:latin typeface="Times New Roman" charset="0"/>
                <a:ea typeface="MS PGothic" charset="0"/>
                <a:cs typeface="Times New Roman" charset="0"/>
              </a:rPr>
              <a:t>Jayaraman, Veerakumar, and Esakkirajan, 2017</a:t>
            </a:r>
            <a:r>
              <a:rPr lang="en-CA" sz="2400" dirty="0">
                <a:latin typeface="Times New Roman" charset="0"/>
                <a:ea typeface="MS PGothic" charset="0"/>
                <a:cs typeface="Times New Roman" charset="0"/>
              </a:rPr>
              <a:t>). </a:t>
            </a:r>
          </a:p>
          <a:p>
            <a:pPr marL="104775" indent="-104775" algn="just">
              <a:lnSpc>
                <a:spcPct val="80000"/>
              </a:lnSpc>
              <a:spcBef>
                <a:spcPts val="575"/>
              </a:spcBef>
              <a:buClr>
                <a:srgbClr val="009A9A"/>
              </a:buClr>
              <a:buSzPct val="63000"/>
              <a:buFontTx/>
              <a:buChar char="■"/>
              <a:tabLst>
                <a:tab pos="104775" algn="l"/>
              </a:tabLst>
            </a:pPr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  <a:p>
            <a:pPr marL="104775" indent="-104775" algn="just">
              <a:lnSpc>
                <a:spcPct val="80000"/>
              </a:lnSpc>
              <a:buClr>
                <a:srgbClr val="009A9A"/>
              </a:buClr>
              <a:buSzPct val="63000"/>
              <a:buFontTx/>
              <a:buChar char="■"/>
              <a:tabLst>
                <a:tab pos="104775" algn="l"/>
              </a:tabLst>
            </a:pPr>
            <a:r>
              <a:rPr lang="en-CA" sz="2400" dirty="0">
                <a:latin typeface="Times New Roman" charset="0"/>
                <a:ea typeface="MS PGothic" charset="0"/>
                <a:cs typeface="Times New Roman" charset="0"/>
              </a:rPr>
              <a:t>Given a set of data symbols and their probabilities, the method creates a set of variable-length </a:t>
            </a:r>
            <a:r>
              <a:rPr lang="en-CA" sz="2400" dirty="0" err="1">
                <a:latin typeface="Times New Roman" charset="0"/>
                <a:ea typeface="MS PGothic" charset="0"/>
                <a:cs typeface="Times New Roman" charset="0"/>
              </a:rPr>
              <a:t>codeword</a:t>
            </a:r>
            <a:r>
              <a:rPr lang="en-CA" sz="2400" dirty="0">
                <a:latin typeface="Times New Roman" charset="0"/>
                <a:ea typeface="MS PGothic" charset="0"/>
                <a:cs typeface="Times New Roman" charset="0"/>
              </a:rPr>
              <a:t> with the shortest average length and assigns them to the symbols. </a:t>
            </a:r>
          </a:p>
          <a:p>
            <a:pPr marL="104775" indent="-104775" algn="just">
              <a:lnSpc>
                <a:spcPct val="80000"/>
              </a:lnSpc>
              <a:buClr>
                <a:srgbClr val="009A9A"/>
              </a:buClr>
              <a:buSzPct val="63000"/>
              <a:buFontTx/>
              <a:buChar char="■"/>
              <a:tabLst>
                <a:tab pos="104775" algn="l"/>
              </a:tabLst>
            </a:pPr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  <a:p>
            <a:pPr marL="104775" indent="-104775" algn="just">
              <a:buFontTx/>
              <a:buNone/>
              <a:tabLst>
                <a:tab pos="104775" algn="l"/>
              </a:tabLst>
            </a:pPr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Times New Roman" charset="0"/>
                <a:ea typeface="MS PGothic" charset="0"/>
              </a:rPr>
              <a:t>Huffman Coding (cont..)</a:t>
            </a:r>
            <a:endParaRPr lang="en-US" sz="4000" dirty="0">
              <a:latin typeface="Times New Roman" charset="0"/>
              <a:ea typeface="MS PGothic" charset="0"/>
            </a:endParaRPr>
          </a:p>
        </p:txBody>
      </p:sp>
      <p:pic>
        <p:nvPicPr>
          <p:cNvPr id="430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1849" y="1700808"/>
            <a:ext cx="7216775" cy="4056062"/>
          </a:xfrm>
        </p:spPr>
      </p:pic>
    </p:spTree>
    <p:extLst>
      <p:ext uri="{BB962C8B-B14F-4D97-AF65-F5344CB8AC3E}">
        <p14:creationId xmlns:p14="http://schemas.microsoft.com/office/powerpoint/2010/main" val="260713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Example I</a:t>
            </a:r>
          </a:p>
        </p:txBody>
      </p:sp>
      <p:pic>
        <p:nvPicPr>
          <p:cNvPr id="440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700808"/>
            <a:ext cx="7351713" cy="3756025"/>
          </a:xfrm>
        </p:spPr>
      </p:pic>
    </p:spTree>
    <p:extLst>
      <p:ext uri="{BB962C8B-B14F-4D97-AF65-F5344CB8AC3E}">
        <p14:creationId xmlns:p14="http://schemas.microsoft.com/office/powerpoint/2010/main" val="32259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Example I- Cont..</a:t>
            </a:r>
          </a:p>
        </p:txBody>
      </p:sp>
      <p:pic>
        <p:nvPicPr>
          <p:cNvPr id="4505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25" y="1905000"/>
            <a:ext cx="8855075" cy="3717925"/>
          </a:xfrm>
        </p:spPr>
      </p:pic>
    </p:spTree>
    <p:extLst>
      <p:ext uri="{BB962C8B-B14F-4D97-AF65-F5344CB8AC3E}">
        <p14:creationId xmlns:p14="http://schemas.microsoft.com/office/powerpoint/2010/main" val="26644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Example I- Cont..</a:t>
            </a:r>
          </a:p>
        </p:txBody>
      </p:sp>
      <p:pic>
        <p:nvPicPr>
          <p:cNvPr id="460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858" y="1499842"/>
            <a:ext cx="7567116" cy="4319310"/>
          </a:xfrm>
        </p:spPr>
      </p:pic>
    </p:spTree>
    <p:extLst>
      <p:ext uri="{BB962C8B-B14F-4D97-AF65-F5344CB8AC3E}">
        <p14:creationId xmlns:p14="http://schemas.microsoft.com/office/powerpoint/2010/main" val="18980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0161" y="332656"/>
            <a:ext cx="8821737" cy="974725"/>
          </a:xfrm>
        </p:spPr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Why </a:t>
            </a:r>
            <a:r>
              <a:rPr lang="en-US" sz="4000" dirty="0" smtClean="0">
                <a:latin typeface="Times New Roman" charset="0"/>
                <a:ea typeface="MS PGothic" charset="0"/>
              </a:rPr>
              <a:t>the image must be </a:t>
            </a:r>
            <a:r>
              <a:rPr lang="en-US" sz="4000" dirty="0">
                <a:latin typeface="Times New Roman" charset="0"/>
                <a:ea typeface="MS PGothic" charset="0"/>
              </a:rPr>
              <a:t>compressed?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200" dirty="0">
                <a:latin typeface="Times New Roman" charset="0"/>
                <a:ea typeface="MS PGothic" charset="0"/>
              </a:rPr>
              <a:t>T</a:t>
            </a:r>
            <a:r>
              <a:rPr lang="en-US" sz="2200" dirty="0" smtClean="0">
                <a:latin typeface="Times New Roman" charset="0"/>
                <a:ea typeface="MS PGothic" charset="0"/>
              </a:rPr>
              <a:t>he </a:t>
            </a:r>
            <a:r>
              <a:rPr lang="en-US" sz="2200" dirty="0">
                <a:latin typeface="Times New Roman" charset="0"/>
                <a:ea typeface="MS PGothic" charset="0"/>
              </a:rPr>
              <a:t>large storage requirement of multimedia data. </a:t>
            </a:r>
          </a:p>
          <a:p>
            <a:pPr algn="just"/>
            <a:r>
              <a:rPr lang="en-US" sz="2200" dirty="0">
                <a:latin typeface="Times New Roman" charset="0"/>
                <a:ea typeface="MS PGothic" charset="0"/>
              </a:rPr>
              <a:t>T</a:t>
            </a:r>
            <a:r>
              <a:rPr lang="en-US" sz="2200" dirty="0" smtClean="0">
                <a:latin typeface="Times New Roman" charset="0"/>
                <a:ea typeface="MS PGothic" charset="0"/>
              </a:rPr>
              <a:t>he </a:t>
            </a:r>
            <a:r>
              <a:rPr lang="en-US" sz="2200" dirty="0">
                <a:latin typeface="Times New Roman" charset="0"/>
                <a:ea typeface="MS PGothic" charset="0"/>
              </a:rPr>
              <a:t>video or image files consume large amount of data and it always required very high bandwidth networks in transmission as well as communication costs. </a:t>
            </a:r>
          </a:p>
        </p:txBody>
      </p:sp>
    </p:spTree>
    <p:extLst>
      <p:ext uri="{BB962C8B-B14F-4D97-AF65-F5344CB8AC3E}">
        <p14:creationId xmlns:p14="http://schemas.microsoft.com/office/powerpoint/2010/main" val="8455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Example II</a:t>
            </a:r>
          </a:p>
        </p:txBody>
      </p:sp>
      <p:pic>
        <p:nvPicPr>
          <p:cNvPr id="4710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363" y="1700808"/>
            <a:ext cx="7531100" cy="3813175"/>
          </a:xfrm>
        </p:spPr>
      </p:pic>
    </p:spTree>
    <p:extLst>
      <p:ext uri="{BB962C8B-B14F-4D97-AF65-F5344CB8AC3E}">
        <p14:creationId xmlns:p14="http://schemas.microsoft.com/office/powerpoint/2010/main" val="25681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Example II</a:t>
            </a:r>
          </a:p>
        </p:txBody>
      </p:sp>
      <p:pic>
        <p:nvPicPr>
          <p:cNvPr id="4813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556792"/>
            <a:ext cx="7620000" cy="4156075"/>
          </a:xfrm>
        </p:spPr>
      </p:pic>
    </p:spTree>
    <p:extLst>
      <p:ext uri="{BB962C8B-B14F-4D97-AF65-F5344CB8AC3E}">
        <p14:creationId xmlns:p14="http://schemas.microsoft.com/office/powerpoint/2010/main" val="9984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Example II- Cont..</a:t>
            </a:r>
          </a:p>
        </p:txBody>
      </p:sp>
      <p:pic>
        <p:nvPicPr>
          <p:cNvPr id="4915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3"/>
          <a:stretch/>
        </p:blipFill>
        <p:spPr>
          <a:xfrm>
            <a:off x="472122" y="1405376"/>
            <a:ext cx="6076950" cy="4198957"/>
          </a:xfrm>
        </p:spPr>
      </p:pic>
      <p:sp>
        <p:nvSpPr>
          <p:cNvPr id="2" name="TextBox 1"/>
          <p:cNvSpPr txBox="1"/>
          <p:nvPr/>
        </p:nvSpPr>
        <p:spPr>
          <a:xfrm>
            <a:off x="1187624" y="5517232"/>
            <a:ext cx="6192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Binary </a:t>
            </a:r>
            <a:r>
              <a:rPr lang="en-US" sz="2200" dirty="0" err="1" smtClean="0">
                <a:latin typeface="Times New Roman"/>
                <a:cs typeface="Times New Roman"/>
              </a:rPr>
              <a:t>coderwork</a:t>
            </a:r>
            <a:r>
              <a:rPr lang="en-US" sz="2200" dirty="0" smtClean="0">
                <a:latin typeface="Times New Roman"/>
                <a:cs typeface="Times New Roman"/>
              </a:rPr>
              <a:t> tree representation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5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Example II- Cont..</a:t>
            </a:r>
          </a:p>
        </p:txBody>
      </p:sp>
      <p:pic>
        <p:nvPicPr>
          <p:cNvPr id="5017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517824"/>
            <a:ext cx="7030656" cy="4321797"/>
          </a:xfrm>
        </p:spPr>
      </p:pic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533400" y="4659163"/>
            <a:ext cx="6800850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latin typeface="+mn-lt"/>
                <a:ea typeface="+mn-ea"/>
                <a:cs typeface="+mn-cs"/>
              </a:rPr>
              <a:t>Note: Log2 x = Log10 . </a:t>
            </a:r>
            <a:r>
              <a:rPr lang="en-US" altLang="en-US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Log2 (10)  = 3.3219 </a:t>
            </a:r>
            <a:r>
              <a:rPr lang="en-US" altLang="en-US" sz="2000" dirty="0" smtClean="0">
                <a:latin typeface="+mn-lt"/>
                <a:ea typeface="+mn-ea"/>
                <a:cs typeface="+mn-cs"/>
              </a:rPr>
              <a:t>Log10 x</a:t>
            </a:r>
            <a:r>
              <a:rPr lang="en-US" altLang="en-US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000" dirty="0" smtClean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7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Summary of Huffman Code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775"/>
              </a:spcBef>
              <a:buClr>
                <a:srgbClr val="009A9A"/>
              </a:buClr>
              <a:buSzPct val="63000"/>
              <a:buFont typeface="Wingdings" charset="0"/>
              <a:buChar char="q"/>
              <a:tabLst>
                <a:tab pos="104775" algn="l"/>
              </a:tabLst>
            </a:pP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Achieve minimal redundancy subject to the  constraint that the source symbols be coded one at  a time.</a:t>
            </a:r>
          </a:p>
          <a:p>
            <a:pPr algn="just">
              <a:spcBef>
                <a:spcPts val="188"/>
              </a:spcBef>
              <a:buClr>
                <a:srgbClr val="009A9A"/>
              </a:buClr>
              <a:buSzPct val="63000"/>
              <a:buFont typeface="Wingdings" charset="0"/>
              <a:buChar char="q"/>
              <a:tabLst>
                <a:tab pos="104775" algn="l"/>
              </a:tabLst>
            </a:pP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Sorting symbols in descending probabilities is the  key in the step of source reduction.</a:t>
            </a:r>
          </a:p>
          <a:p>
            <a:pPr algn="just">
              <a:spcBef>
                <a:spcPts val="200"/>
              </a:spcBef>
              <a:buClr>
                <a:srgbClr val="009A9A"/>
              </a:buClr>
              <a:buSzPct val="63000"/>
              <a:buFont typeface="Wingdings" charset="0"/>
              <a:buChar char="q"/>
              <a:tabLst>
                <a:tab pos="104775" algn="l"/>
              </a:tabLst>
            </a:pP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The codeword assignment is not unique. Exchange  the labeling of “0” and “1” at any node of binary  codeword tree would produce another solution that  equally works well.</a:t>
            </a:r>
          </a:p>
          <a:p>
            <a:pPr algn="just">
              <a:spcBef>
                <a:spcPts val="188"/>
              </a:spcBef>
              <a:buClr>
                <a:srgbClr val="009A9A"/>
              </a:buClr>
              <a:buSzPct val="63000"/>
              <a:buFont typeface="Wingdings" charset="0"/>
              <a:buChar char="q"/>
              <a:tabLst>
                <a:tab pos="104775" algn="l"/>
              </a:tabLst>
            </a:pPr>
            <a:r>
              <a:rPr lang="en-US" sz="2200">
                <a:latin typeface="Times New Roman" charset="0"/>
                <a:ea typeface="MS PGothic" charset="0"/>
                <a:cs typeface="Times New Roman" charset="0"/>
              </a:rPr>
              <a:t>Only works for a source with finite number of  symbols (otherwise, it does not know where to start).</a:t>
            </a:r>
          </a:p>
          <a:p>
            <a:pPr algn="just">
              <a:buFontTx/>
              <a:buNone/>
              <a:tabLst>
                <a:tab pos="104775" algn="l"/>
              </a:tabLst>
            </a:pPr>
            <a:endParaRPr lang="en-US" sz="2200">
              <a:latin typeface="Times New Roman" charset="0"/>
              <a:ea typeface="MS PGothic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References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R.C. Gonzalez and R.E. Woods, 2016. Digital Image Processing, Pearson Education India; Third edition.</a:t>
            </a:r>
          </a:p>
          <a:p>
            <a:pPr algn="just"/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A.K. Jain, 2015. Fundamentals of Digital Image Processing, Pearson Education India; First edition.</a:t>
            </a:r>
          </a:p>
          <a:p>
            <a:pPr algn="just"/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R.C. Gonzalez, R.E. Woods and S.L. </a:t>
            </a:r>
            <a:r>
              <a:rPr lang="en-US" sz="2200" dirty="0" err="1">
                <a:latin typeface="Times New Roman"/>
                <a:ea typeface="MS PGothic" charset="0"/>
                <a:cs typeface="Times New Roman"/>
              </a:rPr>
              <a:t>Eddins</a:t>
            </a:r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, 2017. Digital Image Processing Using MATLAB. McGraw Hill Education; 2 edition.</a:t>
            </a:r>
          </a:p>
          <a:p>
            <a:pPr algn="just"/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S. </a:t>
            </a:r>
            <a:r>
              <a:rPr lang="en-US" sz="2200" dirty="0" err="1">
                <a:latin typeface="Times New Roman"/>
                <a:ea typeface="MS PGothic" charset="0"/>
                <a:cs typeface="Times New Roman"/>
              </a:rPr>
              <a:t>Jayaraman</a:t>
            </a:r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, T. </a:t>
            </a:r>
            <a:r>
              <a:rPr lang="en-US" sz="2200" dirty="0" err="1">
                <a:latin typeface="Times New Roman"/>
                <a:ea typeface="MS PGothic" charset="0"/>
                <a:cs typeface="Times New Roman"/>
              </a:rPr>
              <a:t>Veerakumar</a:t>
            </a:r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, S. </a:t>
            </a:r>
            <a:r>
              <a:rPr lang="en-US" sz="2200" dirty="0" err="1">
                <a:latin typeface="Times New Roman"/>
                <a:ea typeface="MS PGothic" charset="0"/>
                <a:cs typeface="Times New Roman"/>
              </a:rPr>
              <a:t>Esakkirajan</a:t>
            </a:r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, 2017.Digital Image Processing, McGraw Hill Education; 1 edition.</a:t>
            </a:r>
          </a:p>
        </p:txBody>
      </p:sp>
    </p:spTree>
    <p:extLst>
      <p:ext uri="{BB962C8B-B14F-4D97-AF65-F5344CB8AC3E}">
        <p14:creationId xmlns:p14="http://schemas.microsoft.com/office/powerpoint/2010/main" val="1940891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Aims of Image Compression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>
                <a:latin typeface="Times New Roman" charset="0"/>
                <a:ea typeface="MS PGothic" charset="0"/>
                <a:cs typeface="Times New Roman" charset="0"/>
              </a:rPr>
              <a:t>Reduce the data storage and maintain the visual image quality (Gonzalez, Woods and Eddins, 2017). </a:t>
            </a:r>
          </a:p>
          <a:p>
            <a:pPr algn="just"/>
            <a:endParaRPr lang="en-US" sz="2000">
              <a:latin typeface="Times New Roman" charset="0"/>
              <a:ea typeface="MS PGothic" charset="0"/>
              <a:cs typeface="Times New Roman" charset="0"/>
            </a:endParaRPr>
          </a:p>
          <a:p>
            <a:pPr algn="just"/>
            <a:r>
              <a:rPr lang="en-US" sz="2000">
                <a:latin typeface="Times New Roman" charset="0"/>
                <a:ea typeface="MS PGothic" charset="0"/>
                <a:cs typeface="Times New Roman" charset="0"/>
              </a:rPr>
              <a:t>Increase the speed of transmission by using the repetition property of data.</a:t>
            </a:r>
          </a:p>
          <a:p>
            <a:pPr algn="just"/>
            <a:endParaRPr lang="en-US" sz="2000">
              <a:latin typeface="Times New Roman" charset="0"/>
              <a:ea typeface="MS PGothic" charset="0"/>
              <a:cs typeface="Times New Roman" charset="0"/>
            </a:endParaRPr>
          </a:p>
          <a:p>
            <a:pPr algn="just"/>
            <a:r>
              <a:rPr lang="en-US" sz="2000">
                <a:latin typeface="Times New Roman" charset="0"/>
                <a:ea typeface="MS PGothic" charset="0"/>
                <a:cs typeface="Times New Roman" charset="0"/>
              </a:rPr>
              <a:t>The goal of these processes is to represent an image with the same quality level, but in a more solid form. </a:t>
            </a:r>
          </a:p>
          <a:p>
            <a:pPr algn="just">
              <a:buFontTx/>
              <a:buNone/>
            </a:pPr>
            <a:endParaRPr lang="en-US" sz="2000">
              <a:latin typeface="Times New Roman" charset="0"/>
              <a:ea typeface="MS PGothic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304800" y="3124200"/>
            <a:ext cx="8610600" cy="268128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4000" i="1">
                <a:solidFill>
                  <a:schemeClr val="tx2"/>
                </a:solidFill>
                <a:latin typeface="Times New Roman" charset="0"/>
                <a:ea typeface="MS PGothic" charset="0"/>
                <a:cs typeface="Times New Roman" charset="0"/>
              </a:rPr>
              <a:t>General JPEG Compression</a:t>
            </a:r>
          </a:p>
        </p:txBody>
      </p:sp>
    </p:spTree>
    <p:extLst>
      <p:ext uri="{BB962C8B-B14F-4D97-AF65-F5344CB8AC3E}">
        <p14:creationId xmlns:p14="http://schemas.microsoft.com/office/powerpoint/2010/main" val="27437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774"/>
            <a:ext cx="7213104" cy="39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69337" cy="822325"/>
          </a:xfrm>
        </p:spPr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General Image Compression Model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3810000" y="3451514"/>
            <a:ext cx="1143000" cy="4064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Encoder</a:t>
            </a:r>
            <a:endParaRPr lang="en-US" dirty="0">
              <a:latin typeface="Times New Roman" charset="0"/>
              <a:ea typeface="MS PGothic" charset="0"/>
              <a:cs typeface="Times New Roman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0" y="5361819"/>
            <a:ext cx="1143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Decoder</a:t>
            </a:r>
            <a:endParaRPr lang="en-US" altLang="en-US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Rectangle 24"/>
          <p:cNvSpPr>
            <a:spLocks noChangeArrowheads="1"/>
          </p:cNvSpPr>
          <p:nvPr/>
        </p:nvSpPr>
        <p:spPr bwMode="auto">
          <a:xfrm rot="-5400000">
            <a:off x="-2036067" y="3445665"/>
            <a:ext cx="4464497" cy="398711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 dirty="0">
                <a:solidFill>
                  <a:srgbClr val="000000"/>
                </a:solidFill>
                <a:latin typeface="Arial" charset="0"/>
              </a:rPr>
              <a:t>Images taken from Gonzalez &amp; Woods, Digital Image Processing 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2400" cy="898525"/>
          </a:xfrm>
        </p:spPr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Image Compression (Encoder)</a:t>
            </a:r>
          </a:p>
        </p:txBody>
      </p:sp>
      <p:sp>
        <p:nvSpPr>
          <p:cNvPr id="11267" name="Rectangle 33"/>
          <p:cNvSpPr>
            <a:spLocks noChangeArrowheads="1"/>
          </p:cNvSpPr>
          <p:nvPr/>
        </p:nvSpPr>
        <p:spPr bwMode="auto">
          <a:xfrm>
            <a:off x="1447800" y="2286000"/>
            <a:ext cx="63563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1268" name="Group 1"/>
          <p:cNvGrpSpPr>
            <a:grpSpLocks noChangeAspect="1"/>
          </p:cNvGrpSpPr>
          <p:nvPr/>
        </p:nvGrpSpPr>
        <p:grpSpPr bwMode="auto">
          <a:xfrm>
            <a:off x="1471836" y="1645753"/>
            <a:ext cx="6574432" cy="4340164"/>
            <a:chOff x="1031" y="709"/>
            <a:chExt cx="13102" cy="9291"/>
          </a:xfrm>
        </p:grpSpPr>
        <p:sp>
          <p:nvSpPr>
            <p:cNvPr id="11271" name="AutoShape 32"/>
            <p:cNvSpPr>
              <a:spLocks noChangeAspect="1" noChangeArrowheads="1"/>
            </p:cNvSpPr>
            <p:nvPr/>
          </p:nvSpPr>
          <p:spPr bwMode="auto">
            <a:xfrm>
              <a:off x="2822" y="959"/>
              <a:ext cx="2167" cy="9041"/>
            </a:xfrm>
            <a:prstGeom prst="flowChartAlternateProcess">
              <a:avLst/>
            </a:prstGeom>
            <a:solidFill>
              <a:srgbClr val="FFFFFF"/>
            </a:solidFill>
            <a:ln w="12700">
              <a:solidFill>
                <a:srgbClr val="C0504D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CN" sz="1100">
                  <a:ea typeface="SimSun" charset="0"/>
                  <a:cs typeface="Times New Roman" charset="0"/>
                </a:rPr>
                <a:t>Image Transformation</a:t>
              </a:r>
              <a:endParaRPr lang="en-US" altLang="zh-CN">
                <a:ea typeface="SimSun" charset="0"/>
                <a:cs typeface="Times New Roman" charset="0"/>
              </a:endParaRPr>
            </a:p>
          </p:txBody>
        </p:sp>
        <p:sp>
          <p:nvSpPr>
            <p:cNvPr id="11272" name="AutoShape 31"/>
            <p:cNvSpPr>
              <a:spLocks noChangeAspect="1" noChangeArrowheads="1"/>
            </p:cNvSpPr>
            <p:nvPr/>
          </p:nvSpPr>
          <p:spPr bwMode="auto">
            <a:xfrm>
              <a:off x="5190" y="959"/>
              <a:ext cx="1866" cy="9032"/>
            </a:xfrm>
            <a:prstGeom prst="flowChartAlternateProcess">
              <a:avLst/>
            </a:prstGeom>
            <a:solidFill>
              <a:srgbClr val="FFFFFF"/>
            </a:solidFill>
            <a:ln w="12700">
              <a:solidFill>
                <a:srgbClr val="C0504D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zh-CN" sz="1100">
                  <a:ea typeface="SimSun" charset="0"/>
                  <a:cs typeface="Times New Roman" charset="0"/>
                </a:rPr>
                <a:t>Image Quantization</a:t>
              </a:r>
              <a:endParaRPr lang="en-US" altLang="zh-CN">
                <a:ea typeface="SimSun" charset="0"/>
                <a:cs typeface="Times New Roman" charset="0"/>
              </a:endParaRPr>
            </a:p>
          </p:txBody>
        </p:sp>
        <p:sp>
          <p:nvSpPr>
            <p:cNvPr id="11273" name="AutoShape 30"/>
            <p:cNvSpPr>
              <a:spLocks noChangeAspect="1" noChangeArrowheads="1"/>
            </p:cNvSpPr>
            <p:nvPr/>
          </p:nvSpPr>
          <p:spPr bwMode="auto">
            <a:xfrm>
              <a:off x="7292" y="709"/>
              <a:ext cx="4964" cy="8985"/>
            </a:xfrm>
            <a:prstGeom prst="flowChartAlternateProcess">
              <a:avLst/>
            </a:prstGeom>
            <a:solidFill>
              <a:srgbClr val="FFFFFF"/>
            </a:solidFill>
            <a:ln w="12700">
              <a:solidFill>
                <a:srgbClr val="C0504D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CN" sz="1100">
                  <a:ea typeface="SimSun" charset="0"/>
                  <a:cs typeface="Times New Roman" charset="0"/>
                </a:rPr>
                <a:t>Entropy Coding</a:t>
              </a:r>
              <a:endParaRPr lang="en-US" altLang="zh-CN">
                <a:ea typeface="SimSun" charset="0"/>
                <a:cs typeface="Times New Roman" charset="0"/>
              </a:endParaRPr>
            </a:p>
          </p:txBody>
        </p:sp>
        <p:sp>
          <p:nvSpPr>
            <p:cNvPr id="11274" name="AutoShape 29"/>
            <p:cNvSpPr>
              <a:spLocks noChangeAspect="1" noChangeArrowheads="1"/>
            </p:cNvSpPr>
            <p:nvPr/>
          </p:nvSpPr>
          <p:spPr bwMode="auto">
            <a:xfrm>
              <a:off x="1031" y="4278"/>
              <a:ext cx="1751" cy="2115"/>
            </a:xfrm>
            <a:prstGeom prst="flowChartAlternateProcess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243F6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altLang="zh-CN" sz="1000">
                  <a:ea typeface="SimSun" charset="0"/>
                  <a:cs typeface="Times New Roman" charset="0"/>
                </a:rPr>
                <a:t>Color components (Y, C</a:t>
              </a:r>
              <a:r>
                <a:rPr lang="en-US" altLang="zh-CN" sz="1000" baseline="-30000">
                  <a:ea typeface="SimSun" charset="0"/>
                  <a:cs typeface="Times New Roman" charset="0"/>
                </a:rPr>
                <a:t>b</a:t>
              </a:r>
              <a:r>
                <a:rPr lang="en-US" altLang="zh-CN" sz="1000">
                  <a:ea typeface="SimSun" charset="0"/>
                  <a:cs typeface="Times New Roman" charset="0"/>
                </a:rPr>
                <a:t>, C</a:t>
              </a:r>
              <a:r>
                <a:rPr lang="en-US" altLang="zh-CN" sz="1000" baseline="-30000">
                  <a:ea typeface="SimSun" charset="0"/>
                  <a:cs typeface="Times New Roman" charset="0"/>
                </a:rPr>
                <a:t>r</a:t>
              </a:r>
              <a:r>
                <a:rPr lang="en-US" altLang="zh-CN" sz="1000">
                  <a:ea typeface="SimSun" charset="0"/>
                  <a:cs typeface="Times New Roman" charset="0"/>
                </a:rPr>
                <a:t>)</a:t>
              </a:r>
              <a:endParaRPr lang="en-US" altLang="zh-CN">
                <a:ea typeface="SimSun" charset="0"/>
                <a:cs typeface="Times New Roman" charset="0"/>
              </a:endParaRPr>
            </a:p>
          </p:txBody>
        </p:sp>
        <p:sp>
          <p:nvSpPr>
            <p:cNvPr id="11275" name="AutoShape 28"/>
            <p:cNvSpPr>
              <a:spLocks noChangeAspect="1" noChangeArrowheads="1"/>
            </p:cNvSpPr>
            <p:nvPr/>
          </p:nvSpPr>
          <p:spPr bwMode="auto">
            <a:xfrm>
              <a:off x="3046" y="4738"/>
              <a:ext cx="1831" cy="1473"/>
            </a:xfrm>
            <a:prstGeom prst="flowChartAlternateProcess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622423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1000">
                  <a:ea typeface="SimSun" charset="0"/>
                  <a:cs typeface="Times New Roman" charset="0"/>
                </a:rPr>
                <a:t>8x8 DCT Transform</a:t>
              </a:r>
              <a:endParaRPr lang="en-US" altLang="zh-CN" sz="800">
                <a:ea typeface="SimSun" charset="0"/>
                <a:cs typeface="Times New Roman" charset="0"/>
              </a:endParaRPr>
            </a:p>
            <a:p>
              <a:pPr>
                <a:defRPr/>
              </a:pPr>
              <a:endParaRPr lang="en-US" altLang="zh-CN">
                <a:ea typeface="SimSun" charset="0"/>
                <a:cs typeface="Times New Roman" charset="0"/>
              </a:endParaRPr>
            </a:p>
          </p:txBody>
        </p:sp>
        <p:sp>
          <p:nvSpPr>
            <p:cNvPr id="11276" name="AutoShape 27"/>
            <p:cNvSpPr>
              <a:spLocks noChangeAspect="1" noChangeArrowheads="1"/>
            </p:cNvSpPr>
            <p:nvPr/>
          </p:nvSpPr>
          <p:spPr bwMode="auto">
            <a:xfrm>
              <a:off x="5412" y="4207"/>
              <a:ext cx="1475" cy="1989"/>
            </a:xfrm>
            <a:prstGeom prst="flowChartAlternateProcess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974706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800">
                  <a:ea typeface="SimSun" charset="0"/>
                  <a:cs typeface="Times New Roman" charset="0"/>
                </a:rPr>
                <a:t>Scalar Uniform Quantization</a:t>
              </a:r>
            </a:p>
          </p:txBody>
        </p:sp>
        <p:cxnSp>
          <p:nvCxnSpPr>
            <p:cNvPr id="11277" name="AutoShape 26"/>
            <p:cNvCxnSpPr>
              <a:cxnSpLocks noChangeAspect="1" noChangeShapeType="1"/>
            </p:cNvCxnSpPr>
            <p:nvPr/>
          </p:nvCxnSpPr>
          <p:spPr bwMode="auto">
            <a:xfrm>
              <a:off x="2806" y="5460"/>
              <a:ext cx="5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8" name="AutoShape 25"/>
            <p:cNvCxnSpPr>
              <a:cxnSpLocks noChangeAspect="1" noChangeShapeType="1"/>
            </p:cNvCxnSpPr>
            <p:nvPr/>
          </p:nvCxnSpPr>
          <p:spPr bwMode="auto">
            <a:xfrm>
              <a:off x="4845" y="5460"/>
              <a:ext cx="5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9" name="AutoShape 24"/>
            <p:cNvCxnSpPr>
              <a:cxnSpLocks noChangeAspect="1" noChangeShapeType="1"/>
            </p:cNvCxnSpPr>
            <p:nvPr/>
          </p:nvCxnSpPr>
          <p:spPr bwMode="auto">
            <a:xfrm>
              <a:off x="6885" y="5460"/>
              <a:ext cx="5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0" name="AutoShape 23"/>
            <p:cNvCxnSpPr>
              <a:cxnSpLocks noChangeAspect="1" noChangeShapeType="1"/>
            </p:cNvCxnSpPr>
            <p:nvPr/>
          </p:nvCxnSpPr>
          <p:spPr bwMode="auto">
            <a:xfrm flipV="1">
              <a:off x="7450" y="4080"/>
              <a:ext cx="1" cy="27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1" name="AutoShape 22"/>
            <p:cNvCxnSpPr>
              <a:cxnSpLocks noChangeAspect="1" noChangeShapeType="1"/>
            </p:cNvCxnSpPr>
            <p:nvPr/>
          </p:nvCxnSpPr>
          <p:spPr bwMode="auto">
            <a:xfrm>
              <a:off x="7451" y="4080"/>
              <a:ext cx="5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2" name="AutoShape 21"/>
            <p:cNvCxnSpPr>
              <a:cxnSpLocks noChangeAspect="1" noChangeShapeType="1"/>
            </p:cNvCxnSpPr>
            <p:nvPr/>
          </p:nvCxnSpPr>
          <p:spPr bwMode="auto">
            <a:xfrm>
              <a:off x="7451" y="6840"/>
              <a:ext cx="5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83" name="AutoShape 20"/>
            <p:cNvSpPr>
              <a:spLocks noChangeAspect="1" noChangeArrowheads="1"/>
            </p:cNvSpPr>
            <p:nvPr/>
          </p:nvSpPr>
          <p:spPr bwMode="auto">
            <a:xfrm>
              <a:off x="7849" y="3340"/>
              <a:ext cx="1805" cy="1476"/>
            </a:xfrm>
            <a:prstGeom prst="flowChartAlternateProcess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altLang="zh-CN" sz="900">
                  <a:ea typeface="SimSun" charset="0"/>
                  <a:cs typeface="Times New Roman" charset="0"/>
                </a:rPr>
                <a:t>Zig-zag Reordering</a:t>
              </a:r>
            </a:p>
          </p:txBody>
        </p:sp>
        <p:sp>
          <p:nvSpPr>
            <p:cNvPr id="11284" name="AutoShape 19"/>
            <p:cNvSpPr>
              <a:spLocks noChangeAspect="1" noChangeArrowheads="1"/>
            </p:cNvSpPr>
            <p:nvPr/>
          </p:nvSpPr>
          <p:spPr bwMode="auto">
            <a:xfrm>
              <a:off x="7849" y="6106"/>
              <a:ext cx="1805" cy="1473"/>
            </a:xfrm>
            <a:prstGeom prst="flowChartAlternateProcess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 altLang="zh-CN" sz="800">
                <a:ea typeface="SimSun" charset="0"/>
                <a:cs typeface="Times New Roman" charset="0"/>
              </a:endParaRPr>
            </a:p>
            <a:p>
              <a:pPr algn="ctr">
                <a:defRPr/>
              </a:pPr>
              <a:r>
                <a:rPr lang="en-US" altLang="zh-CN" sz="800">
                  <a:ea typeface="SimSun" charset="0"/>
                  <a:cs typeface="Times New Roman" charset="0"/>
                </a:rPr>
                <a:t>Difference Encoding</a:t>
              </a:r>
            </a:p>
          </p:txBody>
        </p:sp>
        <p:cxnSp>
          <p:nvCxnSpPr>
            <p:cNvPr id="11285" name="AutoShape 18"/>
            <p:cNvCxnSpPr>
              <a:cxnSpLocks noChangeAspect="1" noChangeShapeType="1"/>
            </p:cNvCxnSpPr>
            <p:nvPr/>
          </p:nvCxnSpPr>
          <p:spPr bwMode="auto">
            <a:xfrm>
              <a:off x="9490" y="4080"/>
              <a:ext cx="5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6" name="AutoShape 17"/>
            <p:cNvCxnSpPr>
              <a:cxnSpLocks noChangeAspect="1" noChangeShapeType="1"/>
            </p:cNvCxnSpPr>
            <p:nvPr/>
          </p:nvCxnSpPr>
          <p:spPr bwMode="auto">
            <a:xfrm>
              <a:off x="9490" y="6840"/>
              <a:ext cx="5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87" name="AutoShape 16"/>
            <p:cNvSpPr>
              <a:spLocks noChangeAspect="1" noChangeArrowheads="1"/>
            </p:cNvSpPr>
            <p:nvPr/>
          </p:nvSpPr>
          <p:spPr bwMode="auto">
            <a:xfrm>
              <a:off x="10054" y="3340"/>
              <a:ext cx="1641" cy="1476"/>
            </a:xfrm>
            <a:prstGeom prst="flowChartAlternateProcess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altLang="zh-CN" sz="1000">
                  <a:ea typeface="SimSun" charset="0"/>
                  <a:cs typeface="Times New Roman" charset="0"/>
                </a:rPr>
                <a:t>Huffman Coding</a:t>
              </a:r>
              <a:endParaRPr lang="en-US" altLang="zh-CN">
                <a:ea typeface="SimSun" charset="0"/>
                <a:cs typeface="Times New Roman" charset="0"/>
              </a:endParaRPr>
            </a:p>
          </p:txBody>
        </p:sp>
        <p:sp>
          <p:nvSpPr>
            <p:cNvPr id="11288" name="AutoShape 15"/>
            <p:cNvSpPr>
              <a:spLocks noChangeAspect="1" noChangeArrowheads="1"/>
            </p:cNvSpPr>
            <p:nvPr/>
          </p:nvSpPr>
          <p:spPr bwMode="auto">
            <a:xfrm>
              <a:off x="10054" y="6106"/>
              <a:ext cx="1475" cy="1473"/>
            </a:xfrm>
            <a:prstGeom prst="flowChartAlternateProcess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altLang="zh-CN" sz="800">
                  <a:ea typeface="SimSun" charset="0"/>
                  <a:cs typeface="Times New Roman" charset="0"/>
                </a:rPr>
                <a:t>Huffman Coding</a:t>
              </a:r>
            </a:p>
          </p:txBody>
        </p:sp>
        <p:cxnSp>
          <p:nvCxnSpPr>
            <p:cNvPr id="11289" name="AutoShape 14"/>
            <p:cNvCxnSpPr>
              <a:cxnSpLocks noChangeAspect="1" noChangeShapeType="1"/>
            </p:cNvCxnSpPr>
            <p:nvPr/>
          </p:nvCxnSpPr>
          <p:spPr bwMode="auto">
            <a:xfrm>
              <a:off x="11529" y="6840"/>
              <a:ext cx="5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0" name="AutoShape 13"/>
            <p:cNvCxnSpPr>
              <a:cxnSpLocks noChangeAspect="1" noChangeShapeType="1"/>
            </p:cNvCxnSpPr>
            <p:nvPr/>
          </p:nvCxnSpPr>
          <p:spPr bwMode="auto">
            <a:xfrm>
              <a:off x="11529" y="4080"/>
              <a:ext cx="5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1" name="AutoShape 12"/>
            <p:cNvCxnSpPr>
              <a:cxnSpLocks noChangeAspect="1" noChangeShapeType="1"/>
            </p:cNvCxnSpPr>
            <p:nvPr/>
          </p:nvCxnSpPr>
          <p:spPr bwMode="auto">
            <a:xfrm flipV="1">
              <a:off x="12093" y="4081"/>
              <a:ext cx="1" cy="27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2" name="AutoShape 11"/>
            <p:cNvCxnSpPr>
              <a:cxnSpLocks noChangeAspect="1" noChangeShapeType="1"/>
            </p:cNvCxnSpPr>
            <p:nvPr/>
          </p:nvCxnSpPr>
          <p:spPr bwMode="auto">
            <a:xfrm>
              <a:off x="12094" y="5460"/>
              <a:ext cx="5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93" name="AutoShape 10"/>
            <p:cNvSpPr>
              <a:spLocks noChangeAspect="1" noChangeArrowheads="1"/>
            </p:cNvSpPr>
            <p:nvPr/>
          </p:nvSpPr>
          <p:spPr bwMode="auto">
            <a:xfrm>
              <a:off x="12658" y="4723"/>
              <a:ext cx="1475" cy="1473"/>
            </a:xfrm>
            <a:prstGeom prst="flowChartAlternateProcess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3F3151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altLang="zh-CN" sz="1000">
                  <a:ea typeface="SimSun" charset="0"/>
                  <a:cs typeface="Times New Roman" charset="0"/>
                </a:rPr>
                <a:t>Bit-stream</a:t>
              </a:r>
              <a:endParaRPr lang="en-US" altLang="zh-CN">
                <a:ea typeface="SimSun" charset="0"/>
                <a:cs typeface="Times New Roman" charset="0"/>
              </a:endParaRPr>
            </a:p>
          </p:txBody>
        </p:sp>
        <p:sp>
          <p:nvSpPr>
            <p:cNvPr id="11294" name="AutoShape 9"/>
            <p:cNvSpPr>
              <a:spLocks noChangeAspect="1" noChangeArrowheads="1"/>
            </p:cNvSpPr>
            <p:nvPr/>
          </p:nvSpPr>
          <p:spPr bwMode="auto">
            <a:xfrm>
              <a:off x="10054" y="1259"/>
              <a:ext cx="1768" cy="1476"/>
            </a:xfrm>
            <a:prstGeom prst="flowChartAlternateProcess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altLang="zh-CN" sz="1000">
                  <a:ea typeface="SimSun" charset="0"/>
                  <a:cs typeface="Times New Roman" charset="0"/>
                </a:rPr>
                <a:t>AC Huffman Table</a:t>
              </a:r>
              <a:endParaRPr lang="en-US" altLang="zh-CN">
                <a:ea typeface="SimSun" charset="0"/>
                <a:cs typeface="Times New Roman" charset="0"/>
              </a:endParaRPr>
            </a:p>
          </p:txBody>
        </p:sp>
        <p:cxnSp>
          <p:nvCxnSpPr>
            <p:cNvPr id="11295" name="AutoShape 8"/>
            <p:cNvCxnSpPr>
              <a:cxnSpLocks noChangeAspect="1" noChangeShapeType="1"/>
            </p:cNvCxnSpPr>
            <p:nvPr/>
          </p:nvCxnSpPr>
          <p:spPr bwMode="auto">
            <a:xfrm rot="5400000">
              <a:off x="10502" y="3059"/>
              <a:ext cx="5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6" name="AutoShape 7"/>
            <p:cNvCxnSpPr>
              <a:cxnSpLocks noChangeAspect="1" noChangeShapeType="1"/>
            </p:cNvCxnSpPr>
            <p:nvPr/>
          </p:nvCxnSpPr>
          <p:spPr bwMode="auto">
            <a:xfrm rot="-5400000">
              <a:off x="10502" y="7863"/>
              <a:ext cx="5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97" name="AutoShape 6"/>
            <p:cNvSpPr>
              <a:spLocks noChangeAspect="1" noChangeArrowheads="1"/>
            </p:cNvSpPr>
            <p:nvPr/>
          </p:nvSpPr>
          <p:spPr bwMode="auto">
            <a:xfrm>
              <a:off x="10054" y="8144"/>
              <a:ext cx="1475" cy="1476"/>
            </a:xfrm>
            <a:prstGeom prst="flowChartAlternateProcess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altLang="zh-CN" sz="800">
                  <a:ea typeface="SimSun" charset="0"/>
                  <a:cs typeface="Times New Roman" charset="0"/>
                </a:rPr>
                <a:t>DC Huffman Table</a:t>
              </a:r>
            </a:p>
          </p:txBody>
        </p:sp>
        <p:cxnSp>
          <p:nvCxnSpPr>
            <p:cNvPr id="11298" name="AutoShape 5"/>
            <p:cNvCxnSpPr>
              <a:cxnSpLocks noChangeAspect="1" noChangeShapeType="1"/>
            </p:cNvCxnSpPr>
            <p:nvPr/>
          </p:nvCxnSpPr>
          <p:spPr bwMode="auto">
            <a:xfrm>
              <a:off x="6156" y="6196"/>
              <a:ext cx="0" cy="19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99" name="AutoShape 4"/>
            <p:cNvSpPr>
              <a:spLocks noChangeAspect="1" noChangeArrowheads="1"/>
            </p:cNvSpPr>
            <p:nvPr/>
          </p:nvSpPr>
          <p:spPr bwMode="auto">
            <a:xfrm>
              <a:off x="5426" y="8144"/>
              <a:ext cx="1475" cy="1476"/>
            </a:xfrm>
            <a:prstGeom prst="flowChartAlternateProcess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blurRad="63500" dist="29783" dir="3885598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altLang="zh-CN" sz="800">
                  <a:ea typeface="SimSun" charset="0"/>
                  <a:cs typeface="Times New Roman" charset="0"/>
                </a:rPr>
                <a:t>Quantization Table</a:t>
              </a:r>
            </a:p>
          </p:txBody>
        </p:sp>
      </p:grpSp>
      <p:sp>
        <p:nvSpPr>
          <p:cNvPr id="11269" name="Text Box 36"/>
          <p:cNvSpPr txBox="1">
            <a:spLocks noChangeArrowheads="1"/>
          </p:cNvSpPr>
          <p:nvPr/>
        </p:nvSpPr>
        <p:spPr bwMode="auto">
          <a:xfrm>
            <a:off x="4648200" y="3344863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1100">
                <a:latin typeface="Times New Roman" charset="0"/>
              </a:rPr>
              <a:t>AC</a:t>
            </a:r>
            <a:endParaRPr lang="en-US" sz="2400">
              <a:latin typeface="Times New Roman" charset="0"/>
            </a:endParaRPr>
          </a:p>
        </p:txBody>
      </p:sp>
      <p:sp>
        <p:nvSpPr>
          <p:cNvPr id="11270" name="Text Box 37"/>
          <p:cNvSpPr txBox="1">
            <a:spLocks noChangeArrowheads="1"/>
          </p:cNvSpPr>
          <p:nvPr/>
        </p:nvSpPr>
        <p:spPr bwMode="auto">
          <a:xfrm>
            <a:off x="4678363" y="4752975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1100">
                <a:latin typeface="Times New Roman" charset="0"/>
              </a:rPr>
              <a:t>DC</a:t>
            </a:r>
            <a:endParaRPr lang="en-US" sz="2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72400" cy="746125"/>
          </a:xfrm>
        </p:spPr>
        <p:txBody>
          <a:bodyPr/>
          <a:lstStyle/>
          <a:p>
            <a:pPr algn="l"/>
            <a:r>
              <a:rPr lang="en-US" sz="4000" dirty="0">
                <a:latin typeface="Times New Roman" charset="0"/>
                <a:ea typeface="MS PGothic" charset="0"/>
              </a:rPr>
              <a:t>Block Transform Coding System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2286000"/>
          </a:xfrm>
        </p:spPr>
        <p:txBody>
          <a:bodyPr/>
          <a:lstStyle/>
          <a:p>
            <a:pPr algn="just"/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An image is divided into 8x8 pixels of non-overlapping blocks. </a:t>
            </a:r>
          </a:p>
          <a:p>
            <a:pPr algn="just"/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Each block is transformed by the transform  function (e.g. DCT)</a:t>
            </a:r>
          </a:p>
          <a:p>
            <a:pPr algn="just"/>
            <a:r>
              <a:rPr lang="en-US" sz="2200" dirty="0">
                <a:latin typeface="Times New Roman" charset="0"/>
                <a:ea typeface="MS PGothic" charset="0"/>
                <a:cs typeface="Times New Roman" charset="0"/>
              </a:rPr>
              <a:t>Compression is achieved during the quantization of the  transformed coefficients.</a:t>
            </a:r>
          </a:p>
          <a:p>
            <a:pPr algn="just">
              <a:buFontTx/>
              <a:buNone/>
            </a:pPr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</p:txBody>
      </p:sp>
      <p:sp>
        <p:nvSpPr>
          <p:cNvPr id="12292" name="object 5"/>
          <p:cNvSpPr>
            <a:spLocks noChangeArrowheads="1"/>
          </p:cNvSpPr>
          <p:nvPr/>
        </p:nvSpPr>
        <p:spPr bwMode="auto">
          <a:xfrm>
            <a:off x="501650" y="3505200"/>
            <a:ext cx="7986713" cy="1828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1695</Words>
  <Application>Microsoft Office PowerPoint</Application>
  <PresentationFormat>On-screen Show (4:3)</PresentationFormat>
  <Paragraphs>229</Paragraphs>
  <Slides>45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MS PGothic</vt:lpstr>
      <vt:lpstr>MS PGothic</vt:lpstr>
      <vt:lpstr>SimSun</vt:lpstr>
      <vt:lpstr>Arial</vt:lpstr>
      <vt:lpstr>Calibri</vt:lpstr>
      <vt:lpstr>Helvetica</vt:lpstr>
      <vt:lpstr>Tahoma</vt:lpstr>
      <vt:lpstr>Times New Roman</vt:lpstr>
      <vt:lpstr>Wingdings</vt:lpstr>
      <vt:lpstr>Office Theme</vt:lpstr>
      <vt:lpstr>Visio</vt:lpstr>
      <vt:lpstr>Equation</vt:lpstr>
      <vt:lpstr>Equation.DSMT4</vt:lpstr>
      <vt:lpstr>Microsoft Equation 3.0</vt:lpstr>
      <vt:lpstr>IMAGE PROCESSING  IMAGE COMPRESSION</vt:lpstr>
      <vt:lpstr>Today’s Lesson</vt:lpstr>
      <vt:lpstr>Introduction</vt:lpstr>
      <vt:lpstr>Why the image must be compressed?</vt:lpstr>
      <vt:lpstr>Aims of Image Compression</vt:lpstr>
      <vt:lpstr>PowerPoint Presentation</vt:lpstr>
      <vt:lpstr>General Image Compression Model</vt:lpstr>
      <vt:lpstr>Image Compression (Encoder)</vt:lpstr>
      <vt:lpstr>Block Transform Coding System</vt:lpstr>
      <vt:lpstr>DCT Transformation</vt:lpstr>
      <vt:lpstr>Quantization Process</vt:lpstr>
      <vt:lpstr>Differential Pulse Code Modulation (DPCM) for DC Coefficients </vt:lpstr>
      <vt:lpstr>Differential Pulse Code Modulation of DC Coefficients</vt:lpstr>
      <vt:lpstr>Zigzag Pattern for AC coefficients</vt:lpstr>
      <vt:lpstr>DCT as choice of Transform</vt:lpstr>
      <vt:lpstr>Other Compression Method</vt:lpstr>
      <vt:lpstr>Compression Ratio (CR)</vt:lpstr>
      <vt:lpstr>Relative Data Redundancy ()</vt:lpstr>
      <vt:lpstr>PowerPoint Presentation</vt:lpstr>
      <vt:lpstr>Type of Redundancy </vt:lpstr>
      <vt:lpstr>Coding Redundancy </vt:lpstr>
      <vt:lpstr>Coding Redundancy: Example</vt:lpstr>
      <vt:lpstr>Inter-pixel Redundancy</vt:lpstr>
      <vt:lpstr>Inter-pixel Redundancy: Example</vt:lpstr>
      <vt:lpstr>Inter-pixel Redundancy: Example</vt:lpstr>
      <vt:lpstr>Psychovisual Redundancy </vt:lpstr>
      <vt:lpstr>PowerPoint Presentation</vt:lpstr>
      <vt:lpstr>Basic Information Theory</vt:lpstr>
      <vt:lpstr>Example:</vt:lpstr>
      <vt:lpstr>Compression Method</vt:lpstr>
      <vt:lpstr>Lossy Compression Methods</vt:lpstr>
      <vt:lpstr>Lossy Compression Methods</vt:lpstr>
      <vt:lpstr>Lossless Compression Methods</vt:lpstr>
      <vt:lpstr>Run-Length Encoding of AC Coefficients</vt:lpstr>
      <vt:lpstr>Huffman Coding</vt:lpstr>
      <vt:lpstr>Huffman Coding (cont..)</vt:lpstr>
      <vt:lpstr>Example I</vt:lpstr>
      <vt:lpstr>Example I- Cont..</vt:lpstr>
      <vt:lpstr>Example I- Cont..</vt:lpstr>
      <vt:lpstr>Example II</vt:lpstr>
      <vt:lpstr>Example II</vt:lpstr>
      <vt:lpstr>Example II- Cont..</vt:lpstr>
      <vt:lpstr>Example II- Cont..</vt:lpstr>
      <vt:lpstr>Summary of Huffman Code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cuba</cp:lastModifiedBy>
  <cp:revision>208</cp:revision>
  <cp:lastPrinted>2017-07-24T03:54:17Z</cp:lastPrinted>
  <dcterms:created xsi:type="dcterms:W3CDTF">2016-03-03T08:04:10Z</dcterms:created>
  <dcterms:modified xsi:type="dcterms:W3CDTF">2017-09-10T02:47:03Z</dcterms:modified>
</cp:coreProperties>
</file>