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80" r:id="rId2"/>
    <p:sldId id="376" r:id="rId3"/>
    <p:sldId id="378" r:id="rId4"/>
    <p:sldId id="379" r:id="rId5"/>
    <p:sldId id="383" r:id="rId6"/>
    <p:sldId id="364" r:id="rId7"/>
    <p:sldId id="366" r:id="rId8"/>
    <p:sldId id="363" r:id="rId9"/>
    <p:sldId id="370" r:id="rId10"/>
    <p:sldId id="371" r:id="rId11"/>
    <p:sldId id="372" r:id="rId12"/>
    <p:sldId id="384" r:id="rId13"/>
    <p:sldId id="373" r:id="rId14"/>
    <p:sldId id="385" r:id="rId15"/>
    <p:sldId id="368" r:id="rId16"/>
    <p:sldId id="374" r:id="rId17"/>
    <p:sldId id="362" r:id="rId18"/>
    <p:sldId id="382" r:id="rId19"/>
  </p:sldIdLst>
  <p:sldSz cx="9144000" cy="6858000" type="screen4x3"/>
  <p:notesSz cx="6797675" cy="9926638"/>
  <p:custDataLst>
    <p:tags r:id="rId22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00AFA7"/>
    <a:srgbClr val="CCFFFF"/>
    <a:srgbClr val="00FFCC"/>
    <a:srgbClr val="99FFCC"/>
    <a:srgbClr val="33CCCC"/>
    <a:srgbClr val="006699"/>
    <a:srgbClr val="336699"/>
    <a:srgbClr val="3366CC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663" autoAdjust="0"/>
    <p:restoredTop sz="97431"/>
  </p:normalViewPr>
  <p:slideViewPr>
    <p:cSldViewPr snapToObjects="1">
      <p:cViewPr varScale="1">
        <p:scale>
          <a:sx n="63" d="100"/>
          <a:sy n="63" d="100"/>
        </p:scale>
        <p:origin x="33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C86C0-41C2-A64F-A5D3-65308364D734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77671-060F-9C43-AB6A-16DB37710E0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2166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FF5C8C-4E0A-4340-A20C-AFF94B550D4C}" type="datetimeFigureOut">
              <a:t>9/9/2017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4A1761-9BDC-1847-AEC4-8F8E20EE702D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36176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250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24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29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3754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55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40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737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84059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947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65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756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EAAC8-B8D1-874E-AA70-8B4502729C1D}" type="datetimeFigureOut">
              <a:rPr lang="en-US" smtClean="0"/>
              <a:t>9/9/2017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8A7FD-37DA-964E-82C7-C288E5A21FC0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5107052" y="6381328"/>
            <a:ext cx="1303202" cy="456121"/>
          </a:xfrm>
          <a:prstGeom prst="rect">
            <a:avLst/>
          </a:prstGeom>
        </p:spPr>
      </p:pic>
      <p:sp>
        <p:nvSpPr>
          <p:cNvPr id="12" name="TextBox 11"/>
          <p:cNvSpPr txBox="1"/>
          <p:nvPr userDrawn="1"/>
        </p:nvSpPr>
        <p:spPr>
          <a:xfrm>
            <a:off x="6444208" y="6331386"/>
            <a:ext cx="2843808" cy="55399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</a:t>
            </a:r>
            <a:r>
              <a:rPr lang="en-MY" sz="1000" b="1" i="0" baseline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 CHEMICAL EQUILIBRIUM</a:t>
            </a:r>
            <a:endParaRPr lang="en-MY" sz="1000" b="1" i="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MY" sz="1000" b="1" i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BY DR. YUEN MEI LIAN</a:t>
            </a:r>
          </a:p>
          <a:p>
            <a:r>
              <a:rPr lang="en-US" sz="1000" b="1" i="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http://</a:t>
            </a:r>
            <a:r>
              <a:rPr lang="en-US" sz="1000" b="1" i="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ocw.ump.edu.my/course/view.php?id=470</a:t>
            </a:r>
            <a:endParaRPr lang="en-MY" sz="1000" b="1" i="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99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ocw.ump.edu.my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mailto:snhidayah@ump.edu.my" TargetMode="External"/><Relationship Id="rId2" Type="http://schemas.openxmlformats.org/officeDocument/2006/relationships/hyperlink" Target="mailto:yuenm@ump.edu.my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58914" y="1412776"/>
            <a:ext cx="7772400" cy="3024335"/>
          </a:xfrm>
        </p:spPr>
        <p:txBody>
          <a:bodyPr>
            <a:normAutofit/>
          </a:bodyPr>
          <a:lstStyle/>
          <a:p>
            <a:r>
              <a:rPr lang="en-GB" sz="3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BSK1133 PHYSICAL CHEMISTRY</a:t>
            </a: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6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CHEMICAL EQUILIBRIUM</a:t>
            </a:r>
            <a:br>
              <a:rPr lang="en-GB" sz="4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GB" sz="4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ubtitle 4"/>
          <p:cNvSpPr>
            <a:spLocks noGrp="1"/>
          </p:cNvSpPr>
          <p:nvPr>
            <p:ph type="subTitle" idx="1"/>
          </p:nvPr>
        </p:nvSpPr>
        <p:spPr>
          <a:xfrm>
            <a:off x="1398486" y="4437112"/>
            <a:ext cx="7032828" cy="1343000"/>
          </a:xfrm>
        </p:spPr>
        <p:txBody>
          <a:bodyPr>
            <a:noAutofit/>
          </a:bodyPr>
          <a:lstStyle/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PREPARED BY:</a:t>
            </a:r>
          </a:p>
          <a:p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YUEN MEI LIAN AND DR. SITI NOOR HIDAYAH MUSTAPHA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Faculty of Industrial Sciences &amp; Technology</a:t>
            </a:r>
            <a:b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sz="1800" b="1" dirty="0" smtClean="0"/>
              <a:t>yuenm@ump.edu.my</a:t>
            </a:r>
            <a:r>
              <a:rPr lang="en-GB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snhidayah@ump.edu.my</a:t>
            </a:r>
          </a:p>
          <a:p>
            <a:endParaRPr lang="en-GB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7773" y="116632"/>
            <a:ext cx="3632139" cy="738664"/>
          </a:xfrm>
          <a:prstGeom prst="rect">
            <a:avLst/>
          </a:prstGeom>
          <a:solidFill>
            <a:srgbClr val="00ABA3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For updated version, please click on  </a:t>
            </a:r>
          </a:p>
          <a:p>
            <a:r>
              <a:rPr lang="en-US" sz="2400" dirty="0" smtClean="0">
                <a:solidFill>
                  <a:schemeClr val="bg1"/>
                </a:solidFill>
                <a:hlinkClick r:id="rId2"/>
              </a:rPr>
              <a:t>http://ocw.ump.edu.my 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993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1" y="6426"/>
            <a:ext cx="4315327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c) Multiple Equilibria</a:t>
            </a:r>
            <a:endParaRPr lang="en-US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543891"/>
            <a:ext cx="6948264" cy="43088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These equilibria can be split into two steps:</a:t>
            </a:r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17185" t="47847" r="31166" b="18419"/>
          <a:stretch/>
        </p:blipFill>
        <p:spPr bwMode="auto">
          <a:xfrm>
            <a:off x="0" y="1313332"/>
            <a:ext cx="8940800" cy="341153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4618285"/>
            <a:ext cx="9144000" cy="120032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equal to the product of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expressions for the two reaction steps.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Thus,</a:t>
            </a:r>
          </a:p>
          <a:p>
            <a:pPr algn="just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400" i="1" baseline="-25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815772" y="3886482"/>
                <a:ext cx="2170898" cy="731803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 </a:t>
                </a:r>
                <a:r>
                  <a:rPr lang="en-US" sz="2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𝐴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</m:sup>
                            </m:sSup>
                          </m:e>
                        </m:d>
                        <m:d>
                          <m:dPr>
                            <m:begChr m:val="["/>
                            <m:endChr m:val="]"/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𝐻</m:t>
                                </m:r>
                              </m:e>
                              <m:sup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+</m:t>
                                </m:r>
                              </m:sup>
                            </m:sSup>
                          </m:e>
                        </m:d>
                        <m:r>
                          <a:rPr lang="en-US" sz="2400" b="0" i="1" baseline="3000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𝐻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400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5772" y="3886482"/>
                <a:ext cx="2170898" cy="731803"/>
              </a:xfrm>
              <a:prstGeom prst="rect">
                <a:avLst/>
              </a:prstGeom>
              <a:blipFill>
                <a:blip r:embed="rId3"/>
                <a:stretch>
                  <a:fillRect l="-4494" b="-8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7533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-10743" y="282529"/>
                <a:ext cx="9144000" cy="55012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d) The Form of K and the Equilibrium Equation</a:t>
                </a: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en-US" sz="2200" b="1" u="sng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I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⇋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2NO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  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2NO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⇋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en-US" sz="22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4.63 x 10</a:t>
                </a:r>
                <a:r>
                  <a:rPr lang="en-US" sz="2200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   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sSub>
                          <m:sSub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4.63 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−3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216</a:t>
                </a: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2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en-US" sz="2200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1. (Must specify the equilibrium equation).</a:t>
                </a:r>
              </a:p>
              <a:p>
                <a:endParaRPr lang="en-US" sz="10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</a:t>
                </a:r>
                <a:r>
                  <a:rPr lang="en-US" sz="2200" b="1" u="sng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Condition II</a:t>
                </a:r>
              </a:p>
              <a:p>
                <a:r>
                  <a:rPr lang="en-US" sz="22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⇋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				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⇋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2NO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𝑁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sz="220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4</m:t>
                                </m:r>
                              </m:sub>
                            </m:sSub>
                            <m:r>
                              <a:rPr lang="en-US" sz="22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f>
                              <m:fPr>
                                <m:ctrlPr>
                                  <a:rPr lang="en-US" sz="220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sz="2200" b="0" i="1" smtClean="0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sup>
                        </m:sSup>
                      </m:den>
                    </m:f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 							</a:t>
                </a:r>
                <a:r>
                  <a:rPr lang="en-US" sz="2200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  <m:sSub>
                              <m:sSubPr>
                                <m:ctrlP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𝑂</m:t>
                                </m:r>
                              </m:e>
                              <m:sub>
                                <m:r>
                                  <a:rPr lang="en-US" sz="2200" i="1">
                                    <a:solidFill>
                                      <a:srgbClr val="FF0000"/>
                                    </a:solidFill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2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  <m:r>
                          <a:rPr lang="en-US" sz="22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2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𝐾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sub>
                        </m:sSub>
                      </m:e>
                    </m:rad>
                  </m:oMath>
                </a14:m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since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K</a:t>
                </a:r>
                <a:r>
                  <a:rPr lang="en-US" sz="2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4.63 x 10</a:t>
                </a:r>
                <a:r>
                  <a:rPr lang="en-US" sz="22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-3</a:t>
                </a:r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Hence,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𝐾</m:t>
                        </m:r>
                      </m:e>
                      <m:sub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sub>
                      <m:sup>
                        <m:r>
                          <a:rPr lang="en-US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0.0680</a:t>
                </a:r>
              </a:p>
              <a:p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2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SUMMARY</a:t>
                </a: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0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(0.0821</a:t>
                </a:r>
                <a:r>
                  <a:rPr lang="en-US" sz="20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l-GR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000" baseline="30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000" i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Wingdings" panose="05000000000000000000" pitchFamily="2" charset="2"/>
                  <a:buChar char="ü"/>
                </a:pP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Equilibrium constant (</a:t>
                </a:r>
                <a:r>
                  <a:rPr lang="en-US" sz="2000" i="1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i="1" baseline="-25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0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en-US" sz="20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is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unitless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743" y="282529"/>
                <a:ext cx="9144000" cy="5501250"/>
              </a:xfrm>
              <a:prstGeom prst="rect">
                <a:avLst/>
              </a:prstGeom>
              <a:blipFill>
                <a:blip r:embed="rId2"/>
                <a:stretch>
                  <a:fillRect l="-867" t="-664" b="-9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190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6.2 Relate the Kinetics in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Chemical Equilibrium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75087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1318494"/>
                <a:ext cx="9144000" cy="51228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14350" indent="-514350" algn="just">
                  <a:buAutoNum type="alphaLcParenR"/>
                </a:pP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single elementary step</a:t>
                </a:r>
              </a:p>
              <a:p>
                <a:pPr algn="just"/>
                <a:endParaRPr lang="en-US" sz="5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+ 2B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AB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Forward: </a:t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lang="en-US" sz="22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[A][B]</a:t>
                </a:r>
                <a:r>
                  <a:rPr lang="en-US" sz="2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		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Reverse: rate</a:t>
                </a:r>
                <a:r>
                  <a:rPr lang="en-US" sz="2200" b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[AB]</a:t>
                </a:r>
                <a:r>
                  <a:rPr lang="en-US" sz="2200" b="1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endPara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At equilibrium (no net changes)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</a:t>
                </a:r>
                <a:r>
                  <a:rPr lang="en-US" sz="2200" b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f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rate</a:t>
                </a:r>
                <a:r>
                  <a:rPr lang="en-US" sz="2200" b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 algn="just"/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	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</a:t>
                </a:r>
                <a:r>
                  <a:rPr lang="en-US" sz="22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𝑓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𝑘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𝑟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  <m:sSup>
                          <m:sSup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More than one elementary step</a:t>
                </a:r>
              </a:p>
              <a:p>
                <a:pPr algn="just"/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Step 1:		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2B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B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just"/>
                <a:endParaRPr lang="en-US" sz="1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Step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2:		A + B    </a:t>
                </a:r>
                <a14:m>
                  <m:oMath xmlns:m="http://schemas.openxmlformats.org/officeDocument/2006/math"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AB</a:t>
                </a:r>
                <a:r>
                  <a:rPr lang="en-US" sz="22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Overall 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reaction:		A + 2B  </a:t>
                </a:r>
                <a14:m>
                  <m:oMath xmlns:m="http://schemas.openxmlformats.org/officeDocument/2006/math">
                    <m:r>
                      <a:rPr lang="en-US" sz="2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AB</a:t>
                </a:r>
                <a:r>
                  <a:rPr lang="en-US" sz="20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	</a:t>
                </a:r>
                <a:r>
                  <a:rPr lang="en-US" sz="20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(Example of multiple equilibria)</a:t>
                </a:r>
              </a:p>
              <a:p>
                <a:pPr algn="just"/>
                <a:r>
                  <a:rPr lang="en-US" sz="2200" b="1" dirty="0">
                    <a:cs typeface="Times New Roman" panose="02020603050405020304" pitchFamily="18" charset="0"/>
                  </a:rPr>
                  <a:t>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  <m:sup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  <m:sup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200" b="1" dirty="0"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sSup>
                          <m:sSupPr>
                            <m:ctrlP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200" b="1" dirty="0">
                    <a:cs typeface="Times New Roman" panose="02020603050405020304" pitchFamily="18" charset="0"/>
                  </a:rPr>
                  <a:t>   			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𝒇</m:t>
                            </m:r>
                          </m:sub>
                          <m:sup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𝒓</m:t>
                            </m:r>
                          </m:sub>
                          <m:sup>
                            <m:r>
                              <a:rPr lang="en-US" sz="2200" b="1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′′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𝑨</m:t>
                        </m:r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e>
                          <m:sub>
                            <m:r>
                              <a:rPr lang="en-US" sz="22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2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Overall 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reaction: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𝑲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sup>
                        </m:sSup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p>
                        <m: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′′</m:t>
                        </m:r>
                      </m:sup>
                    </m:sSup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𝑨𝑩</m:t>
                                </m:r>
                              </m:e>
                              <m:sub>
                                <m:r>
                                  <a:rPr lang="en-US" sz="2000" b="1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e>
                        </m:d>
                      </m:num>
                      <m:den>
                        <m:d>
                          <m:dPr>
                            <m:begChr m:val="["/>
                            <m:endChr m:val="]"/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</m:d>
                        <m:sSup>
                          <m:sSupPr>
                            <m:ctrlP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0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endParaRPr lang="en-US" sz="2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1318494"/>
                <a:ext cx="9144000" cy="5122813"/>
              </a:xfrm>
              <a:prstGeom prst="rect">
                <a:avLst/>
              </a:prstGeom>
              <a:blipFill>
                <a:blip r:embed="rId2"/>
                <a:stretch>
                  <a:fillRect l="-867" t="-7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2267744" y="1547500"/>
            <a:ext cx="47130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b="1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19155" y="1889536"/>
            <a:ext cx="471302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0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2000" b="1" i="1" baseline="-25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951750" y="1451078"/>
            <a:ext cx="1787857" cy="430887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rate constant</a:t>
            </a:r>
            <a:endParaRPr lang="en-US" sz="2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4148903" y="1788107"/>
            <a:ext cx="802847" cy="357213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 flipV="1">
            <a:off x="6503274" y="1915405"/>
            <a:ext cx="1089202" cy="249750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643096" y="3424232"/>
                <a:ext cx="450376" cy="40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3096" y="3424232"/>
                <a:ext cx="450376" cy="405752"/>
              </a:xfrm>
              <a:prstGeom prst="rect">
                <a:avLst/>
              </a:prstGeom>
              <a:blipFill>
                <a:blip r:embed="rId3"/>
                <a:stretch>
                  <a:fillRect b="-106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693393" y="3816336"/>
                <a:ext cx="450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3393" y="3816336"/>
                <a:ext cx="450376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501601" y="4005064"/>
                <a:ext cx="450376" cy="4057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𝒇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601" y="4005064"/>
                <a:ext cx="450376" cy="405752"/>
              </a:xfrm>
              <a:prstGeom prst="rect">
                <a:avLst/>
              </a:prstGeom>
              <a:blipFill>
                <a:blip r:embed="rId5"/>
                <a:stretch>
                  <a:fillRect b="-89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678780" y="4355812"/>
                <a:ext cx="45037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e>
                        <m:sub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</m:oMath>
                  </m:oMathPara>
                </a14:m>
                <a:endParaRPr lang="en-US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8780" y="4355812"/>
                <a:ext cx="450376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Relate </a:t>
            </a:r>
            <a:r>
              <a:rPr lang="en-GB" dirty="0" smtClean="0"/>
              <a:t>Kinetics and Chemical Equilibrium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250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6.2 Relate the Kinetics in </a:t>
            </a:r>
          </a:p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Chemical Equilibrium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688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408" y="764704"/>
            <a:ext cx="9175213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Le </a:t>
            </a:r>
            <a:r>
              <a:rPr lang="en-US" sz="2500" b="1" dirty="0" err="1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Chatelier’s</a:t>
            </a:r>
            <a:r>
              <a:rPr lang="en-US" sz="2500" b="1" dirty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500" b="1" dirty="0" smtClean="0">
                <a:solidFill>
                  <a:srgbClr val="FFC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</a:t>
            </a:r>
          </a:p>
          <a:p>
            <a:pPr marL="428625" indent="-428625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states that if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external stress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introduced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equilibrium system,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system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will adjust to offset it and achieve a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new equilibrium position.</a:t>
            </a:r>
          </a:p>
          <a:p>
            <a:pPr marL="428625" indent="-428625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helps in prediction of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position of an equilibrium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reaction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change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 (concentration, pressure, volume and temperature) occurs.</a:t>
            </a:r>
          </a:p>
          <a:p>
            <a:pPr marL="428625" indent="-428625" algn="just">
              <a:buClr>
                <a:srgbClr val="00B050"/>
              </a:buClr>
              <a:buFont typeface="Wingdings" panose="05000000000000000000" pitchFamily="2" charset="2"/>
              <a:buChar char="Ø"/>
            </a:pP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a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equilibrium reaches</a:t>
            </a:r>
            <a:r>
              <a:rPr lang="en-US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the concentrations of reactants and products </a:t>
            </a:r>
            <a:r>
              <a:rPr lang="en-US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remain constant.</a:t>
            </a:r>
            <a:endParaRPr lang="en-US" sz="2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7624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318412" y="870320"/>
                <a:ext cx="8392876" cy="553998"/>
              </a:xfrm>
              <a:prstGeom prst="rect">
                <a:avLst/>
              </a:prstGeom>
              <a:solidFill>
                <a:srgbClr val="FFC000"/>
              </a:solidFill>
              <a:ln w="28575"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 (g) + 3B (g)  </a:t>
                </a:r>
                <a14:m>
                  <m:oMath xmlns:m="http://schemas.openxmlformats.org/officeDocument/2006/math">
                    <m:r>
                      <a:rPr lang="en-US" sz="3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C (g) + D (g)    </a:t>
                </a:r>
                <a:r>
                  <a:rPr lang="el-GR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3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 = - 328 kJ/</a:t>
                </a:r>
                <a:r>
                  <a:rPr lang="en-US" sz="3000" b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endParaRPr lang="en-US" sz="3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412" y="870320"/>
                <a:ext cx="8392876" cy="553998"/>
              </a:xfrm>
              <a:prstGeom prst="rect">
                <a:avLst/>
              </a:prstGeom>
              <a:blipFill>
                <a:blip r:embed="rId3"/>
                <a:stretch>
                  <a:fillRect l="-1520" t="-11458" r="-724" b="-28125"/>
                </a:stretch>
              </a:blipFill>
              <a:ln w="28575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7002620"/>
              </p:ext>
            </p:extLst>
          </p:nvPr>
        </p:nvGraphicFramePr>
        <p:xfrm>
          <a:off x="4514850" y="3321050"/>
          <a:ext cx="1143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4" imgW="114120" imgH="215640" progId="Equation.3">
                  <p:embed/>
                </p:oleObj>
              </mc:Choice>
              <mc:Fallback>
                <p:oleObj name="Equation" r:id="rId4" imgW="11412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514850" y="3321050"/>
                        <a:ext cx="1143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ight Arrow 6"/>
          <p:cNvSpPr/>
          <p:nvPr/>
        </p:nvSpPr>
        <p:spPr>
          <a:xfrm>
            <a:off x="3906412" y="2161877"/>
            <a:ext cx="1216876" cy="25365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699792" y="267858"/>
            <a:ext cx="29756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Forward Reaction</a:t>
            </a:r>
            <a:endParaRPr lang="en-US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33016"/>
              </p:ext>
            </p:extLst>
          </p:nvPr>
        </p:nvGraphicFramePr>
        <p:xfrm>
          <a:off x="425043" y="1510019"/>
          <a:ext cx="8408214" cy="427052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802738">
                  <a:extLst>
                    <a:ext uri="{9D8B030D-6E8A-4147-A177-3AD203B41FA5}">
                      <a16:colId xmlns:a16="http://schemas.microsoft.com/office/drawing/2014/main" val="1120175451"/>
                    </a:ext>
                  </a:extLst>
                </a:gridCol>
                <a:gridCol w="2802738">
                  <a:extLst>
                    <a:ext uri="{9D8B030D-6E8A-4147-A177-3AD203B41FA5}">
                      <a16:colId xmlns:a16="http://schemas.microsoft.com/office/drawing/2014/main" val="1622022717"/>
                    </a:ext>
                  </a:extLst>
                </a:gridCol>
                <a:gridCol w="2802738">
                  <a:extLst>
                    <a:ext uri="{9D8B030D-6E8A-4147-A177-3AD203B41FA5}">
                      <a16:colId xmlns:a16="http://schemas.microsoft.com/office/drawing/2014/main" val="1535435022"/>
                    </a:ext>
                  </a:extLst>
                </a:gridCol>
              </a:tblGrid>
              <a:tr h="511371">
                <a:tc rowSpan="2">
                  <a:txBody>
                    <a:bodyPr/>
                    <a:lstStyle/>
                    <a:p>
                      <a:r>
                        <a:rPr lang="en-US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Factors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6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Position</a:t>
                      </a:r>
                      <a:r>
                        <a:rPr lang="en-US" sz="2600" b="1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of Equilibrium </a:t>
                      </a:r>
                      <a:endParaRPr lang="en-US" sz="26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59849833"/>
                  </a:ext>
                </a:extLst>
              </a:tr>
              <a:tr h="511371">
                <a:tc v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shift to right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800" b="1" dirty="0" smtClean="0">
                        <a:solidFill>
                          <a:srgbClr val="00B05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800" b="1" dirty="0" smtClean="0">
                          <a:solidFill>
                            <a:srgbClr val="00B05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shift to left</a:t>
                      </a:r>
                    </a:p>
                    <a:p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3119395"/>
                  </a:ext>
                </a:extLst>
              </a:tr>
              <a:tr h="437016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Concentration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(substance A)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 </a:t>
                      </a:r>
                      <a:r>
                        <a:rPr lang="en-US" sz="2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(substance A)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33330146"/>
                  </a:ext>
                </a:extLst>
              </a:tr>
              <a:tr h="51137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Pressure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32272296"/>
                  </a:ext>
                </a:extLst>
              </a:tr>
              <a:tr h="51137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Temperature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Decrease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Increase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9970778"/>
                  </a:ext>
                </a:extLst>
              </a:tr>
              <a:tr h="511371">
                <a:tc>
                  <a:txBody>
                    <a:bodyPr/>
                    <a:lstStyle/>
                    <a:p>
                      <a:r>
                        <a:rPr lang="en-US" sz="2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Catalyst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2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Unchange</a:t>
                      </a:r>
                      <a:endParaRPr lang="en-US" sz="2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sz="2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450934"/>
                  </a:ext>
                </a:extLst>
              </a:tr>
            </a:tbl>
          </a:graphicData>
        </a:graphic>
      </p:graphicFrame>
      <p:sp>
        <p:nvSpPr>
          <p:cNvPr id="16" name="Right Arrow 15"/>
          <p:cNvSpPr/>
          <p:nvPr/>
        </p:nvSpPr>
        <p:spPr>
          <a:xfrm rot="10800000">
            <a:off x="6711563" y="2161877"/>
            <a:ext cx="1216876" cy="253658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953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694736"/>
            <a:ext cx="8229600" cy="4248472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equilibrium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referring different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substances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reactants and products in an </a:t>
            </a:r>
            <a:endParaRPr lang="en-US" sz="2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equilibrium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whereas, </a:t>
            </a:r>
            <a:r>
              <a:rPr lang="en-US" sz="2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physical equilibrium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equilibrium </a:t>
            </a:r>
          </a:p>
          <a:p>
            <a:pPr marL="0" indent="0" algn="just"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between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two same phases of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same composition of reactants </a:t>
            </a:r>
          </a:p>
          <a:p>
            <a:pPr marL="0" indent="0" algn="just">
              <a:buNone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and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en-US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constants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used as an indicator to show relative amount between reactants and products.</a:t>
            </a:r>
          </a:p>
          <a:p>
            <a:pPr marL="0" indent="0" algn="just"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buFont typeface="Wingdings" panose="05000000000000000000" pitchFamily="2" charset="2"/>
              <a:buChar char="v"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direction where an equilibrium reaction will shift is assessed by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Châtelier’s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 when an occurrence of varying conditions.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6610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" y="1567820"/>
            <a:ext cx="9143999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YUEN MEI LIAN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  <a:endParaRPr lang="en-GB" sz="25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/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2"/>
              </a:rPr>
              <a:t>yuenm@ump.edu.my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 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609 549 2764</a:t>
            </a:r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endParaRPr lang="en-GB" sz="10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DR. </a:t>
            </a:r>
            <a:r>
              <a:rPr lang="en-GB" sz="25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SITI NOOR HIDAYAH MUSTAPHA (SENIOR </a:t>
            </a:r>
            <a:r>
              <a:rPr lang="en-GB" sz="25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LECTURER)</a:t>
            </a: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INDUSTRIAL CHEMISTRY PROGRAMME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FACULTY OF INDUSTRIAL SCIENCES &amp; TECHNOLOGY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UNIVERSITI MALAYSIA PAHANG</a:t>
            </a:r>
            <a:b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</a:b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  <a:hlinkClick r:id="rId3"/>
              </a:rPr>
              <a:t>snhidayah@ump.edu.my</a:t>
            </a:r>
            <a:endParaRPr lang="en-GB" dirty="0" smtClean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/>
            <a:r>
              <a:rPr lang="en-GB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Tel. No. (Office): </a:t>
            </a:r>
            <a:r>
              <a:rPr lang="en-GB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+609 549 2094</a:t>
            </a:r>
            <a:endParaRPr 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5" name="Cube 4"/>
          <p:cNvSpPr/>
          <p:nvPr/>
        </p:nvSpPr>
        <p:spPr>
          <a:xfrm>
            <a:off x="-7016" y="467803"/>
            <a:ext cx="7668852" cy="815705"/>
          </a:xfrm>
          <a:prstGeom prst="cube">
            <a:avLst/>
          </a:prstGeom>
          <a:solidFill>
            <a:srgbClr val="FFC000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GB" sz="4200" b="1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AUTHOR INFORMATION</a:t>
            </a:r>
            <a:endParaRPr lang="en-US" sz="4200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  <a:p>
            <a:pPr algn="ctr">
              <a:defRPr/>
            </a:pPr>
            <a:r>
              <a:rPr lang="en-US" sz="1600" b="1" dirty="0" smtClean="0">
                <a:latin typeface="Helvetica" pitchFamily="34" charset="0"/>
                <a:cs typeface="Helvetica" pitchFamily="34" charset="0"/>
              </a:rPr>
              <a:t> </a:t>
            </a:r>
            <a:endParaRPr lang="en-US" sz="1600" b="1" dirty="0">
              <a:latin typeface="Helvetica" pitchFamily="34" charset="0"/>
              <a:cs typeface="Helvetic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8022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457200" y="1446982"/>
            <a:ext cx="8229600" cy="3384376"/>
          </a:xfrm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3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Aims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GB" sz="15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discuss the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state of chemical and</a:t>
            </a:r>
          </a:p>
          <a:p>
            <a:pPr marL="0" lvl="0" indent="0" algn="just">
              <a:spcBef>
                <a:spcPts val="0"/>
              </a:spcBef>
              <a:buNone/>
            </a:pP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physical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 and calculate equilibrium constants for homogeneous equilibria, heterogeneous equilibria and multiple equilibria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discuss the factors that may affect the position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equilibrium.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1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learn the Le </a:t>
            </a:r>
            <a:r>
              <a:rPr lang="en-US" sz="2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Châtelier’s</a:t>
            </a:r>
            <a:r>
              <a:rPr lang="en-US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principle in the prediction of </a:t>
            </a:r>
            <a:r>
              <a:rPr lang="en-US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changes.</a:t>
            </a:r>
          </a:p>
          <a:p>
            <a:pPr marL="0" lvl="0" indent="0" algn="just">
              <a:spcBef>
                <a:spcPts val="0"/>
              </a:spcBef>
              <a:buNone/>
            </a:pPr>
            <a:endParaRPr lang="en-US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089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Description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328592"/>
          </a:xfrm>
          <a:noFill/>
        </p:spPr>
        <p:txBody>
          <a:bodyPr>
            <a:noAutofit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Expected Outcomes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describe the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 state of chemical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</a:p>
          <a:p>
            <a:pPr marL="457200" lvl="1" indent="0" algn="just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physical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equilibrium.</a:t>
            </a:r>
            <a:endParaRPr lang="en-US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express and calculate the equilibrium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constants.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GB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study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factors that may affect the position of an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v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Able to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apply the Le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Châtelier’s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principle.</a:t>
            </a:r>
          </a:p>
          <a:p>
            <a:pPr marL="457200" lvl="1" indent="0" algn="just">
              <a:spcBef>
                <a:spcPts val="0"/>
              </a:spcBef>
              <a:buNone/>
            </a:pPr>
            <a:endParaRPr lang="en-US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en-GB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Atkins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&amp; Julio, D. P. (2006).Physical Chemistry (8th ed.). New York: Oxford.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Chang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(2005).Chemistry (8th ed.). New York: McGraw Hill.</a:t>
            </a:r>
          </a:p>
          <a:p>
            <a:pPr marL="457200" indent="0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Atkins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 &amp; Julio, D. P. (2012). Elements of Physical Chemistry </a:t>
            </a:r>
          </a:p>
          <a:p>
            <a:pPr marL="457200" indent="0" algn="just">
              <a:spcBef>
                <a:spcPts val="0"/>
              </a:spcBef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(sixth 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.).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Freeman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Oxford.</a:t>
            </a: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Silbey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R. J.,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Alberty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A. A., &amp;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Bawendi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M. G. (2005). Physical Chemistry. New York: John Wiley &amp;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Sons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Mortimer R. G. (2008) Physical Chemistry, Third Edition , Elsevier Academic press, 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USA.</a:t>
            </a:r>
            <a:endParaRPr lang="en-GB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471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Contents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6483" y="1628800"/>
            <a:ext cx="8229600" cy="3850129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6.1 T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 Concept of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</a:p>
          <a:p>
            <a:pPr marL="0" indent="0"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6.2 Relate the Kinetics in </a:t>
            </a:r>
            <a:r>
              <a:rPr lang="en-GB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Chemical </a:t>
            </a: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Equilibrium</a:t>
            </a:r>
          </a:p>
          <a:p>
            <a:pPr marL="0" indent="0"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6.3 Factors</a:t>
            </a:r>
          </a:p>
          <a:p>
            <a:pPr marL="0" indent="0">
              <a:buNone/>
            </a:pPr>
            <a:endParaRPr lang="en-GB" sz="1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en-GB" sz="2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4996" y="1446982"/>
            <a:ext cx="1184425" cy="1194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870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2852936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6.1 The Concept of Equilibrium</a:t>
            </a:r>
            <a:endParaRPr lang="en-US" sz="4000" b="1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6793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smtClean="0"/>
              <a:t>Concept of Equilibrium and the Equilibrium Constant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13194" y="1412776"/>
                <a:ext cx="9144000" cy="40010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600" b="1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I. Introduction</a:t>
                </a:r>
              </a:p>
              <a:p>
                <a:pPr marL="457200" indent="-457200" algn="just">
                  <a:buFont typeface="Courier New" panose="02070309020205020404" pitchFamily="49" charset="0"/>
                  <a:buChar char="o"/>
                </a:pPr>
                <a:endParaRPr lang="en-US" sz="26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Courier New" panose="02070309020205020404" pitchFamily="49" charset="0"/>
                  <a:buChar char="o"/>
                </a:pPr>
                <a:r>
                  <a:rPr lang="en-US" sz="2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Chemical equilibrium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can be obtained when the 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rates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forward and reverse reactions must be equal. In addition, the </a:t>
                </a:r>
                <a:r>
                  <a:rPr lang="en-US" sz="26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concentrations of the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reactants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products are unchanged.</a:t>
                </a:r>
              </a:p>
              <a:p>
                <a:pPr algn="just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Example: </a:t>
                </a:r>
                <a:r>
                  <a:rPr lang="en-US" sz="2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2NO</a:t>
                </a:r>
                <a:r>
                  <a:rPr lang="en-US" sz="2600" baseline="-25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</a:t>
                </a:r>
                <a:r>
                  <a:rPr lang="en-US" sz="2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00" b="1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</a:t>
                </a:r>
                <a:r>
                  <a:rPr lang="en-US" sz="2600" baseline="-25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600" baseline="-25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</a:t>
                </a:r>
                <a:r>
                  <a:rPr lang="en-US" sz="26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00" dirty="0">
                  <a:solidFill>
                    <a:srgbClr val="7030A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457200" indent="-457200" algn="just">
                  <a:buFont typeface="Courier New" panose="02070309020205020404" pitchFamily="49" charset="0"/>
                  <a:buChar char="o"/>
                </a:pPr>
                <a:r>
                  <a:rPr lang="en-US" sz="26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Physical equilibrium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is referring equilibrium of two phases with the </a:t>
                </a:r>
                <a:r>
                  <a:rPr lang="en-US" sz="26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substance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Example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H</a:t>
                </a:r>
                <a:r>
                  <a:rPr lang="en-US" sz="26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(l)</a:t>
                </a:r>
                <a14:m>
                  <m:oMath xmlns:m="http://schemas.openxmlformats.org/officeDocument/2006/math">
                    <m:r>
                      <a:rPr lang="en-US" sz="26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600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6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(g</a:t>
                </a:r>
                <a:r>
                  <a:rPr lang="en-US" sz="26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3194" y="1412776"/>
                <a:ext cx="9144000" cy="4001095"/>
              </a:xfrm>
              <a:prstGeom prst="rect">
                <a:avLst/>
              </a:prstGeom>
              <a:blipFill>
                <a:blip r:embed="rId2"/>
                <a:stretch>
                  <a:fillRect l="-1200" t="-1372" r="-1200" b="-2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76030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0" y="3969"/>
            <a:ext cx="5075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Equilibrium Constant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29028" y="476381"/>
                <a:ext cx="9144000" cy="58010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Homogeneous 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Equilibria –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same phase of reacting species.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endParaRPr lang="en-US" sz="22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</a:t>
                </a:r>
                <a14:m>
                  <m:oMath xmlns:m="http://schemas.openxmlformats.org/officeDocument/2006/math">
                    <m:r>
                      <a:rPr lang="en-US" sz="2200" b="1" i="1" smtClean="0">
                        <a:solidFill>
                          <a:srgbClr val="00B05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2NO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</a:t>
                </a:r>
                <a:r>
                  <a:rPr lang="en-US" sz="2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     </a:t>
                </a:r>
                <a:r>
                  <a:rPr lang="en-US" sz="2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  <m:sSub>
                              <m:sSubPr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sSub>
                          <m:sSub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𝑵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sub>
                        </m:sSub>
                        <m:r>
                          <a:rPr 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ü"/>
                </a:pP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="1" baseline="-25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shows the reacting species (gas) (units =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molarity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moles per liter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and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partial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pressure)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algn="just"/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ü"/>
                </a:pP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of a gas is to 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concentration in </a:t>
                </a:r>
                <a:r>
                  <a:rPr lang="en-US" sz="2200" b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/L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gas (at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 temperature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	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=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𝒏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)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RT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𝑵𝑶</m:t>
                                </m:r>
                              </m:e>
                              <m:sub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</m:sub>
                          <m:sup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bSup>
                      </m:num>
                      <m:den>
                        <m:sSub>
                          <m:sSubPr>
                            <m:ctrlP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𝑵</m:t>
                                </m:r>
                              </m:e>
                              <m:sub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US" sz="2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𝑶</m:t>
                                </m:r>
                              </m:e>
                              <m:sub>
                                <m:r>
                                  <a:rPr lang="en-US" sz="2200" b="1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𝟒</m:t>
                                </m:r>
                              </m:sub>
                            </m:sSub>
                          </m:sub>
                        </m:sSub>
                      </m:den>
                    </m:f>
                  </m:oMath>
                </a14:m>
                <a:endParaRPr lang="en-US" sz="22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 algn="just">
                  <a:buFont typeface="Wingdings" panose="05000000000000000000" pitchFamily="2" charset="2"/>
                  <a:buChar char="ü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𝑁𝑂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2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𝑁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sz="22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𝑂</m:t>
                            </m:r>
                          </m:e>
                          <m:sub>
                            <m:r>
                              <a:rPr lang="en-US" sz="22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4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are equilibrium partial pressure (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atm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ü"/>
                </a:pPr>
                <a:r>
                  <a:rPr lang="en-US" sz="22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shows equilibrium concentration expressed in terms of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pPr marL="342900" indent="-342900" algn="just">
                  <a:buFont typeface="Wingdings" panose="05000000000000000000" pitchFamily="2" charset="2"/>
                  <a:buChar char="ü"/>
                </a:pPr>
                <a:r>
                  <a:rPr lang="en-US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≠ </a:t>
                </a:r>
                <a:r>
                  <a:rPr lang="en-US" sz="22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cause their units of expression are different.</a:t>
                </a:r>
              </a:p>
              <a:p>
                <a:pPr algn="just"/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 + Br</a:t>
                </a:r>
                <a:r>
                  <a:rPr lang="en-US" sz="2200" b="1" baseline="-250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</a:t>
                </a:r>
                <a14:m>
                  <m:oMath xmlns:m="http://schemas.openxmlformats.org/officeDocument/2006/math">
                    <m:r>
                      <a:rPr lang="en-US" sz="22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2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2HBr (g</a:t>
                </a:r>
                <a:r>
                  <a:rPr lang="en-US" sz="2200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</a:p>
              <a:p>
                <a:pPr algn="just"/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Since </a:t>
                </a:r>
                <a:r>
                  <a:rPr lang="el-GR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n =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–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= 0, therefore, </a:t>
                </a:r>
                <a:r>
                  <a:rPr lang="en-US" sz="22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(0.0821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l-GR" sz="22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</a:t>
                </a:r>
                <a:r>
                  <a:rPr lang="en-US" sz="2200" b="1" baseline="30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pPr algn="just"/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</a:t>
                </a:r>
                <a:r>
                  <a:rPr lang="en-US" sz="22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(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0.0821</a:t>
                </a:r>
                <a:r>
                  <a:rPr lang="en-US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200" b="1" baseline="30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0</a:t>
                </a:r>
                <a:r>
                  <a:rPr lang="en-US" sz="22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i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endParaRPr lang="en-US" sz="22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just"/>
                <a:r>
                  <a:rPr lang="en-US" sz="2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       </a:t>
                </a:r>
                <a:r>
                  <a:rPr lang="en-US" sz="2200" b="1" i="1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 err="1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b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b="1" i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	     </a:t>
                </a:r>
                <a:r>
                  <a:rPr lang="en-US" sz="2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(Special Case for this reaction where </a:t>
                </a:r>
                <a:r>
                  <a:rPr lang="en-US" sz="2200" b="1" i="1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 err="1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200" b="1" baseline="-25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b="1" i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200" b="1" i="1" baseline="-250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200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endParaRPr lang="en-US" sz="22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28" y="476381"/>
                <a:ext cx="9144000" cy="5801075"/>
              </a:xfrm>
              <a:prstGeom prst="rect">
                <a:avLst/>
              </a:prstGeom>
              <a:blipFill>
                <a:blip r:embed="rId2"/>
                <a:stretch>
                  <a:fillRect l="-867" t="-735" r="-867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/>
          <p:cNvCxnSpPr/>
          <p:nvPr/>
        </p:nvCxnSpPr>
        <p:spPr>
          <a:xfrm flipV="1">
            <a:off x="2771800" y="3146921"/>
            <a:ext cx="968991" cy="162816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98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20316" y="0"/>
                <a:ext cx="7808495" cy="47316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Explanation:   </a:t>
                </a:r>
                <a:r>
                  <a:rPr lang="en-US" sz="24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Assume ideal gas </a:t>
                </a:r>
                <a:r>
                  <a:rPr lang="en-US" sz="2400" b="1" dirty="0" err="1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behaviour</a:t>
                </a:r>
                <a:endParaRPr lang="en-US" sz="2400" b="1" dirty="0" smtClean="0">
                  <a:solidFill>
                    <a:srgbClr val="00B05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aA (g)</a:t>
                </a:r>
                <a14:m>
                  <m:oMath xmlns:m="http://schemas.openxmlformats.org/officeDocument/2006/math">
                    <m:r>
                      <a:rPr lang="en-US" sz="26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2600" b="1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⇌</m:t>
                    </m:r>
                  </m:oMath>
                </a14:m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bB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    (</a:t>
                </a:r>
                <a:r>
                  <a:rPr lang="en-US" sz="2400" b="1" dirty="0" err="1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a,b</a:t>
                </a:r>
                <a:r>
                  <a:rPr lang="en-US" sz="2400" b="1" dirty="0" smtClean="0">
                    <a:solidFill>
                      <a:srgbClr val="0070C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stoichiometric coefficients) 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</a:p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K</a:t>
                </a:r>
                <a:r>
                  <a:rPr lang="en-US" sz="2400" b="1" i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</a:t>
                </a:r>
                <a:r>
                  <a:rPr lang="en-US" sz="2400" b="1" i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i="1" baseline="-25000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𝑩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𝒃</m:t>
                            </m:r>
                          </m:sup>
                        </m:sSubSup>
                      </m:num>
                      <m:den>
                        <m:sSubSup>
                          <m:sSubSupPr>
                            <m:ctrlP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SupPr>
                          <m:e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𝑷</m:t>
                            </m:r>
                          </m:e>
                          <m:sub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sub>
                          <m:sup>
                            <m:r>
                              <a:rPr lang="en-US" sz="24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</m:sup>
                        </m:sSubSup>
                      </m:den>
                    </m:f>
                  </m:oMath>
                </a14:m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		</a:t>
                </a:r>
                <a:r>
                  <a:rPr lang="en-US" sz="2400" b="1" i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i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b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≠ </a:t>
                </a:r>
                <a:r>
                  <a:rPr lang="en-US" sz="2400" b="1" i="1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b="1" i="1" baseline="-25000" dirty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</a:p>
              <a:p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𝑅𝑇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</a:p>
              <a:p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Substitute in 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</a:t>
                </a:r>
                <a:r>
                  <a:rPr lang="en-US" sz="2400" i="1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i="1" baseline="-25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𝑅𝑇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den>
                            </m:f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𝑅𝑇</m:t>
                                </m:r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𝐵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(</m:t>
                            </m:r>
                            <m:f>
                              <m:f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𝑛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  <m:t>𝐴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𝑉</m:t>
                                </m:r>
                              </m:den>
                            </m:f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(R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b-a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𝑏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[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]</m:t>
                            </m:r>
                          </m:e>
                          <m:sup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𝑎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Δn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en-US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							  = 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2400" i="1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</a:t>
                </a:r>
                <a:r>
                  <a:rPr lang="en-US" sz="2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</a:t>
                </a:r>
                <a:r>
                  <a:rPr lang="en-US" sz="24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400" baseline="300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Δn</a:t>
                </a:r>
                <a:endParaRPr lang="en-US" sz="2600" b="1" i="1" baseline="-25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316" y="0"/>
                <a:ext cx="7808495" cy="4731680"/>
              </a:xfrm>
              <a:prstGeom prst="rect">
                <a:avLst/>
              </a:prstGeom>
              <a:blipFill>
                <a:blip r:embed="rId2"/>
                <a:stretch>
                  <a:fillRect l="-1249" t="-1031" b="-20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342021" y="1343596"/>
                <a:ext cx="3621506" cy="923330"/>
              </a:xfrm>
              <a:prstGeom prst="rect">
                <a:avLst/>
              </a:prstGeom>
              <a:noFill/>
              <a:ln>
                <a:solidFill>
                  <a:srgbClr val="0070C0"/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</m:sub>
                    </m:sSub>
                  </m:oMath>
                </a14:m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partial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pressure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A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sub>
                    </m:sSub>
                  </m:oMath>
                </a14:m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partial pressure of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V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volume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</a:t>
                </a:r>
                <a:r>
                  <a:rPr lang="en-US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the container in </a:t>
                </a:r>
                <a:r>
                  <a:rPr lang="en-US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liters</a:t>
                </a:r>
                <a:endParaRPr lang="en-US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2021" y="1343596"/>
                <a:ext cx="3621506" cy="923330"/>
              </a:xfrm>
              <a:prstGeom prst="rect">
                <a:avLst/>
              </a:prstGeom>
              <a:blipFill>
                <a:blip r:embed="rId3"/>
                <a:stretch>
                  <a:fillRect l="-1174" t="-2597" b="-8442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3350792" y="2375995"/>
                <a:ext cx="4313323" cy="812082"/>
              </a:xfrm>
              <a:prstGeom prst="rect">
                <a:avLst/>
              </a:prstGeom>
              <a:noFill/>
              <a:ln>
                <a:solidFill>
                  <a:srgbClr val="00B05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just"/>
                <a14:m>
                  <m:oMath xmlns:m="http://schemas.openxmlformats.org/officeDocument/2006/math">
                    <m:f>
                      <m:fPr>
                        <m:ctrlPr>
                          <a:rPr lang="en-US" sz="20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𝐴</m:t>
                            </m:r>
                          </m:sub>
                        </m:sSub>
                      </m:num>
                      <m:den>
                        <m:r>
                          <a:rPr lang="en-US" sz="2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𝐵</m:t>
                            </m:r>
                          </m:sub>
                        </m:sSub>
                      </m:num>
                      <m:den>
                        <m:r>
                          <a:rPr lang="en-US" sz="2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𝑉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have units of </a:t>
                </a:r>
                <a:r>
                  <a:rPr lang="en-US" sz="20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mol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/L. Thus, can be </a:t>
                </a:r>
                <a:r>
                  <a:rPr lang="en-US" sz="2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replaced by [A] and [B</a:t>
                </a:r>
                <a:r>
                  <a:rPr lang="en-US" sz="2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].</a:t>
                </a:r>
                <a:endParaRPr lang="en-US" sz="20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792" y="2375995"/>
                <a:ext cx="4313323" cy="812082"/>
              </a:xfrm>
              <a:prstGeom prst="rect">
                <a:avLst/>
              </a:prstGeom>
              <a:blipFill>
                <a:blip r:embed="rId4"/>
                <a:stretch>
                  <a:fillRect l="-1410" r="-1269" b="-11852"/>
                </a:stretch>
              </a:blipFill>
              <a:ln>
                <a:solidFill>
                  <a:srgbClr val="00B05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 flipV="1">
            <a:off x="4841705" y="3188077"/>
            <a:ext cx="0" cy="327546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flipV="1">
            <a:off x="3593414" y="3278564"/>
            <a:ext cx="266709" cy="327546"/>
          </a:xfrm>
          <a:prstGeom prst="straightConnector1">
            <a:avLst/>
          </a:prstGeom>
          <a:ln w="34925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37927" y="5438252"/>
            <a:ext cx="8998569" cy="70788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Where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= b – a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(moles of</a:t>
            </a:r>
            <a:r>
              <a:rPr lang="en-US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gaseous products – moles of gaseous reactants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just"/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Pressures are usually expressed in </a:t>
            </a:r>
            <a:r>
              <a:rPr lang="en-US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hence, gas constant </a:t>
            </a:r>
            <a:r>
              <a:rPr lang="en-US" sz="2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0.0821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atm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L/(K </a:t>
            </a:r>
            <a:r>
              <a:rPr lang="en-US" sz="20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mol</a:t>
            </a:r>
            <a:r>
              <a:rPr lang="en-US" sz="2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55776" y="4797152"/>
            <a:ext cx="3312368" cy="55399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en-US" sz="30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000" b="1" i="1" baseline="-25000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3000" b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(0.0821</a:t>
            </a:r>
            <a:r>
              <a:rPr lang="en-US" sz="3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l-GR" sz="3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sz="3000" b="1" baseline="30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3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sz="3000" b="1" i="1" baseline="-25000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</p:spTree>
    <p:extLst>
      <p:ext uri="{BB962C8B-B14F-4D97-AF65-F5344CB8AC3E}">
        <p14:creationId xmlns:p14="http://schemas.microsoft.com/office/powerpoint/2010/main" val="79838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0" y="0"/>
                <a:ext cx="9144000" cy="51522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b) Heterogeneous Equilibria</a:t>
                </a:r>
              </a:p>
              <a:p>
                <a:pPr marL="342900" indent="-342900" algn="just">
                  <a:buFont typeface="Courier New" panose="02070309020205020404" pitchFamily="49" charset="0"/>
                  <a:buChar char="o"/>
                </a:pP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Refer to a reversible reaction where 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different phases of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reactants and</a:t>
                </a:r>
              </a:p>
              <a:p>
                <a:pPr algn="just"/>
                <a:r>
                  <a:rPr lang="en-US" sz="2000" b="1" dirty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b="1" dirty="0" smtClean="0">
                    <a:solidFill>
                      <a:srgbClr val="7030A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products that are in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en-US" sz="2200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	</a:t>
                </a:r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CaCO</a:t>
                </a:r>
                <a:r>
                  <a:rPr lang="en-US" sz="22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(s)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⇋</m:t>
                    </m:r>
                  </m:oMath>
                </a14:m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200" b="1" dirty="0" err="1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(s) + CO</a:t>
                </a:r>
                <a:r>
                  <a:rPr lang="en-US" sz="2200" b="1" baseline="-25000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(g)		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b="1" dirty="0" smtClean="0">
                    <a:solidFill>
                      <a:schemeClr val="accent6">
                        <a:lumMod val="7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d>
                          <m:dPr>
                            <m:begChr m:val="["/>
                            <m:endChr m:val="]"/>
                            <m:ctrlP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𝑪𝒂𝑶</m:t>
                            </m:r>
                          </m:e>
                        </m:d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</m:t>
                        </m:r>
                        <m:sSub>
                          <m:sSubPr>
                            <m:ctrlP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b>
                        </m:sSub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𝑪𝒂𝑪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200" b="1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200" b="1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</m:oMath>
                </a14:m>
                <a:endParaRPr lang="en-US" sz="2200" b="1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is used as symbols to  differentiate it from final equilibrium constant at the end.</a:t>
                </a:r>
              </a:p>
              <a:p>
                <a:endParaRPr lang="en-US" sz="500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342900" indent="-342900">
                  <a:buFont typeface="Courier New" panose="02070309020205020404" pitchFamily="49" charset="0"/>
                  <a:buChar char="o"/>
                </a:pP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SPECIAL: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“</a:t>
                </a:r>
                <a:r>
                  <a:rPr lang="en-US" sz="22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Concentration” (means density) of a solid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does not depend on </a:t>
                </a:r>
                <a:r>
                  <a:rPr lang="en-US" sz="22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how much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the substance is present.</a:t>
                </a:r>
              </a:p>
              <a:p>
                <a:endParaRPr lang="en-US" sz="5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b="1" dirty="0" smtClean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Example: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[CaCO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and [</a:t>
                </a:r>
                <a:r>
                  <a:rPr lang="en-US" sz="22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CaO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are constant and combine with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to form final </a:t>
                </a:r>
                <a:r>
                  <a:rPr lang="en-US" sz="2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equilibrium 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constant.</a:t>
                </a: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        	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𝑪𝒂𝑪</m:t>
                        </m:r>
                        <m:sSub>
                          <m:sSubPr>
                            <m:ctrlP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𝑶</m:t>
                            </m:r>
                          </m:e>
                          <m:sub>
                            <m:r>
                              <a:rPr lang="en-US" sz="22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sub>
                        </m:sSub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[</m:t>
                        </m:r>
                        <m:r>
                          <a:rPr lang="en-US" sz="2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𝑪𝒂𝑶</m:t>
                        </m:r>
                        <m:r>
                          <a:rPr lang="en-US" sz="22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]</m:t>
                        </m:r>
                      </m:den>
                    </m:f>
                    <m:sSubSup>
                      <m:sSubSupPr>
                        <m:ctrlP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𝑲</m:t>
                        </m:r>
                      </m:e>
                      <m:sub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𝒄</m:t>
                        </m:r>
                      </m:sub>
                      <m:sup>
                        <m:r>
                          <a:rPr lang="en-US" sz="22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bSup>
                  </m:oMath>
                </a14:m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= </a:t>
                </a:r>
                <a:r>
                  <a:rPr lang="en-US" sz="2200" b="1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Kc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[CO</a:t>
                </a:r>
                <a:r>
                  <a:rPr lang="en-US" sz="22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 (new equilibrium constant)</a:t>
                </a:r>
              </a:p>
              <a:p>
                <a:endParaRPr lang="en-US" sz="1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 thermodynamic, 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concentration</a:t>
                </a:r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replace with </a:t>
                </a:r>
                <a:r>
                  <a:rPr lang="en-US" sz="2400" b="1" i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activity</a:t>
                </a:r>
                <a:r>
                  <a:rPr lang="en-US" sz="2200" b="1" dirty="0" smtClean="0">
                    <a:solidFill>
                      <a:srgbClr val="00206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of pure solid or liquid = 1. </a:t>
                </a:r>
              </a:p>
              <a:p>
                <a:r>
                  <a:rPr lang="en-US" sz="2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Thus, </a:t>
                </a:r>
                <a:endParaRPr lang="en-US" sz="26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9144000" cy="5152244"/>
              </a:xfrm>
              <a:prstGeom prst="rect">
                <a:avLst/>
              </a:prstGeom>
              <a:blipFill>
                <a:blip r:embed="rId2"/>
                <a:stretch>
                  <a:fillRect l="-867" t="-592" r="-1267" b="-14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Straight Arrow Connector 11"/>
          <p:cNvCxnSpPr/>
          <p:nvPr/>
        </p:nvCxnSpPr>
        <p:spPr>
          <a:xfrm flipV="1">
            <a:off x="3055284" y="1385153"/>
            <a:ext cx="2057400" cy="2331879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835696" y="5393734"/>
                <a:ext cx="3888432" cy="59375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3000" i="1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000" i="1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[CO</a:t>
                </a:r>
                <a:r>
                  <a:rPr lang="en-US" sz="3000" baseline="-25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] or </a:t>
                </a:r>
                <a:r>
                  <a:rPr lang="en-US" sz="3000" i="1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K</a:t>
                </a:r>
                <a:r>
                  <a:rPr lang="en-US" sz="3000" i="1" baseline="-25000" dirty="0" err="1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</a:t>
                </a:r>
                <a:r>
                  <a:rPr lang="en-US" sz="30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3000" b="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3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3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𝐶𝑂</m:t>
                            </m:r>
                          </m:e>
                          <m:sub>
                            <m:r>
                              <a:rPr lang="en-US" sz="3000" b="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sub>
                    </m:sSub>
                  </m:oMath>
                </a14:m>
                <a:endParaRPr lang="en-US" sz="3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5696" y="5393734"/>
                <a:ext cx="3888432" cy="593752"/>
              </a:xfrm>
              <a:prstGeom prst="rect">
                <a:avLst/>
              </a:prstGeom>
              <a:blipFill>
                <a:blip r:embed="rId3"/>
                <a:stretch>
                  <a:fillRect l="-3266" t="-10784" b="-20588"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3539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9923678e78673762afb9b6d92d4d24e4a0201aca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1907</TotalTime>
  <Words>705</Words>
  <Application>Microsoft Office PowerPoint</Application>
  <PresentationFormat>On-screen Show (4:3)</PresentationFormat>
  <Paragraphs>189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Arial</vt:lpstr>
      <vt:lpstr>Calibri</vt:lpstr>
      <vt:lpstr>Cambria Math</vt:lpstr>
      <vt:lpstr>Courier New</vt:lpstr>
      <vt:lpstr>Helvetica</vt:lpstr>
      <vt:lpstr>Times New Roman</vt:lpstr>
      <vt:lpstr>Wingdings</vt:lpstr>
      <vt:lpstr>Office Theme</vt:lpstr>
      <vt:lpstr>Equation</vt:lpstr>
      <vt:lpstr>BSK1133 PHYSICAL CHEMISTRY  CHAPTER 6 CHEMICAL EQUILIBRIUM </vt:lpstr>
      <vt:lpstr>Description</vt:lpstr>
      <vt:lpstr>Description</vt:lpstr>
      <vt:lpstr>Contents</vt:lpstr>
      <vt:lpstr>PowerPoint Presentation</vt:lpstr>
      <vt:lpstr>The Concept of Equilibrium and the Equilibrium Constant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 Kinetics and Chemical Equilibrium</vt:lpstr>
      <vt:lpstr>PowerPoint Presentation</vt:lpstr>
      <vt:lpstr>PowerPoint Presentation</vt:lpstr>
      <vt:lpstr>PowerPoint Presentation</vt:lpstr>
      <vt:lpstr>Conclusion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azman</dc:creator>
  <cp:lastModifiedBy>Master</cp:lastModifiedBy>
  <cp:revision>266</cp:revision>
  <cp:lastPrinted>2017-07-24T03:54:17Z</cp:lastPrinted>
  <dcterms:created xsi:type="dcterms:W3CDTF">2016-03-03T08:04:10Z</dcterms:created>
  <dcterms:modified xsi:type="dcterms:W3CDTF">2017-09-09T13:25:41Z</dcterms:modified>
</cp:coreProperties>
</file>