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3"/>
  </p:notesMasterIdLst>
  <p:handoutMasterIdLst>
    <p:handoutMasterId r:id="rId24"/>
  </p:handoutMasterIdLst>
  <p:sldIdLst>
    <p:sldId id="359" r:id="rId3"/>
    <p:sldId id="360" r:id="rId4"/>
    <p:sldId id="361" r:id="rId5"/>
    <p:sldId id="364" r:id="rId6"/>
    <p:sldId id="372" r:id="rId7"/>
    <p:sldId id="386" r:id="rId8"/>
    <p:sldId id="376" r:id="rId9"/>
    <p:sldId id="377" r:id="rId10"/>
    <p:sldId id="378" r:id="rId11"/>
    <p:sldId id="374" r:id="rId12"/>
    <p:sldId id="380" r:id="rId13"/>
    <p:sldId id="381" r:id="rId14"/>
    <p:sldId id="382" r:id="rId15"/>
    <p:sldId id="383" r:id="rId16"/>
    <p:sldId id="384" r:id="rId17"/>
    <p:sldId id="388" r:id="rId18"/>
    <p:sldId id="389" r:id="rId19"/>
    <p:sldId id="390" r:id="rId20"/>
    <p:sldId id="362" r:id="rId21"/>
    <p:sldId id="345" r:id="rId22"/>
  </p:sldIdLst>
  <p:sldSz cx="9144000" cy="6858000" type="screen4x3"/>
  <p:notesSz cx="6797675" cy="9926638"/>
  <p:custDataLst>
    <p:tags r:id="rId2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61" autoAdjust="0"/>
    <p:restoredTop sz="92518" autoAdjust="0"/>
  </p:normalViewPr>
  <p:slideViewPr>
    <p:cSldViewPr snapToObjects="1">
      <p:cViewPr>
        <p:scale>
          <a:sx n="70" d="100"/>
          <a:sy n="70" d="100"/>
        </p:scale>
        <p:origin x="-7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http://scienceworld.wolfram.com/biography/Rankine.html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A1761-9BDC-1847-AEC4-8F8E20EE70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85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Ka and </a:t>
            </a:r>
            <a:r>
              <a:rPr lang="en-US" dirty="0" err="1" smtClean="0"/>
              <a:t>Kp</a:t>
            </a:r>
            <a:r>
              <a:rPr lang="en-US" dirty="0" smtClean="0"/>
              <a:t> please refer to</a:t>
            </a:r>
            <a:r>
              <a:rPr lang="en-US" baseline="0" dirty="0" smtClean="0"/>
              <a:t> textbook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21CB31-8300-498B-A932-C057902F3D5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9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03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41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4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41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13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37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2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12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48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5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wmf"/><Relationship Id="rId9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7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4.wmf"/><Relationship Id="rId10" Type="http://schemas.openxmlformats.org/officeDocument/2006/relationships/image" Target="../media/image4.png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png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.png"/><Relationship Id="rId4" Type="http://schemas.openxmlformats.org/officeDocument/2006/relationships/image" Target="../media/image20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GEOTECHNICAL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Lateral Earth Pressure of Soil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pPr>
              <a:lnSpc>
                <a:spcPct val="170000"/>
              </a:lnSpc>
            </a:pP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Abdullah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Civil Engineering ad </a:t>
            </a: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 Resources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/>
          <p:cNvSpPr txBox="1">
            <a:spLocks/>
          </p:cNvSpPr>
          <p:nvPr/>
        </p:nvSpPr>
        <p:spPr>
          <a:xfrm>
            <a:off x="251520" y="34832"/>
            <a:ext cx="8740080" cy="667076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r>
              <a:rPr lang="en-US" dirty="0" smtClean="0">
                <a:sym typeface="Wingdings" pitchFamily="2" charset="2"/>
              </a:rPr>
              <a:t>	</a:t>
            </a:r>
            <a:r>
              <a:rPr lang="en-US" sz="2800" dirty="0" smtClean="0">
                <a:sym typeface="Wingdings" pitchFamily="2" charset="2"/>
              </a:rPr>
              <a:t>coefficient of passive earth pressure, </a:t>
            </a:r>
            <a:r>
              <a:rPr lang="en-US" sz="2800" dirty="0" err="1" smtClean="0">
                <a:sym typeface="Wingdings" pitchFamily="2" charset="2"/>
              </a:rPr>
              <a:t>K</a:t>
            </a:r>
            <a:r>
              <a:rPr lang="en-US" sz="2800" baseline="-25000" dirty="0" err="1" smtClean="0">
                <a:sym typeface="Wingdings" pitchFamily="2" charset="2"/>
              </a:rPr>
              <a:t>p</a:t>
            </a:r>
            <a:r>
              <a:rPr lang="en-US" sz="2800" baseline="-25000" dirty="0" smtClean="0">
                <a:sym typeface="Wingdings" pitchFamily="2" charset="2"/>
              </a:rPr>
              <a:t>  </a:t>
            </a: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  <a:defRPr/>
            </a:pPr>
            <a:r>
              <a:rPr lang="en-US" sz="2800" dirty="0" smtClean="0">
                <a:sym typeface="Wingdings" pitchFamily="2" charset="2"/>
              </a:rPr>
              <a:t>	Lateral soil pressure, </a:t>
            </a:r>
            <a:r>
              <a:rPr lang="en-US" sz="2800" dirty="0" smtClean="0">
                <a:sym typeface="Symbol" pitchFamily="18" charset="2"/>
              </a:rPr>
              <a:t></a:t>
            </a:r>
            <a:r>
              <a:rPr lang="en-US" sz="2800" baseline="-25000" dirty="0" smtClean="0">
                <a:sym typeface="Symbol" pitchFamily="18" charset="2"/>
              </a:rPr>
              <a:t>p</a:t>
            </a:r>
            <a:r>
              <a:rPr lang="en-US" sz="2800" dirty="0" smtClean="0">
                <a:sym typeface="Symbol" pitchFamily="18" charset="2"/>
              </a:rPr>
              <a:t> = </a:t>
            </a:r>
            <a:r>
              <a:rPr lang="en-US" sz="2800" dirty="0" err="1" smtClean="0">
                <a:sym typeface="Symbol" pitchFamily="18" charset="2"/>
              </a:rPr>
              <a:t>K</a:t>
            </a:r>
            <a:r>
              <a:rPr lang="en-US" sz="2800" baseline="-25000" dirty="0" err="1" smtClean="0">
                <a:sym typeface="Symbol" pitchFamily="18" charset="2"/>
              </a:rPr>
              <a:t>p</a:t>
            </a:r>
            <a:r>
              <a:rPr lang="en-US" sz="2800" dirty="0" err="1" smtClean="0">
                <a:sym typeface="Symbol" pitchFamily="18" charset="2"/>
              </a:rPr>
              <a:t>H</a:t>
            </a:r>
            <a:endParaRPr lang="en-US" sz="2800" dirty="0" smtClean="0">
              <a:sym typeface="Symbol" pitchFamily="18" charset="2"/>
            </a:endParaRPr>
          </a:p>
          <a:p>
            <a:pPr>
              <a:buFont typeface="Arial"/>
              <a:buNone/>
              <a:defRPr/>
            </a:pPr>
            <a:endParaRPr lang="en-US" sz="2800" dirty="0" smtClean="0">
              <a:sym typeface="Symbol" pitchFamily="18" charset="2"/>
            </a:endParaRPr>
          </a:p>
          <a:p>
            <a:pPr>
              <a:buFont typeface="Arial"/>
              <a:buNone/>
              <a:defRPr/>
            </a:pPr>
            <a:r>
              <a:rPr lang="en-US" sz="2800" dirty="0" smtClean="0">
                <a:sym typeface="Wingdings" pitchFamily="2" charset="2"/>
              </a:rPr>
              <a:t>	Resultant force per unit length of wall,</a:t>
            </a:r>
          </a:p>
          <a:p>
            <a:pPr algn="ctr">
              <a:buFont typeface="Arial"/>
              <a:buNone/>
              <a:defRPr/>
            </a:pPr>
            <a:r>
              <a:rPr lang="en-US" sz="2800" dirty="0" smtClean="0">
                <a:sym typeface="Wingdings" pitchFamily="2" charset="2"/>
              </a:rPr>
              <a:t>P</a:t>
            </a:r>
            <a:r>
              <a:rPr lang="en-US" sz="2800" baseline="-25000" dirty="0" smtClean="0">
                <a:sym typeface="Wingdings" pitchFamily="2" charset="2"/>
              </a:rPr>
              <a:t>p </a:t>
            </a:r>
            <a:r>
              <a:rPr lang="en-US" sz="2800" dirty="0" smtClean="0">
                <a:sym typeface="Wingdings" pitchFamily="2" charset="2"/>
              </a:rPr>
              <a:t>= ½ </a:t>
            </a:r>
            <a:r>
              <a:rPr lang="en-US" sz="2800" dirty="0" smtClean="0">
                <a:sym typeface="Symbol" pitchFamily="18" charset="2"/>
              </a:rPr>
              <a:t>K</a:t>
            </a:r>
            <a:r>
              <a:rPr lang="en-US" sz="2800" baseline="-25000" dirty="0" smtClean="0">
                <a:sym typeface="Symbol" pitchFamily="18" charset="2"/>
              </a:rPr>
              <a:t>p</a:t>
            </a:r>
            <a:r>
              <a:rPr lang="en-US" sz="2800" dirty="0" smtClean="0">
                <a:sym typeface="Symbol" pitchFamily="18" charset="2"/>
              </a:rPr>
              <a:t>H</a:t>
            </a:r>
            <a:r>
              <a:rPr lang="en-US" sz="2800" baseline="30000" dirty="0" smtClean="0">
                <a:sym typeface="Symbol" pitchFamily="18" charset="2"/>
              </a:rPr>
              <a:t>2</a:t>
            </a:r>
          </a:p>
          <a:p>
            <a:pPr>
              <a:buFont typeface="Arial"/>
              <a:buNone/>
            </a:pPr>
            <a:endParaRPr lang="en-US" dirty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5145832" y="1267942"/>
            <a:ext cx="36718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***	Normally (</a:t>
            </a:r>
            <a:r>
              <a:rPr lang="en-US" sz="2000" dirty="0" err="1"/>
              <a:t>i</a:t>
            </a:r>
            <a:r>
              <a:rPr lang="en-US" sz="2000" dirty="0"/>
              <a:t>) and (ii) </a:t>
            </a:r>
            <a:r>
              <a:rPr lang="en-US" sz="2000" dirty="0" smtClean="0"/>
              <a:t>use </a:t>
            </a:r>
            <a:r>
              <a:rPr lang="en-US" sz="2000" dirty="0"/>
              <a:t>for horizontal </a:t>
            </a:r>
            <a:r>
              <a:rPr lang="en-US" sz="2000" dirty="0" smtClean="0"/>
              <a:t>backfill </a:t>
            </a:r>
            <a:r>
              <a:rPr lang="en-US" sz="2000" dirty="0"/>
              <a:t>while (iii) </a:t>
            </a:r>
            <a:r>
              <a:rPr lang="en-US" sz="2000" dirty="0" smtClean="0"/>
              <a:t>use for </a:t>
            </a:r>
            <a:r>
              <a:rPr lang="en-US" sz="2000" dirty="0"/>
              <a:t>sloping </a:t>
            </a:r>
            <a:r>
              <a:rPr lang="en-US" sz="2000" dirty="0" smtClean="0"/>
              <a:t>backfill.</a:t>
            </a:r>
            <a:endParaRPr lang="en-US" sz="20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331070" y="2131542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ii)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331070" y="980604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i)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259632" y="3212629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iii)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189720"/>
              </p:ext>
            </p:extLst>
          </p:nvPr>
        </p:nvGraphicFramePr>
        <p:xfrm>
          <a:off x="1980357" y="1915642"/>
          <a:ext cx="2375619" cy="807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" name="Equation" r:id="rId3" imgW="1257300" imgH="431800" progId="Equation.3">
                  <p:embed/>
                </p:oleObj>
              </mc:Choice>
              <mc:Fallback>
                <p:oleObj name="Equation" r:id="rId3" imgW="12573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0357" y="1915642"/>
                        <a:ext cx="2375619" cy="80771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347016"/>
              </p:ext>
            </p:extLst>
          </p:nvPr>
        </p:nvGraphicFramePr>
        <p:xfrm>
          <a:off x="1980357" y="764704"/>
          <a:ext cx="1727547" cy="83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" name="Equation" r:id="rId5" imgW="876300" imgH="419100" progId="Equation.3">
                  <p:embed/>
                </p:oleObj>
              </mc:Choice>
              <mc:Fallback>
                <p:oleObj name="Equation" r:id="rId5" imgW="876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0357" y="764704"/>
                        <a:ext cx="1727547" cy="8320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625992"/>
              </p:ext>
            </p:extLst>
          </p:nvPr>
        </p:nvGraphicFramePr>
        <p:xfrm>
          <a:off x="1980357" y="2996729"/>
          <a:ext cx="3743771" cy="899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" name="Equation" r:id="rId7" imgW="2235200" imgH="533400" progId="Equation.3">
                  <p:embed/>
                </p:oleObj>
              </mc:Choice>
              <mc:Fallback>
                <p:oleObj name="Equation" r:id="rId7" imgW="2235200" imgH="53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0357" y="2996729"/>
                        <a:ext cx="3743771" cy="89966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9585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395536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   WORK EXAMPLE 3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4294967295"/>
          </p:nvPr>
        </p:nvSpPr>
        <p:spPr>
          <a:xfrm>
            <a:off x="395536" y="1447800"/>
            <a:ext cx="8424936" cy="4800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For the retaining wall considered below, what is the Rankine passive force per unit length of the wall?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4356100" y="3212406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4356100" y="3212406"/>
            <a:ext cx="0" cy="194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H="1">
            <a:off x="3132138" y="5157093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3563938" y="3140968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132138" y="3931543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5m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4643438" y="3644206"/>
            <a:ext cx="1223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4787900" y="3499743"/>
            <a:ext cx="29527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>
                <a:cs typeface="Arial" charset="0"/>
              </a:rPr>
              <a:t>γ</a:t>
            </a:r>
            <a:r>
              <a:rPr lang="en-US" dirty="0">
                <a:cs typeface="Arial" charset="0"/>
              </a:rPr>
              <a:t>=15.7kN/m</a:t>
            </a:r>
            <a:r>
              <a:rPr lang="en-US" baseline="30000" dirty="0">
                <a:cs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l-GR" dirty="0">
                <a:cs typeface="Arial" charset="0"/>
              </a:rPr>
              <a:t>Φ</a:t>
            </a:r>
            <a:r>
              <a:rPr lang="en-US" dirty="0">
                <a:cs typeface="Arial" charset="0"/>
              </a:rPr>
              <a:t>’=</a:t>
            </a:r>
            <a:r>
              <a:rPr lang="en-US" dirty="0" smtClean="0">
                <a:cs typeface="Arial" charset="0"/>
              </a:rPr>
              <a:t>30</a:t>
            </a:r>
            <a:r>
              <a:rPr lang="en-US" dirty="0" smtClean="0">
                <a:cs typeface="Arial" charset="0"/>
                <a:sym typeface="Symbol"/>
              </a:rPr>
              <a:t>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cs typeface="Arial" charset="0"/>
              </a:rPr>
              <a:t>c</a:t>
            </a:r>
            <a:r>
              <a:rPr lang="en-US" dirty="0">
                <a:cs typeface="Arial" charset="0"/>
              </a:rPr>
              <a:t>’=0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24128" y="6084004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Ans</a:t>
            </a:r>
            <a:r>
              <a:rPr lang="en-US" dirty="0" smtClean="0"/>
              <a:t> : Pp = 588.75kN/m , y = 1.67m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3637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79512" y="1591674"/>
            <a:ext cx="2951162" cy="2679700"/>
          </a:xfrm>
          <a:prstGeom prst="rect">
            <a:avLst/>
          </a:prstGeom>
        </p:spPr>
        <p:txBody>
          <a:bodyPr/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r>
              <a:rPr lang="en-US" sz="2000" b="1" u="sng" dirty="0"/>
              <a:t>M</a:t>
            </a:r>
            <a:r>
              <a:rPr kumimoji="0" lang="en-US" sz="20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ulti</a:t>
            </a:r>
            <a:r>
              <a:rPr kumimoji="0" 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layer</a:t>
            </a:r>
          </a:p>
          <a:p>
            <a:pPr marL="365760" marR="0" lvl="0" indent="-283464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endParaRPr kumimoji="0" lang="en-US" sz="20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810" y="2608312"/>
            <a:ext cx="145891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1520" y="819289"/>
            <a:ext cx="712904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/>
              <a:t>C</a:t>
            </a:r>
            <a:r>
              <a:rPr lang="en-US" sz="2000" b="1" u="sng" dirty="0" smtClean="0"/>
              <a:t>ohesive </a:t>
            </a:r>
            <a:r>
              <a:rPr lang="en-US" sz="2000" b="1" u="sng" dirty="0"/>
              <a:t>soil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Lateral soil pressure, </a:t>
            </a:r>
            <a:r>
              <a:rPr lang="en-US" sz="2000" dirty="0">
                <a:sym typeface="Symbol" pitchFamily="18" charset="2"/>
              </a:rPr>
              <a:t></a:t>
            </a:r>
            <a:r>
              <a:rPr lang="en-US" sz="2000" dirty="0"/>
              <a:t> may increase (for passive) or decrease (for active). The value may be determine using the following equation 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783171"/>
              </p:ext>
            </p:extLst>
          </p:nvPr>
        </p:nvGraphicFramePr>
        <p:xfrm>
          <a:off x="7428491" y="1538855"/>
          <a:ext cx="1391981" cy="521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" name="Equation" r:id="rId4" imgW="736600" imgH="279400" progId="Equation.3">
                  <p:embed/>
                </p:oleObj>
              </mc:Choice>
              <mc:Fallback>
                <p:oleObj name="Equation" r:id="rId4" imgW="7366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8491" y="1538855"/>
                        <a:ext cx="1391981" cy="52199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1470" y="4539299"/>
            <a:ext cx="8208962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/>
              <a:t>If ground water table encounter in soil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Lateral soil pressure, </a:t>
            </a:r>
            <a:r>
              <a:rPr lang="en-US" sz="2000" dirty="0">
                <a:sym typeface="Symbol" pitchFamily="18" charset="2"/>
              </a:rPr>
              <a:t></a:t>
            </a:r>
            <a:r>
              <a:rPr lang="en-US" sz="2000" dirty="0"/>
              <a:t> will increase. The value may be determine using the following equation :</a:t>
            </a:r>
            <a:endParaRPr lang="en-US" dirty="0"/>
          </a:p>
        </p:txBody>
      </p:sp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486903"/>
              </p:ext>
            </p:extLst>
          </p:nvPr>
        </p:nvGraphicFramePr>
        <p:xfrm>
          <a:off x="1692275" y="5836286"/>
          <a:ext cx="1223541" cy="497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Equation" r:id="rId6" imgW="558720" imgH="228600" progId="Equation.3">
                  <p:embed/>
                </p:oleObj>
              </mc:Choice>
              <mc:Fallback>
                <p:oleObj name="Equation" r:id="rId6" imgW="5587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836286"/>
                        <a:ext cx="1223541" cy="49742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069774"/>
              </p:ext>
            </p:extLst>
          </p:nvPr>
        </p:nvGraphicFramePr>
        <p:xfrm>
          <a:off x="5365305" y="5764849"/>
          <a:ext cx="1294927" cy="68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Equation" r:id="rId8" imgW="736280" imgH="393529" progId="Equation.3">
                  <p:embed/>
                </p:oleObj>
              </mc:Choice>
              <mc:Fallback>
                <p:oleObj name="Equation" r:id="rId8" imgW="73628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305" y="5764849"/>
                        <a:ext cx="1294927" cy="6884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3923928" y="5840146"/>
            <a:ext cx="1081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and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419872" y="2175511"/>
            <a:ext cx="56165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/>
              <a:t>If extra surcharge imposed on top of the soil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Lateral soil pressure, </a:t>
            </a:r>
            <a:r>
              <a:rPr lang="en-US" sz="2000" dirty="0">
                <a:sym typeface="Symbol" pitchFamily="18" charset="2"/>
              </a:rPr>
              <a:t></a:t>
            </a:r>
            <a:r>
              <a:rPr lang="en-US" sz="2000" dirty="0"/>
              <a:t> will increase and its depend to the surcharge value.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Also applicable if imposed by UDL and point load. </a:t>
            </a:r>
          </a:p>
          <a:p>
            <a:pPr>
              <a:spcBef>
                <a:spcPct val="50000"/>
              </a:spcBef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Various problem cases</a:t>
            </a:r>
            <a:endParaRPr lang="en-US" sz="32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57387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74848" y="5375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  WORK EXAMPLE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1520" y="1052736"/>
            <a:ext cx="8424936" cy="19050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    Determine the active force per unit length of the wall for Rankine state. Also find the location of the resultant. 										   </a:t>
            </a:r>
            <a:r>
              <a:rPr lang="en-US" sz="1000" dirty="0" smtClean="0"/>
              <a:t>(Das, 2010)</a:t>
            </a:r>
            <a:endParaRPr lang="en-US" sz="1000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259632" y="6236345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412157" y="2708920"/>
            <a:ext cx="0" cy="352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2412157" y="2708920"/>
            <a:ext cx="4895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1546969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1980357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2412157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2843957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3347194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3852019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4355257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4788644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5291882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5796707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6299944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7596932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7163544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6731744" y="436468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6731744" y="2708920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6588869" y="5733108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5436344" y="4148783"/>
            <a:ext cx="0" cy="215900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5364907" y="443612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5436344" y="450914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4612433" y="3997970"/>
            <a:ext cx="8239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GWT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6804769" y="2996258"/>
            <a:ext cx="15113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>
                <a:cs typeface="Arial" charset="0"/>
              </a:rPr>
              <a:t>γ</a:t>
            </a:r>
            <a:r>
              <a:rPr lang="en-US" dirty="0">
                <a:cs typeface="Arial" charset="0"/>
              </a:rPr>
              <a:t> = 16 </a:t>
            </a:r>
            <a:r>
              <a:rPr lang="en-US" dirty="0" err="1">
                <a:cs typeface="Arial" charset="0"/>
              </a:rPr>
              <a:t>kN</a:t>
            </a:r>
            <a:r>
              <a:rPr lang="en-US" dirty="0">
                <a:cs typeface="Arial" charset="0"/>
              </a:rPr>
              <a:t>/m</a:t>
            </a:r>
            <a:r>
              <a:rPr lang="en-US" baseline="30000" dirty="0">
                <a:cs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l-GR" dirty="0">
                <a:cs typeface="Arial" charset="0"/>
              </a:rPr>
              <a:t>Φ</a:t>
            </a:r>
            <a:r>
              <a:rPr lang="en-US" dirty="0">
                <a:cs typeface="Arial" charset="0"/>
              </a:rPr>
              <a:t>’ = </a:t>
            </a:r>
            <a:r>
              <a:rPr lang="en-US" dirty="0" smtClean="0">
                <a:cs typeface="Arial" charset="0"/>
              </a:rPr>
              <a:t>30</a:t>
            </a:r>
            <a:r>
              <a:rPr lang="en-US" dirty="0" smtClean="0">
                <a:sym typeface="Symbol" pitchFamily="18" charset="2"/>
              </a:rPr>
              <a:t> 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cs typeface="Arial" charset="0"/>
              </a:rPr>
              <a:t>c</a:t>
            </a:r>
            <a:r>
              <a:rPr lang="en-US" dirty="0">
                <a:cs typeface="Arial" charset="0"/>
              </a:rPr>
              <a:t>’ = 0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6804769" y="4580583"/>
            <a:ext cx="1944688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dirty="0"/>
              <a:t>γ</a:t>
            </a:r>
            <a:r>
              <a:rPr lang="en-US" baseline="-25000" dirty="0"/>
              <a:t>sat</a:t>
            </a:r>
            <a:r>
              <a:rPr lang="en-US" dirty="0"/>
              <a:t> = 18 </a:t>
            </a:r>
            <a:r>
              <a:rPr lang="en-US" dirty="0" err="1"/>
              <a:t>kN</a:t>
            </a:r>
            <a:r>
              <a:rPr lang="en-US" dirty="0"/>
              <a:t>/m</a:t>
            </a:r>
            <a:r>
              <a:rPr lang="en-US" baseline="30000" dirty="0"/>
              <a:t>3</a:t>
            </a:r>
          </a:p>
          <a:p>
            <a:r>
              <a:rPr lang="el-GR" dirty="0"/>
              <a:t>Φ</a:t>
            </a:r>
            <a:r>
              <a:rPr lang="en-US" dirty="0"/>
              <a:t>’ = </a:t>
            </a:r>
            <a:r>
              <a:rPr lang="en-US" dirty="0" smtClean="0"/>
              <a:t>30</a:t>
            </a:r>
            <a:r>
              <a:rPr lang="en-US" dirty="0" smtClean="0">
                <a:sym typeface="Symbol" pitchFamily="18" charset="2"/>
              </a:rPr>
              <a:t> </a:t>
            </a:r>
          </a:p>
          <a:p>
            <a:r>
              <a:rPr lang="en-US" dirty="0" smtClean="0"/>
              <a:t>c</a:t>
            </a:r>
            <a:r>
              <a:rPr lang="en-US" dirty="0"/>
              <a:t>’ = 0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1980357" y="2708920"/>
            <a:ext cx="0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1980357" y="4364683"/>
            <a:ext cx="0" cy="1871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1546969" y="3356620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3m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1546969" y="5228283"/>
            <a:ext cx="720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36096" y="6084004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Ans</a:t>
            </a:r>
            <a:r>
              <a:rPr lang="en-US" dirty="0" smtClean="0"/>
              <a:t> : Pa = 128.394kN/m , y = 1.78m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232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5375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     WORK EXAMPLE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1124744"/>
            <a:ext cx="8496944" cy="48006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    A frictionless retaining wall is shown below, find the passive resistance (P</a:t>
            </a:r>
            <a:r>
              <a:rPr lang="en-US" baseline="-25000" dirty="0" smtClean="0"/>
              <a:t>p</a:t>
            </a:r>
            <a:r>
              <a:rPr lang="en-US" dirty="0" smtClean="0"/>
              <a:t>) on the backfill, and the location of the resultant passive force.</a:t>
            </a:r>
          </a:p>
          <a:p>
            <a:pPr algn="just"/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275633" y="3721941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275633" y="3717032"/>
            <a:ext cx="0" cy="26141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>
            <a:off x="1043608" y="6309320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3635996" y="2813494"/>
            <a:ext cx="0" cy="9517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4428158" y="2813494"/>
            <a:ext cx="0" cy="9517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5148883" y="2813494"/>
            <a:ext cx="0" cy="9517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5868021" y="2813494"/>
            <a:ext cx="0" cy="9517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228383" y="2838417"/>
            <a:ext cx="1728788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q=10kN/m</a:t>
            </a:r>
            <a:r>
              <a:rPr lang="en-US" baseline="30000"/>
              <a:t>2</a:t>
            </a: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627933" y="3695184"/>
            <a:ext cx="0" cy="26141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051671" y="4659274"/>
            <a:ext cx="1008062" cy="403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4m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996358" y="4238592"/>
            <a:ext cx="18002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>
                <a:cs typeface="Arial" charset="0"/>
              </a:rPr>
              <a:t>γ</a:t>
            </a:r>
            <a:r>
              <a:rPr lang="en-US" dirty="0">
                <a:cs typeface="Arial" charset="0"/>
              </a:rPr>
              <a:t>=15kN/m</a:t>
            </a:r>
            <a:r>
              <a:rPr lang="en-US" baseline="30000" dirty="0">
                <a:cs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l-GR" dirty="0">
                <a:cs typeface="Arial" charset="0"/>
              </a:rPr>
              <a:t>Φ</a:t>
            </a:r>
            <a:r>
              <a:rPr lang="en-US" dirty="0" smtClean="0">
                <a:cs typeface="Arial" charset="0"/>
              </a:rPr>
              <a:t>=26</a:t>
            </a:r>
            <a:r>
              <a:rPr lang="en-US" dirty="0">
                <a:sym typeface="Symbol" pitchFamily="18" charset="2"/>
              </a:rPr>
              <a:t>  </a:t>
            </a:r>
            <a:endParaRPr lang="en-US" dirty="0" smtClean="0"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cs typeface="Arial" charset="0"/>
              </a:rPr>
              <a:t>c</a:t>
            </a:r>
            <a:r>
              <a:rPr lang="en-US" dirty="0">
                <a:cs typeface="Arial" charset="0"/>
              </a:rPr>
              <a:t>’=8kN/m</a:t>
            </a:r>
            <a:r>
              <a:rPr lang="en-US" baseline="30000" dirty="0">
                <a:cs typeface="Arial" charset="0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80112" y="6047071"/>
            <a:ext cx="3200400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Ans</a:t>
            </a:r>
            <a:r>
              <a:rPr lang="en-US" dirty="0" smtClean="0"/>
              <a:t> : Pp = 512kN/m , y = 1.0m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4142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Coulomb’s lateral earth pressure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7" name="Content Placeholder 3"/>
          <p:cNvSpPr txBox="1">
            <a:spLocks/>
          </p:cNvSpPr>
          <p:nvPr/>
        </p:nvSpPr>
        <p:spPr>
          <a:xfrm>
            <a:off x="4572000" y="1484784"/>
            <a:ext cx="404279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800" dirty="0"/>
              <a:t>He develop the analytical study of lateral earth pressures which he published in 1776 which the theory remains the standard choice of analysis for lateral forces upon structures in soils.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760" y="1484784"/>
            <a:ext cx="3505200" cy="4263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79512" y="5816491"/>
            <a:ext cx="4464496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  <a:spcBef>
                <a:spcPct val="0"/>
              </a:spcBef>
            </a:pPr>
            <a:r>
              <a:rPr lang="en-US" b="1" dirty="0"/>
              <a:t>Charles-Augustine de </a:t>
            </a:r>
            <a:r>
              <a:rPr lang="en-US" b="1" dirty="0" smtClean="0"/>
              <a:t>Coulomb </a:t>
            </a:r>
            <a:r>
              <a:rPr lang="en-US" b="1" dirty="0"/>
              <a:t>(1736-1806)</a:t>
            </a: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524000"/>
            <a:ext cx="3821051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35496" y="6093296"/>
            <a:ext cx="4464496" cy="325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000"/>
              </a:lnSpc>
              <a:spcBef>
                <a:spcPct val="0"/>
              </a:spcBef>
            </a:pPr>
            <a:r>
              <a:rPr lang="en-US" sz="1200" dirty="0" smtClean="0"/>
              <a:t>In </a:t>
            </a:r>
            <a:r>
              <a:rPr lang="en-US" sz="1200" dirty="0" err="1" smtClean="0"/>
              <a:t>Coduto</a:t>
            </a:r>
            <a:r>
              <a:rPr lang="en-US" sz="1200" dirty="0" smtClean="0"/>
              <a:t> (1998)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3470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251520" y="152400"/>
            <a:ext cx="8640960" cy="62289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ym typeface="Wingdings" pitchFamily="2" charset="2"/>
              </a:rPr>
              <a:t></a:t>
            </a:r>
            <a:r>
              <a:rPr lang="en-US" dirty="0" smtClean="0">
                <a:sym typeface="Wingdings" pitchFamily="2" charset="2"/>
              </a:rPr>
              <a:t>	</a:t>
            </a:r>
            <a:r>
              <a:rPr lang="en-US" sz="2400" dirty="0" smtClean="0">
                <a:sym typeface="Wingdings" pitchFamily="2" charset="2"/>
              </a:rPr>
              <a:t>Assume that failure occurs in the form of  a wedge.</a:t>
            </a:r>
          </a:p>
          <a:p>
            <a:pPr>
              <a:buNone/>
            </a:pPr>
            <a:endParaRPr lang="en-US" sz="24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400" dirty="0" smtClean="0">
                <a:sym typeface="Wingdings" pitchFamily="2" charset="2"/>
              </a:rPr>
              <a:t>	Assume frictions occurs between wall and soil. </a:t>
            </a:r>
            <a:r>
              <a:rPr lang="en-US" sz="2400" dirty="0" smtClean="0"/>
              <a:t>Coulomb also took into account the inclination of the backfill β, the inclination of the back-wall with respect to the vertical α, and the angle of friction δ between the wall and the soil being retained.</a:t>
            </a:r>
            <a:endParaRPr lang="en-US" sz="2400" dirty="0" smtClean="0">
              <a:sym typeface="Wingdings" pitchFamily="2" charset="2"/>
            </a:endParaRPr>
          </a:p>
          <a:p>
            <a:pPr>
              <a:buNone/>
            </a:pPr>
            <a:endParaRPr lang="en-US" sz="24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400" dirty="0" smtClean="0">
                <a:sym typeface="Wingdings" pitchFamily="2" charset="2"/>
              </a:rPr>
              <a:t>	coefficient of active earth pressure, K</a:t>
            </a:r>
            <a:r>
              <a:rPr lang="en-US" sz="2400" baseline="-25000" dirty="0" smtClean="0">
                <a:sym typeface="Wingdings" pitchFamily="2" charset="2"/>
              </a:rPr>
              <a:t>a</a:t>
            </a:r>
          </a:p>
          <a:p>
            <a:pPr>
              <a:buNone/>
            </a:pPr>
            <a:endParaRPr lang="en-US" sz="2400" baseline="-25000" dirty="0" smtClean="0">
              <a:sym typeface="Wingdings" pitchFamily="2" charset="2"/>
            </a:endParaRPr>
          </a:p>
          <a:p>
            <a:pPr>
              <a:buNone/>
            </a:pPr>
            <a:endParaRPr lang="en-US" sz="2400" baseline="-25000" dirty="0" smtClean="0">
              <a:sym typeface="Wingdings" pitchFamily="2" charset="2"/>
            </a:endParaRPr>
          </a:p>
          <a:p>
            <a:pPr>
              <a:buNone/>
            </a:pPr>
            <a:endParaRPr lang="en-US" sz="2400" baseline="-25000" dirty="0" smtClean="0">
              <a:sym typeface="Wingdings" pitchFamily="2" charset="2"/>
            </a:endParaRPr>
          </a:p>
          <a:p>
            <a:pPr>
              <a:buNone/>
            </a:pPr>
            <a:endParaRPr lang="en-US" sz="2400" baseline="-25000" dirty="0" smtClean="0">
              <a:sym typeface="Wingdings" pitchFamily="2" charset="2"/>
            </a:endParaRPr>
          </a:p>
          <a:p>
            <a:pPr>
              <a:buNone/>
            </a:pPr>
            <a:endParaRPr lang="en-US" sz="2400" baseline="-25000" dirty="0" smtClean="0">
              <a:sym typeface="Wingdings" pitchFamily="2" charset="2"/>
            </a:endParaRPr>
          </a:p>
          <a:p>
            <a:pPr>
              <a:buNone/>
            </a:pPr>
            <a:endParaRPr lang="en-US" sz="2400" baseline="-250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400" dirty="0" smtClean="0">
                <a:sym typeface="Wingdings" pitchFamily="2" charset="2"/>
              </a:rPr>
              <a:t>	Resultant force per unit length of wall,</a:t>
            </a:r>
          </a:p>
          <a:p>
            <a:pPr algn="ctr">
              <a:buNone/>
            </a:pPr>
            <a:r>
              <a:rPr lang="en-US" sz="2400" dirty="0" smtClean="0">
                <a:sym typeface="Wingdings" pitchFamily="2" charset="2"/>
              </a:rPr>
              <a:t>P</a:t>
            </a:r>
            <a:r>
              <a:rPr lang="en-US" sz="2400" baseline="-25000" dirty="0" smtClean="0">
                <a:sym typeface="Wingdings" pitchFamily="2" charset="2"/>
              </a:rPr>
              <a:t>a </a:t>
            </a:r>
            <a:r>
              <a:rPr lang="en-US" sz="2400" dirty="0" smtClean="0">
                <a:sym typeface="Wingdings" pitchFamily="2" charset="2"/>
              </a:rPr>
              <a:t>= ½ </a:t>
            </a:r>
            <a:r>
              <a:rPr lang="en-US" sz="2400" dirty="0" smtClean="0">
                <a:sym typeface="Symbol" pitchFamily="18" charset="2"/>
              </a:rPr>
              <a:t>K</a:t>
            </a:r>
            <a:r>
              <a:rPr lang="en-US" sz="2400" baseline="-25000" dirty="0" smtClean="0">
                <a:sym typeface="Symbol" pitchFamily="18" charset="2"/>
              </a:rPr>
              <a:t>a</a:t>
            </a:r>
            <a:r>
              <a:rPr lang="en-US" sz="2400" dirty="0" smtClean="0">
                <a:sym typeface="Symbol" pitchFamily="18" charset="2"/>
              </a:rPr>
              <a:t>H</a:t>
            </a:r>
            <a:r>
              <a:rPr lang="en-US" sz="2400" baseline="30000" dirty="0" smtClean="0">
                <a:sym typeface="Symbol" pitchFamily="18" charset="2"/>
              </a:rPr>
              <a:t>2</a:t>
            </a:r>
            <a:endParaRPr lang="en-US" sz="2800" baseline="30000" dirty="0" smtClean="0">
              <a:sym typeface="Symbol" pitchFamily="18" charset="2"/>
            </a:endParaRPr>
          </a:p>
        </p:txBody>
      </p:sp>
      <p:graphicFrame>
        <p:nvGraphicFramePr>
          <p:cNvPr id="5120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863364"/>
              </p:ext>
            </p:extLst>
          </p:nvPr>
        </p:nvGraphicFramePr>
        <p:xfrm>
          <a:off x="915095" y="3717032"/>
          <a:ext cx="6362700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4" imgW="3174840" imgH="749160" progId="Equation.3">
                  <p:embed/>
                </p:oleObj>
              </mc:Choice>
              <mc:Fallback>
                <p:oleObj name="Equation" r:id="rId4" imgW="317484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095" y="3717032"/>
                        <a:ext cx="6362700" cy="150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val 3"/>
          <p:cNvSpPr/>
          <p:nvPr/>
        </p:nvSpPr>
        <p:spPr>
          <a:xfrm>
            <a:off x="5052120" y="4228207"/>
            <a:ext cx="609600" cy="6096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890320" y="4609207"/>
            <a:ext cx="609600" cy="6096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9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1052736"/>
            <a:ext cx="8424936" cy="5195664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ym typeface="Wingdings" pitchFamily="2" charset="2"/>
              </a:rPr>
              <a:t>	coefficient of passive earth pressure, </a:t>
            </a:r>
            <a:r>
              <a:rPr lang="en-US" dirty="0" err="1" smtClean="0">
                <a:sym typeface="Wingdings" pitchFamily="2" charset="2"/>
              </a:rPr>
              <a:t>K</a:t>
            </a:r>
            <a:r>
              <a:rPr lang="en-US" baseline="-25000" dirty="0" err="1" smtClean="0">
                <a:sym typeface="Wingdings" pitchFamily="2" charset="2"/>
              </a:rPr>
              <a:t>p</a:t>
            </a:r>
            <a:endParaRPr lang="en-US" baseline="-25000" dirty="0" smtClean="0">
              <a:sym typeface="Wingdings" pitchFamily="2" charset="2"/>
            </a:endParaRPr>
          </a:p>
          <a:p>
            <a:pPr>
              <a:buNone/>
            </a:pPr>
            <a:endParaRPr lang="en-US" baseline="-25000" dirty="0" smtClean="0">
              <a:sym typeface="Wingdings" pitchFamily="2" charset="2"/>
            </a:endParaRPr>
          </a:p>
          <a:p>
            <a:pPr>
              <a:buNone/>
            </a:pPr>
            <a:endParaRPr lang="en-US" baseline="-25000" dirty="0" smtClean="0">
              <a:sym typeface="Wingdings" pitchFamily="2" charset="2"/>
            </a:endParaRPr>
          </a:p>
          <a:p>
            <a:pPr>
              <a:buNone/>
            </a:pPr>
            <a:endParaRPr lang="en-US" baseline="-25000" dirty="0" smtClean="0">
              <a:sym typeface="Wingdings" pitchFamily="2" charset="2"/>
            </a:endParaRPr>
          </a:p>
          <a:p>
            <a:pPr>
              <a:buNone/>
            </a:pPr>
            <a:endParaRPr lang="en-US" baseline="-25000" dirty="0" smtClean="0">
              <a:sym typeface="Wingdings" pitchFamily="2" charset="2"/>
            </a:endParaRPr>
          </a:p>
          <a:p>
            <a:pPr>
              <a:buNone/>
            </a:pPr>
            <a:endParaRPr lang="en-US" baseline="-250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	Resultant force per unit length of wall,</a:t>
            </a:r>
          </a:p>
          <a:p>
            <a:pPr algn="ctr">
              <a:buNone/>
            </a:pPr>
            <a:r>
              <a:rPr lang="en-US" dirty="0" smtClean="0">
                <a:sym typeface="Wingdings" pitchFamily="2" charset="2"/>
              </a:rPr>
              <a:t>P</a:t>
            </a:r>
            <a:r>
              <a:rPr lang="en-US" baseline="-25000" dirty="0" smtClean="0">
                <a:sym typeface="Wingdings" pitchFamily="2" charset="2"/>
              </a:rPr>
              <a:t>p </a:t>
            </a:r>
            <a:r>
              <a:rPr lang="en-US" dirty="0" smtClean="0">
                <a:sym typeface="Wingdings" pitchFamily="2" charset="2"/>
              </a:rPr>
              <a:t>= ½ </a:t>
            </a:r>
            <a:r>
              <a:rPr lang="en-US" dirty="0" smtClean="0">
                <a:sym typeface="Symbol" pitchFamily="18" charset="2"/>
              </a:rPr>
              <a:t>K</a:t>
            </a:r>
            <a:r>
              <a:rPr lang="en-US" baseline="-25000" dirty="0" smtClean="0">
                <a:sym typeface="Symbol" pitchFamily="18" charset="2"/>
              </a:rPr>
              <a:t>p</a:t>
            </a:r>
            <a:r>
              <a:rPr lang="en-US" dirty="0" smtClean="0">
                <a:sym typeface="Symbol" pitchFamily="18" charset="2"/>
              </a:rPr>
              <a:t>H</a:t>
            </a:r>
            <a:r>
              <a:rPr lang="en-US" baseline="30000" dirty="0" smtClean="0">
                <a:sym typeface="Symbol" pitchFamily="18" charset="2"/>
              </a:rPr>
              <a:t>2</a:t>
            </a:r>
            <a:endParaRPr lang="en-US" dirty="0"/>
          </a:p>
        </p:txBody>
      </p:sp>
      <p:graphicFrame>
        <p:nvGraphicFramePr>
          <p:cNvPr id="593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348609"/>
              </p:ext>
            </p:extLst>
          </p:nvPr>
        </p:nvGraphicFramePr>
        <p:xfrm>
          <a:off x="1565672" y="1844824"/>
          <a:ext cx="6462712" cy="152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3" imgW="3174840" imgH="749160" progId="Equation.3">
                  <p:embed/>
                </p:oleObj>
              </mc:Choice>
              <mc:Fallback>
                <p:oleObj name="Equation" r:id="rId3" imgW="317484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672" y="1844824"/>
                        <a:ext cx="6462712" cy="152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7485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18864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WORK EXAMPLE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1520" y="1340768"/>
            <a:ext cx="8874517" cy="4800600"/>
          </a:xfrm>
        </p:spPr>
        <p:txBody>
          <a:bodyPr/>
          <a:lstStyle/>
          <a:p>
            <a:pPr lvl="0">
              <a:buNone/>
            </a:pPr>
            <a:r>
              <a:rPr lang="en-US" dirty="0" smtClean="0"/>
              <a:t>   </a:t>
            </a:r>
            <a:r>
              <a:rPr lang="en-US" dirty="0"/>
              <a:t> </a:t>
            </a:r>
            <a:r>
              <a:rPr lang="en-US" dirty="0" smtClean="0"/>
              <a:t>Determine the total active pressure per foot of wall, by Coulomb theory.</a:t>
            </a:r>
          </a:p>
          <a:p>
            <a:endParaRPr lang="en-US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274789" y="3251200"/>
            <a:ext cx="2160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274789" y="3251200"/>
            <a:ext cx="360363" cy="244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2339752" y="5700712"/>
            <a:ext cx="2952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916014" y="3251200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339752" y="3251200"/>
            <a:ext cx="576262" cy="244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3490689" y="4548187"/>
            <a:ext cx="43180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3203352" y="4835525"/>
            <a:ext cx="2889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3851052" y="483552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3347814" y="483552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3131914" y="483552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4068539" y="483552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3635152" y="483552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4643214" y="2892425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α</a:t>
            </a:r>
            <a:r>
              <a:rPr lang="en-US">
                <a:cs typeface="Arial" charset="0"/>
              </a:rPr>
              <a:t>=5 </a:t>
            </a:r>
            <a:r>
              <a:rPr lang="en-US"/>
              <a:t>°</a:t>
            </a:r>
            <a:endParaRPr lang="el-GR"/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3851052" y="4476750"/>
            <a:ext cx="865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  <a:r>
              <a:rPr lang="en-US" baseline="-25000"/>
              <a:t>a</a:t>
            </a: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2482627" y="4764087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>
                <a:cs typeface="Arial" charset="0"/>
              </a:rPr>
              <a:t>δ</a:t>
            </a:r>
            <a:r>
              <a:rPr lang="en-US" dirty="0">
                <a:cs typeface="Arial" charset="0"/>
              </a:rPr>
              <a:t>=25 </a:t>
            </a:r>
            <a:r>
              <a:rPr lang="en-US" dirty="0"/>
              <a:t>°</a:t>
            </a:r>
            <a:endParaRPr lang="el-GR" dirty="0"/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4787677" y="4252912"/>
            <a:ext cx="86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10m</a:t>
            </a:r>
          </a:p>
        </p:txBody>
      </p:sp>
      <p:sp>
        <p:nvSpPr>
          <p:cNvPr id="21" name="Line 25"/>
          <p:cNvSpPr>
            <a:spLocks noChangeShapeType="1"/>
          </p:cNvSpPr>
          <p:nvPr/>
        </p:nvSpPr>
        <p:spPr bwMode="auto">
          <a:xfrm>
            <a:off x="4716239" y="3251200"/>
            <a:ext cx="0" cy="244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26"/>
          <p:cNvSpPr>
            <a:spLocks noChangeShapeType="1"/>
          </p:cNvSpPr>
          <p:nvPr/>
        </p:nvSpPr>
        <p:spPr bwMode="auto">
          <a:xfrm>
            <a:off x="3274789" y="4116387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27"/>
          <p:cNvSpPr>
            <a:spLocks noChangeShapeType="1"/>
          </p:cNvSpPr>
          <p:nvPr/>
        </p:nvSpPr>
        <p:spPr bwMode="auto">
          <a:xfrm>
            <a:off x="3274789" y="3827462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28"/>
          <p:cNvSpPr>
            <a:spLocks noChangeShapeType="1"/>
          </p:cNvSpPr>
          <p:nvPr/>
        </p:nvSpPr>
        <p:spPr bwMode="auto">
          <a:xfrm>
            <a:off x="3274789" y="35401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29"/>
          <p:cNvSpPr>
            <a:spLocks noChangeShapeType="1"/>
          </p:cNvSpPr>
          <p:nvPr/>
        </p:nvSpPr>
        <p:spPr bwMode="auto">
          <a:xfrm>
            <a:off x="3274789" y="32512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3419252" y="3756025"/>
            <a:ext cx="86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θ</a:t>
            </a:r>
            <a:r>
              <a:rPr lang="en-US">
                <a:cs typeface="Arial" charset="0"/>
              </a:rPr>
              <a:t>=8°</a:t>
            </a: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6372002" y="3684587"/>
            <a:ext cx="1584325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γ</a:t>
            </a:r>
            <a:r>
              <a:rPr lang="en-US">
                <a:cs typeface="Arial" charset="0"/>
              </a:rPr>
              <a:t>=15kN/m</a:t>
            </a:r>
            <a:r>
              <a:rPr lang="en-US" baseline="30000">
                <a:cs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φ</a:t>
            </a:r>
            <a:r>
              <a:rPr lang="en-US">
                <a:cs typeface="Arial" charset="0"/>
              </a:rPr>
              <a:t>=30°</a:t>
            </a:r>
          </a:p>
          <a:p>
            <a:pPr>
              <a:spcBef>
                <a:spcPct val="50000"/>
              </a:spcBef>
            </a:pPr>
            <a:r>
              <a:rPr lang="el-GR">
                <a:cs typeface="Arial" charset="0"/>
              </a:rPr>
              <a:t>δ</a:t>
            </a:r>
            <a:r>
              <a:rPr lang="en-US">
                <a:cs typeface="Arial" charset="0"/>
              </a:rPr>
              <a:t>=25°</a:t>
            </a:r>
          </a:p>
        </p:txBody>
      </p:sp>
      <p:sp>
        <p:nvSpPr>
          <p:cNvPr id="28" name="Line 32"/>
          <p:cNvSpPr>
            <a:spLocks noChangeShapeType="1"/>
          </p:cNvSpPr>
          <p:nvPr/>
        </p:nvSpPr>
        <p:spPr bwMode="auto">
          <a:xfrm flipV="1">
            <a:off x="3274789" y="2819400"/>
            <a:ext cx="216058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84970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Autofit/>
          </a:bodyPr>
          <a:lstStyle/>
          <a:p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Conclusion #1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Lateral earth pressure of the soil can be calculated using two methods (Rankine and Coulomb theory).</a:t>
            </a:r>
          </a:p>
          <a:p>
            <a:pPr lvl="1"/>
            <a:endParaRPr lang="en-GB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Conclusion #2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There are many cases that need to be consider in calculating soil’s lateral earth pressure (cohesion less soil, cohesive soil, horizontal backfill, sloping backfill, multiple layer, additional surcharge, groundwater level).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1814415"/>
          </a:xfrm>
        </p:spPr>
        <p:txBody>
          <a:bodyPr>
            <a:normAutofit fontScale="92500" lnSpcReduction="20000"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pPr lvl="1"/>
            <a:r>
              <a:rPr lang="en-AU" sz="1900" dirty="0" smtClean="0">
                <a:latin typeface="Helvetica LT Std Light"/>
              </a:rPr>
              <a:t>This chapter </a:t>
            </a:r>
            <a:r>
              <a:rPr lang="en-AU" sz="1900" dirty="0">
                <a:latin typeface="Helvetica LT Std Light"/>
              </a:rPr>
              <a:t>provides further discussion and explanation related to </a:t>
            </a:r>
            <a:r>
              <a:rPr lang="en-AU" sz="1900" dirty="0" smtClean="0">
                <a:latin typeface="Helvetica LT Std Light"/>
              </a:rPr>
              <a:t>lateral earth pressure in soil. </a:t>
            </a:r>
          </a:p>
          <a:p>
            <a:pPr marL="457200" lvl="1" indent="0">
              <a:buNone/>
            </a:pP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pPr lvl="1"/>
            <a:r>
              <a:rPr lang="en-US" sz="1900" dirty="0" smtClean="0">
                <a:latin typeface="Helvetica LT Std Light"/>
              </a:rPr>
              <a:t>Apply various method of analysis to analyze the lateral pressure in soil.</a:t>
            </a: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427" y="4019279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28649" y="3645024"/>
            <a:ext cx="6303591" cy="3032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References</a:t>
            </a:r>
          </a:p>
          <a:p>
            <a:pPr lvl="1"/>
            <a:r>
              <a:rPr lang="en-US" sz="1800" dirty="0" smtClean="0">
                <a:latin typeface="Helvetica LT Std Light"/>
              </a:rPr>
              <a:t>Das, B.M., “Principles of Geotechnical Engineering, 7</a:t>
            </a:r>
            <a:r>
              <a:rPr lang="en-US" sz="1800" baseline="30000" dirty="0" smtClean="0">
                <a:latin typeface="Helvetica LT Std Light"/>
              </a:rPr>
              <a:t>th</a:t>
            </a:r>
            <a:r>
              <a:rPr lang="en-US" sz="1800" dirty="0" smtClean="0">
                <a:latin typeface="Helvetica LT Std Light"/>
              </a:rPr>
              <a:t> edition”, Cengage Learning (2010).</a:t>
            </a:r>
          </a:p>
          <a:p>
            <a:pPr lvl="1"/>
            <a:r>
              <a:rPr lang="en-US" sz="1800" dirty="0" err="1" smtClean="0">
                <a:latin typeface="Helvetica LT Std Light"/>
              </a:rPr>
              <a:t>Coduto</a:t>
            </a:r>
            <a:r>
              <a:rPr lang="en-US" sz="1800" dirty="0" smtClean="0">
                <a:latin typeface="Helvetica LT Std Light"/>
              </a:rPr>
              <a:t>, </a:t>
            </a:r>
            <a:r>
              <a:rPr lang="en-US" sz="1800" dirty="0">
                <a:latin typeface="Helvetica LT Std Light"/>
              </a:rPr>
              <a:t>D</a:t>
            </a:r>
            <a:r>
              <a:rPr lang="en-US" sz="1800" dirty="0" smtClean="0">
                <a:latin typeface="Helvetica LT Std Light"/>
              </a:rPr>
              <a:t>.P., “Geotechnical Engineering Principles </a:t>
            </a:r>
            <a:r>
              <a:rPr lang="en-US" sz="1800" smtClean="0">
                <a:latin typeface="Helvetica LT Std Light"/>
              </a:rPr>
              <a:t>and Practices”, </a:t>
            </a:r>
            <a:r>
              <a:rPr lang="en-US" sz="1800" dirty="0" smtClean="0">
                <a:latin typeface="Helvetica LT Std Light"/>
              </a:rPr>
              <a:t>Prentice </a:t>
            </a:r>
            <a:r>
              <a:rPr lang="en-US" sz="1800" smtClean="0">
                <a:latin typeface="Helvetica LT Std Light"/>
              </a:rPr>
              <a:t>Hall (1998).</a:t>
            </a:r>
            <a:endParaRPr lang="en-US" sz="1800" dirty="0" smtClean="0">
              <a:latin typeface="Helvetica LT Std Light"/>
            </a:endParaRPr>
          </a:p>
          <a:p>
            <a:pPr lvl="1"/>
            <a:r>
              <a:rPr lang="en-US" sz="1800" dirty="0" smtClean="0">
                <a:latin typeface="Helvetica LT Std Light"/>
              </a:rPr>
              <a:t>Liu, C. &amp; </a:t>
            </a:r>
            <a:r>
              <a:rPr lang="en-US" sz="1800" dirty="0" err="1" smtClean="0">
                <a:latin typeface="Helvetica LT Std Light"/>
              </a:rPr>
              <a:t>Evett</a:t>
            </a:r>
            <a:r>
              <a:rPr lang="en-US" sz="1800" dirty="0" smtClean="0">
                <a:latin typeface="Helvetica LT Std Light"/>
              </a:rPr>
              <a:t>, J.B., “Soils and Foundations, 7</a:t>
            </a:r>
            <a:r>
              <a:rPr lang="en-US" sz="1800" baseline="30000" dirty="0" smtClean="0">
                <a:latin typeface="Helvetica LT Std Light"/>
              </a:rPr>
              <a:t>th</a:t>
            </a:r>
            <a:r>
              <a:rPr lang="en-US" sz="1800" dirty="0" smtClean="0">
                <a:latin typeface="Helvetica LT Std Light"/>
              </a:rPr>
              <a:t> edition”, Prentice Hall (2008).</a:t>
            </a:r>
          </a:p>
          <a:p>
            <a:pPr lvl="1"/>
            <a:r>
              <a:rPr lang="en-US" sz="1800" dirty="0" smtClean="0">
                <a:latin typeface="Helvetica LT Std Light"/>
              </a:rPr>
              <a:t>Whitlow, R., “Basic Soil Mechanics”, Prentice Hall (2004).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Author Information</a:t>
            </a:r>
            <a:br>
              <a:rPr lang="en-GB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Amizatulhani</a:t>
            </a:r>
            <a:r>
              <a:rPr lang="en-GB" sz="2700" dirty="0" smtClean="0"/>
              <a:t> Abdullah</a:t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Yuhyi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Tadza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Youventharan</a:t>
            </a:r>
            <a:r>
              <a:rPr lang="en-GB" sz="2700" dirty="0" smtClean="0"/>
              <a:t> </a:t>
            </a:r>
            <a:r>
              <a:rPr lang="en-GB" sz="2700" dirty="0" err="1" smtClean="0"/>
              <a:t>Duraisamy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Muzamir</a:t>
            </a:r>
            <a:r>
              <a:rPr lang="en-GB" sz="2700" dirty="0" smtClean="0"/>
              <a:t> Hasan</a:t>
            </a:r>
            <a:br>
              <a:rPr lang="en-GB" sz="2700" dirty="0" smtClean="0"/>
            </a:br>
            <a:r>
              <a:rPr lang="en-GB" sz="2700" dirty="0" smtClean="0"/>
              <a:t>Ir. </a:t>
            </a:r>
            <a:r>
              <a:rPr lang="en-GB" sz="2700" dirty="0" err="1" smtClean="0"/>
              <a:t>Azhani</a:t>
            </a:r>
            <a:r>
              <a:rPr lang="en-GB" sz="2700" dirty="0" smtClean="0"/>
              <a:t> </a:t>
            </a:r>
            <a:r>
              <a:rPr lang="en-GB" sz="2700" dirty="0" err="1" smtClean="0"/>
              <a:t>Zukri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grpSp>
        <p:nvGrpSpPr>
          <p:cNvPr id="3" name="Group 2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Rankine’s theory of lateral earth pressure</a:t>
            </a: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Coulomb’s theory of lateral earth pressure</a:t>
            </a: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Conclusion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427" y="4019279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0" y="1484784"/>
            <a:ext cx="4042792" cy="4525963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sz="2400" dirty="0"/>
              <a:t>He simplified Coulomb’s theory for cases when the surface of the backfill is horizontal, the friction between the wall and the backfill is negligible and the retaining wall is vertical. </a:t>
            </a:r>
            <a:endParaRPr lang="en-US" sz="2400" dirty="0" smtClean="0"/>
          </a:p>
          <a:p>
            <a:pPr algn="just"/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8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Rankine’s lateral earth pressure</a:t>
            </a:r>
            <a:endParaRPr lang="en-US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6760" y="1484784"/>
            <a:ext cx="3505200" cy="4263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06760" y="5776034"/>
            <a:ext cx="3505200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  <a:spcBef>
                <a:spcPct val="0"/>
              </a:spcBef>
            </a:pPr>
            <a:r>
              <a:rPr lang="en-US" b="1" dirty="0"/>
              <a:t>William J.M. </a:t>
            </a:r>
            <a:r>
              <a:rPr lang="en-US" b="1" dirty="0" smtClean="0"/>
              <a:t>Rankine (1820-1872</a:t>
            </a:r>
            <a:r>
              <a:rPr lang="en-US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6464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 txBox="1">
            <a:spLocks/>
          </p:cNvSpPr>
          <p:nvPr/>
        </p:nvSpPr>
        <p:spPr>
          <a:xfrm>
            <a:off x="523056" y="2132856"/>
            <a:ext cx="8153400" cy="39925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/>
              <a:buNone/>
            </a:pPr>
            <a:r>
              <a:rPr lang="en-US" dirty="0" smtClean="0">
                <a:sym typeface="Wingdings" pitchFamily="2" charset="2"/>
              </a:rPr>
              <a:t>	</a:t>
            </a:r>
            <a:r>
              <a:rPr lang="en-US" sz="2800" dirty="0" smtClean="0">
                <a:sym typeface="Wingdings" pitchFamily="2" charset="2"/>
              </a:rPr>
              <a:t>coefficient of earth pressure at rest, </a:t>
            </a:r>
          </a:p>
          <a:p>
            <a:pPr algn="ctr">
              <a:buFont typeface="Arial"/>
              <a:buNone/>
            </a:pPr>
            <a:r>
              <a:rPr lang="en-US" sz="2800" dirty="0" err="1" smtClean="0">
                <a:sym typeface="Wingdings" pitchFamily="2" charset="2"/>
              </a:rPr>
              <a:t>K</a:t>
            </a:r>
            <a:r>
              <a:rPr lang="en-US" sz="2800" baseline="-25000" dirty="0" err="1" smtClean="0">
                <a:sym typeface="Wingdings" pitchFamily="2" charset="2"/>
              </a:rPr>
              <a:t>o</a:t>
            </a:r>
            <a:r>
              <a:rPr lang="en-US" sz="2800" dirty="0" smtClean="0">
                <a:sym typeface="Wingdings" pitchFamily="2" charset="2"/>
              </a:rPr>
              <a:t> = 1 – sin </a:t>
            </a:r>
            <a:r>
              <a:rPr lang="en-US" sz="2800" dirty="0" smtClean="0">
                <a:sym typeface="Symbol" pitchFamily="18" charset="2"/>
              </a:rPr>
              <a:t></a:t>
            </a:r>
          </a:p>
          <a:p>
            <a:pPr algn="ctr">
              <a:buFont typeface="Arial"/>
              <a:buNone/>
            </a:pPr>
            <a:endParaRPr lang="en-US" sz="2800" dirty="0" smtClean="0">
              <a:sym typeface="Symbol" pitchFamily="18" charset="2"/>
            </a:endParaRPr>
          </a:p>
          <a:p>
            <a:pPr>
              <a:buFont typeface="Arial"/>
              <a:buNone/>
            </a:pPr>
            <a:r>
              <a:rPr lang="en-US" sz="2800" dirty="0" smtClean="0">
                <a:sym typeface="Wingdings" pitchFamily="2" charset="2"/>
              </a:rPr>
              <a:t>	Lateral soil pressure, </a:t>
            </a:r>
            <a:r>
              <a:rPr lang="en-US" sz="2800" dirty="0" smtClean="0">
                <a:sym typeface="Symbol" pitchFamily="18" charset="2"/>
              </a:rPr>
              <a:t></a:t>
            </a:r>
            <a:r>
              <a:rPr lang="en-US" sz="2800" baseline="-25000" dirty="0" smtClean="0">
                <a:sym typeface="Symbol" pitchFamily="18" charset="2"/>
              </a:rPr>
              <a:t>o</a:t>
            </a:r>
            <a:r>
              <a:rPr lang="en-US" sz="2800" dirty="0" smtClean="0">
                <a:sym typeface="Symbol" pitchFamily="18" charset="2"/>
              </a:rPr>
              <a:t> = </a:t>
            </a:r>
            <a:r>
              <a:rPr lang="en-US" sz="2800" dirty="0" err="1" smtClean="0">
                <a:sym typeface="Symbol" pitchFamily="18" charset="2"/>
              </a:rPr>
              <a:t>K</a:t>
            </a:r>
            <a:r>
              <a:rPr lang="en-US" sz="2800" baseline="-25000" dirty="0" err="1" smtClean="0">
                <a:sym typeface="Symbol" pitchFamily="18" charset="2"/>
              </a:rPr>
              <a:t>o</a:t>
            </a:r>
            <a:r>
              <a:rPr lang="en-US" sz="2800" dirty="0" err="1" smtClean="0">
                <a:sym typeface="Symbol" pitchFamily="18" charset="2"/>
              </a:rPr>
              <a:t>H</a:t>
            </a:r>
            <a:endParaRPr lang="en-US" sz="2800" dirty="0" smtClean="0">
              <a:sym typeface="Symbol" pitchFamily="18" charset="2"/>
            </a:endParaRPr>
          </a:p>
          <a:p>
            <a:pPr>
              <a:buFont typeface="Arial"/>
              <a:buNone/>
            </a:pPr>
            <a:endParaRPr lang="en-US" sz="2800" dirty="0" smtClean="0">
              <a:sym typeface="Symbol" pitchFamily="18" charset="2"/>
            </a:endParaRPr>
          </a:p>
          <a:p>
            <a:pPr>
              <a:buFont typeface="Arial"/>
              <a:buNone/>
            </a:pPr>
            <a:r>
              <a:rPr lang="en-US" sz="2800" dirty="0" smtClean="0">
                <a:sym typeface="Wingdings" pitchFamily="2" charset="2"/>
              </a:rPr>
              <a:t>	Resultant force per unit length of wall,</a:t>
            </a:r>
          </a:p>
          <a:p>
            <a:pPr algn="ctr">
              <a:buFont typeface="Arial"/>
              <a:buNone/>
            </a:pPr>
            <a:r>
              <a:rPr lang="en-US" sz="2800" dirty="0" smtClean="0">
                <a:sym typeface="Wingdings" pitchFamily="2" charset="2"/>
              </a:rPr>
              <a:t>P</a:t>
            </a:r>
            <a:r>
              <a:rPr lang="en-US" sz="2800" baseline="-25000" dirty="0" smtClean="0">
                <a:sym typeface="Wingdings" pitchFamily="2" charset="2"/>
              </a:rPr>
              <a:t>o</a:t>
            </a:r>
            <a:r>
              <a:rPr lang="en-US" sz="2800" dirty="0" smtClean="0">
                <a:sym typeface="Wingdings" pitchFamily="2" charset="2"/>
              </a:rPr>
              <a:t> = ½ </a:t>
            </a:r>
            <a:r>
              <a:rPr lang="en-US" sz="2800" dirty="0" smtClean="0">
                <a:sym typeface="Symbol" pitchFamily="18" charset="2"/>
              </a:rPr>
              <a:t>K</a:t>
            </a:r>
            <a:r>
              <a:rPr lang="en-US" sz="2800" baseline="-25000" dirty="0" smtClean="0">
                <a:sym typeface="Symbol" pitchFamily="18" charset="2"/>
              </a:rPr>
              <a:t>o</a:t>
            </a:r>
            <a:r>
              <a:rPr lang="en-US" sz="2800" dirty="0" smtClean="0">
                <a:sym typeface="Symbol" pitchFamily="18" charset="2"/>
              </a:rPr>
              <a:t>H</a:t>
            </a:r>
            <a:r>
              <a:rPr lang="en-US" sz="2800" baseline="30000" dirty="0" smtClean="0">
                <a:sym typeface="Symbol" pitchFamily="18" charset="2"/>
              </a:rPr>
              <a:t>2</a:t>
            </a:r>
          </a:p>
          <a:p>
            <a:pPr>
              <a:buFont typeface="Arial"/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67271" y="753793"/>
            <a:ext cx="4148745" cy="923330"/>
          </a:xfrm>
          <a:prstGeom prst="rect">
            <a:avLst/>
          </a:prstGeom>
          <a:ln w="5080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The ratio of the horizontal to the vertical stress at any point is defined as the coefficient K.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27104" y="692696"/>
            <a:ext cx="1371794" cy="10801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2724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6"/>
          <p:cNvSpPr txBox="1">
            <a:spLocks/>
          </p:cNvSpPr>
          <p:nvPr/>
        </p:nvSpPr>
        <p:spPr>
          <a:xfrm>
            <a:off x="323528" y="44624"/>
            <a:ext cx="8610160" cy="6553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r>
              <a:rPr lang="en-US" dirty="0" smtClean="0">
                <a:sym typeface="Wingdings" pitchFamily="2" charset="2"/>
              </a:rPr>
              <a:t></a:t>
            </a:r>
            <a:r>
              <a:rPr lang="en-US" sz="2800" dirty="0" smtClean="0">
                <a:sym typeface="Wingdings" pitchFamily="2" charset="2"/>
              </a:rPr>
              <a:t>	coefficient of active earth pressure, </a:t>
            </a:r>
            <a:r>
              <a:rPr lang="en-US" sz="2800" dirty="0" err="1" smtClean="0">
                <a:sym typeface="Wingdings" pitchFamily="2" charset="2"/>
              </a:rPr>
              <a:t>K</a:t>
            </a:r>
            <a:r>
              <a:rPr lang="en-US" sz="2800" baseline="-25000" dirty="0" err="1" smtClean="0">
                <a:sym typeface="Wingdings" pitchFamily="2" charset="2"/>
              </a:rPr>
              <a:t>a</a:t>
            </a:r>
            <a:r>
              <a:rPr lang="en-US" sz="2800" baseline="-25000" dirty="0" smtClean="0">
                <a:sym typeface="Wingdings" pitchFamily="2" charset="2"/>
              </a:rPr>
              <a:t> </a:t>
            </a: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</a:pPr>
            <a:endParaRPr lang="en-US" sz="2800" baseline="-25000" dirty="0" smtClean="0">
              <a:sym typeface="Wingdings" pitchFamily="2" charset="2"/>
            </a:endParaRPr>
          </a:p>
          <a:p>
            <a:pPr>
              <a:buFont typeface="Arial"/>
              <a:buNone/>
              <a:defRPr/>
            </a:pPr>
            <a:r>
              <a:rPr lang="en-US" sz="2800" dirty="0" smtClean="0">
                <a:sym typeface="Wingdings" pitchFamily="2" charset="2"/>
              </a:rPr>
              <a:t>	Lateral soil pressure, </a:t>
            </a:r>
            <a:r>
              <a:rPr lang="en-US" sz="2800" dirty="0" smtClean="0">
                <a:sym typeface="Symbol" pitchFamily="18" charset="2"/>
              </a:rPr>
              <a:t></a:t>
            </a:r>
            <a:r>
              <a:rPr lang="en-US" sz="2800" baseline="-25000" dirty="0" smtClean="0">
                <a:sym typeface="Symbol" pitchFamily="18" charset="2"/>
              </a:rPr>
              <a:t>a</a:t>
            </a:r>
            <a:r>
              <a:rPr lang="en-US" sz="2800" dirty="0" smtClean="0">
                <a:sym typeface="Symbol" pitchFamily="18" charset="2"/>
              </a:rPr>
              <a:t> = </a:t>
            </a:r>
            <a:r>
              <a:rPr lang="en-US" sz="2800" dirty="0" err="1" smtClean="0">
                <a:sym typeface="Symbol" pitchFamily="18" charset="2"/>
              </a:rPr>
              <a:t>K</a:t>
            </a:r>
            <a:r>
              <a:rPr lang="en-US" sz="2800" baseline="-25000" dirty="0" err="1" smtClean="0">
                <a:sym typeface="Symbol" pitchFamily="18" charset="2"/>
              </a:rPr>
              <a:t>a</a:t>
            </a:r>
            <a:r>
              <a:rPr lang="en-US" sz="2800" dirty="0" err="1" smtClean="0">
                <a:sym typeface="Symbol" pitchFamily="18" charset="2"/>
              </a:rPr>
              <a:t>H</a:t>
            </a:r>
            <a:endParaRPr lang="en-US" sz="2800" dirty="0" smtClean="0">
              <a:sym typeface="Symbol" pitchFamily="18" charset="2"/>
            </a:endParaRPr>
          </a:p>
          <a:p>
            <a:pPr>
              <a:buFont typeface="Arial"/>
              <a:buNone/>
              <a:defRPr/>
            </a:pPr>
            <a:endParaRPr lang="en-US" sz="2800" dirty="0" smtClean="0">
              <a:sym typeface="Symbol" pitchFamily="18" charset="2"/>
            </a:endParaRPr>
          </a:p>
          <a:p>
            <a:pPr>
              <a:buFont typeface="Arial"/>
              <a:buNone/>
              <a:defRPr/>
            </a:pPr>
            <a:r>
              <a:rPr lang="en-US" sz="2800" dirty="0" smtClean="0">
                <a:sym typeface="Wingdings" pitchFamily="2" charset="2"/>
              </a:rPr>
              <a:t>	Resultant force per unit length of wall,</a:t>
            </a:r>
          </a:p>
          <a:p>
            <a:pPr algn="ctr">
              <a:buFont typeface="Arial"/>
              <a:buNone/>
              <a:defRPr/>
            </a:pPr>
            <a:r>
              <a:rPr lang="en-US" sz="2800" dirty="0" smtClean="0">
                <a:sym typeface="Wingdings" pitchFamily="2" charset="2"/>
              </a:rPr>
              <a:t>P</a:t>
            </a:r>
            <a:r>
              <a:rPr lang="en-US" sz="2800" baseline="-25000" dirty="0" smtClean="0">
                <a:sym typeface="Wingdings" pitchFamily="2" charset="2"/>
              </a:rPr>
              <a:t>a </a:t>
            </a:r>
            <a:r>
              <a:rPr lang="en-US" sz="2800" dirty="0" smtClean="0">
                <a:sym typeface="Wingdings" pitchFamily="2" charset="2"/>
              </a:rPr>
              <a:t>= ½ </a:t>
            </a:r>
            <a:r>
              <a:rPr lang="en-US" sz="2800" dirty="0" smtClean="0">
                <a:sym typeface="Symbol" pitchFamily="18" charset="2"/>
              </a:rPr>
              <a:t>K</a:t>
            </a:r>
            <a:r>
              <a:rPr lang="en-US" sz="2800" baseline="-25000" dirty="0" smtClean="0">
                <a:sym typeface="Symbol" pitchFamily="18" charset="2"/>
              </a:rPr>
              <a:t>a</a:t>
            </a:r>
            <a:r>
              <a:rPr lang="en-US" sz="2800" dirty="0" smtClean="0">
                <a:sym typeface="Symbol" pitchFamily="18" charset="2"/>
              </a:rPr>
              <a:t>H</a:t>
            </a:r>
            <a:r>
              <a:rPr lang="en-US" sz="2800" baseline="30000" dirty="0" smtClean="0">
                <a:sym typeface="Symbol" pitchFamily="18" charset="2"/>
              </a:rPr>
              <a:t>2</a:t>
            </a:r>
          </a:p>
          <a:p>
            <a:pPr>
              <a:buFont typeface="Arial"/>
              <a:buNone/>
              <a:defRPr/>
            </a:pPr>
            <a:endParaRPr lang="en-US" dirty="0" smtClean="0">
              <a:sym typeface="Symbol" pitchFamily="18" charset="2"/>
            </a:endParaRPr>
          </a:p>
          <a:p>
            <a:pPr>
              <a:buFont typeface="Arial"/>
              <a:buNone/>
            </a:pPr>
            <a:endParaRPr lang="en-US" dirty="0"/>
          </a:p>
        </p:txBody>
      </p:sp>
      <p:graphicFrame>
        <p:nvGraphicFramePr>
          <p:cNvPr id="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950344"/>
              </p:ext>
            </p:extLst>
          </p:nvPr>
        </p:nvGraphicFramePr>
        <p:xfrm>
          <a:off x="1692325" y="1914525"/>
          <a:ext cx="2732433" cy="938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6" name="Equation" r:id="rId3" imgW="1244600" imgH="431800" progId="Equation.3">
                  <p:embed/>
                </p:oleObj>
              </mc:Choice>
              <mc:Fallback>
                <p:oleObj name="Equation" r:id="rId3" imgW="12446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325" y="1914525"/>
                        <a:ext cx="2732433" cy="938411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973816"/>
              </p:ext>
            </p:extLst>
          </p:nvPr>
        </p:nvGraphicFramePr>
        <p:xfrm>
          <a:off x="1692325" y="762000"/>
          <a:ext cx="1871563" cy="914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7" name="Equation" r:id="rId5" imgW="863225" imgH="418918" progId="Equation.3">
                  <p:embed/>
                </p:oleObj>
              </mc:Choice>
              <mc:Fallback>
                <p:oleObj name="Equation" r:id="rId5" imgW="863225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325" y="762000"/>
                        <a:ext cx="1871563" cy="914019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165937"/>
              </p:ext>
            </p:extLst>
          </p:nvPr>
        </p:nvGraphicFramePr>
        <p:xfrm>
          <a:off x="1692325" y="3065464"/>
          <a:ext cx="4103811" cy="963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8" name="Equation" r:id="rId7" imgW="2286000" imgH="533400" progId="Equation.3">
                  <p:embed/>
                </p:oleObj>
              </mc:Choice>
              <mc:Fallback>
                <p:oleObj name="Equation" r:id="rId7" imgW="2286000" imgH="53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325" y="3065464"/>
                        <a:ext cx="4103811" cy="96377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5076576" y="1196752"/>
            <a:ext cx="36718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***	Normally (</a:t>
            </a:r>
            <a:r>
              <a:rPr lang="en-US" sz="2000" dirty="0" err="1"/>
              <a:t>i</a:t>
            </a:r>
            <a:r>
              <a:rPr lang="en-US" sz="2000" dirty="0"/>
              <a:t>) and (</a:t>
            </a:r>
            <a:r>
              <a:rPr lang="en-US" sz="2000" dirty="0" smtClean="0"/>
              <a:t>ii) use </a:t>
            </a:r>
            <a:r>
              <a:rPr lang="en-US" sz="2000" dirty="0"/>
              <a:t>for horizontal </a:t>
            </a:r>
            <a:r>
              <a:rPr lang="en-US" sz="2000" dirty="0" smtClean="0"/>
              <a:t>backfill </a:t>
            </a:r>
            <a:r>
              <a:rPr lang="en-US" sz="2000" dirty="0"/>
              <a:t>while (iii) </a:t>
            </a:r>
            <a:r>
              <a:rPr lang="en-US" sz="2000" dirty="0" smtClean="0"/>
              <a:t>use for </a:t>
            </a:r>
            <a:r>
              <a:rPr lang="en-US" sz="2000" dirty="0"/>
              <a:t>sloping </a:t>
            </a:r>
            <a:r>
              <a:rPr lang="en-US" sz="2000" dirty="0" smtClean="0"/>
              <a:t>backfill.</a:t>
            </a:r>
            <a:endParaRPr lang="en-US" sz="2000" dirty="0"/>
          </a:p>
        </p:txBody>
      </p:sp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1043038" y="2130425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ii)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043038" y="979488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i)</a:t>
            </a: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971600" y="3211513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iii)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5156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22128" cy="1143000"/>
          </a:xfrm>
        </p:spPr>
        <p:txBody>
          <a:bodyPr/>
          <a:lstStyle/>
          <a:p>
            <a:pPr algn="just"/>
            <a:r>
              <a:rPr lang="en-US" dirty="0" smtClean="0"/>
              <a:t>WORK EXAMPLE 1</a:t>
            </a:r>
            <a:endParaRPr lang="en-US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251520" y="1447800"/>
            <a:ext cx="8610160" cy="4800600"/>
          </a:xfrm>
          <a:prstGeom prst="rect">
            <a:avLst/>
          </a:prstGeom>
        </p:spPr>
        <p:txBody>
          <a:bodyPr/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Calculate the resultant active thrust on a vertical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smooth retaining wall of height 5.4m. The water table is well below the base of the wall.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Soil properties :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 = 30, c = 0,  = 20kN/m</a:t>
            </a:r>
            <a:r>
              <a:rPr kumimoji="0" lang="en-US" sz="32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3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7288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3528" y="914400"/>
            <a:ext cx="8568952" cy="5068888"/>
          </a:xfrm>
          <a:prstGeom prst="rect">
            <a:avLst/>
          </a:prstGeom>
        </p:spPr>
        <p:txBody>
          <a:bodyPr/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Calculate K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using appropriate equation.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   o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Calculate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the lateral soil pressure,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=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K</a:t>
            </a:r>
            <a:r>
              <a:rPr kumimoji="0" lang="en-US" sz="32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a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H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Find the resultant active thrust,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P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a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= ½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K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H</a:t>
            </a:r>
            <a:r>
              <a:rPr kumimoji="0" lang="en-US" sz="32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2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Determine the point of action at a height of H/3 above the base 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055188"/>
              </p:ext>
            </p:extLst>
          </p:nvPr>
        </p:nvGraphicFramePr>
        <p:xfrm>
          <a:off x="4562897" y="1844824"/>
          <a:ext cx="28289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Equation" r:id="rId3" imgW="1244600" imgH="431800" progId="Equation.3">
                  <p:embed/>
                </p:oleObj>
              </mc:Choice>
              <mc:Fallback>
                <p:oleObj name="Equation" r:id="rId3" imgW="12446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897" y="1844824"/>
                        <a:ext cx="2828925" cy="9715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708302"/>
              </p:ext>
            </p:extLst>
          </p:nvPr>
        </p:nvGraphicFramePr>
        <p:xfrm>
          <a:off x="1619672" y="1844824"/>
          <a:ext cx="207803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" name="Equation" r:id="rId5" imgW="876240" imgH="419040" progId="Equation.3">
                  <p:embed/>
                </p:oleObj>
              </mc:Choice>
              <mc:Fallback>
                <p:oleObj name="Equation" r:id="rId5" imgW="8762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844824"/>
                        <a:ext cx="2078038" cy="10001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2977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5536" y="1600200"/>
            <a:ext cx="8363272" cy="37242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Calculate the Rankine active force per unit length of the wall shown </a:t>
            </a:r>
            <a:r>
              <a:rPr lang="en-US" sz="3200" dirty="0" smtClean="0"/>
              <a:t>below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and also determine the location of the resultant.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356100" y="350043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356100" y="3500438"/>
            <a:ext cx="0" cy="194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3132138" y="544512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3563938" y="3429000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132138" y="42195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5m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643438" y="3932238"/>
            <a:ext cx="1223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787900" y="3787775"/>
            <a:ext cx="29527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>
                <a:cs typeface="Arial" charset="0"/>
              </a:rPr>
              <a:t>γ</a:t>
            </a:r>
            <a:r>
              <a:rPr lang="en-US" dirty="0">
                <a:cs typeface="Arial" charset="0"/>
              </a:rPr>
              <a:t>=15.7kN/m</a:t>
            </a:r>
            <a:r>
              <a:rPr lang="en-US" baseline="30000" dirty="0">
                <a:cs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l-GR" dirty="0">
                <a:cs typeface="Arial" charset="0"/>
              </a:rPr>
              <a:t>Φ</a:t>
            </a:r>
            <a:r>
              <a:rPr lang="en-US" dirty="0">
                <a:cs typeface="Arial" charset="0"/>
              </a:rPr>
              <a:t>’=</a:t>
            </a:r>
            <a:r>
              <a:rPr lang="en-US" dirty="0" smtClean="0">
                <a:cs typeface="Arial" charset="0"/>
              </a:rPr>
              <a:t>30</a:t>
            </a:r>
            <a:r>
              <a:rPr lang="en-US" dirty="0" smtClean="0">
                <a:sym typeface="Symbol" pitchFamily="18" charset="2"/>
              </a:rPr>
              <a:t> 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cs typeface="Arial" charset="0"/>
              </a:rPr>
              <a:t>c</a:t>
            </a:r>
            <a:r>
              <a:rPr lang="en-US" dirty="0">
                <a:cs typeface="Arial" charset="0"/>
              </a:rPr>
              <a:t>’=0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dirty="0" smtClean="0"/>
              <a:t>  WORK EXAMPLE 2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940152" y="6084004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Ans</a:t>
            </a:r>
            <a:r>
              <a:rPr lang="en-US" dirty="0" smtClean="0"/>
              <a:t> : Pa = 65.4kN/m , y = 1.67m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0727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907</Words>
  <Application>Microsoft Office PowerPoint</Application>
  <PresentationFormat>On-screen Show (4:3)</PresentationFormat>
  <Paragraphs>194</Paragraphs>
  <Slides>20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Office Theme</vt:lpstr>
      <vt:lpstr>Custom Design</vt:lpstr>
      <vt:lpstr>Equation</vt:lpstr>
      <vt:lpstr>GEOTECHNICAL ENGINEERING  Lateral Earth Pressure of Soil</vt:lpstr>
      <vt:lpstr>Chapter description</vt:lpstr>
      <vt:lpstr>Content</vt:lpstr>
      <vt:lpstr>Rankine’s lateral earth pressure</vt:lpstr>
      <vt:lpstr>PowerPoint Presentation</vt:lpstr>
      <vt:lpstr>PowerPoint Presentation</vt:lpstr>
      <vt:lpstr>WORK EXAMPLE 1</vt:lpstr>
      <vt:lpstr>PowerPoint Presentation</vt:lpstr>
      <vt:lpstr>  WORK EXAMPLE 2 </vt:lpstr>
      <vt:lpstr>PowerPoint Presentation</vt:lpstr>
      <vt:lpstr>   WORK EXAMPLE 3</vt:lpstr>
      <vt:lpstr>Various problem cases</vt:lpstr>
      <vt:lpstr>  WORK EXAMPLE 4</vt:lpstr>
      <vt:lpstr>     WORK EXAMPLE 5</vt:lpstr>
      <vt:lpstr>Coulomb’s lateral earth pressure</vt:lpstr>
      <vt:lpstr>PowerPoint Presentation</vt:lpstr>
      <vt:lpstr>PowerPoint Presentation</vt:lpstr>
      <vt:lpstr>WORK EXAMPLE 6</vt:lpstr>
      <vt:lpstr>Conclusion</vt:lpstr>
      <vt:lpstr>Author Information Dr. Amizatulhani Abdullah Dr. Mohd Yuhyi Mohd Tadza Dr. Youventharan Duraisamy Dr. Muzamir Hasan Ir. Azhani Zukri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AAA</cp:lastModifiedBy>
  <cp:revision>270</cp:revision>
  <cp:lastPrinted>2017-07-24T03:54:17Z</cp:lastPrinted>
  <dcterms:created xsi:type="dcterms:W3CDTF">2016-03-03T08:04:10Z</dcterms:created>
  <dcterms:modified xsi:type="dcterms:W3CDTF">2017-08-30T04:20:31Z</dcterms:modified>
</cp:coreProperties>
</file>