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359" r:id="rId3"/>
    <p:sldId id="360" r:id="rId4"/>
    <p:sldId id="361" r:id="rId5"/>
    <p:sldId id="364" r:id="rId6"/>
    <p:sldId id="372" r:id="rId7"/>
    <p:sldId id="386" r:id="rId8"/>
    <p:sldId id="376" r:id="rId9"/>
    <p:sldId id="377" r:id="rId10"/>
    <p:sldId id="378" r:id="rId11"/>
    <p:sldId id="374" r:id="rId12"/>
    <p:sldId id="380" r:id="rId13"/>
    <p:sldId id="381" r:id="rId14"/>
    <p:sldId id="382" r:id="rId15"/>
    <p:sldId id="383" r:id="rId16"/>
    <p:sldId id="384" r:id="rId17"/>
    <p:sldId id="388" r:id="rId18"/>
    <p:sldId id="389" r:id="rId19"/>
    <p:sldId id="390" r:id="rId20"/>
    <p:sldId id="362" r:id="rId21"/>
    <p:sldId id="345" r:id="rId22"/>
  </p:sldIdLst>
  <p:sldSz cx="9144000" cy="6858000" type="screen4x3"/>
  <p:notesSz cx="6797675" cy="9926638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1" autoAdjust="0"/>
    <p:restoredTop sz="92518" autoAdjust="0"/>
  </p:normalViewPr>
  <p:slideViewPr>
    <p:cSldViewPr snapToObjects="1">
      <p:cViewPr>
        <p:scale>
          <a:sx n="70" d="100"/>
          <a:sy n="70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http://scienceworld.wolfram.com/biography/Rankine.html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1761-9BDC-1847-AEC4-8F8E20EE70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8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 and </a:t>
            </a:r>
            <a:r>
              <a:rPr lang="en-US" dirty="0" err="1" smtClean="0"/>
              <a:t>Kp</a:t>
            </a:r>
            <a:r>
              <a:rPr lang="en-US" dirty="0" smtClean="0"/>
              <a:t> please refer to</a:t>
            </a:r>
            <a:r>
              <a:rPr lang="en-US" baseline="0" dirty="0" smtClean="0"/>
              <a:t> textbook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1CB31-8300-498B-A932-C057902F3D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Earth Pressure of Soil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251520" y="34832"/>
            <a:ext cx="8740080" cy="66707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dirty="0" smtClean="0">
                <a:sym typeface="Wingdings" pitchFamily="2" charset="2"/>
              </a:rPr>
              <a:t>	</a:t>
            </a:r>
            <a:r>
              <a:rPr lang="en-US" sz="2800" dirty="0" smtClean="0">
                <a:sym typeface="Wingdings" pitchFamily="2" charset="2"/>
              </a:rPr>
              <a:t>coefficient of passive earth pressure, </a:t>
            </a:r>
            <a:r>
              <a:rPr lang="en-US" sz="2800" dirty="0" err="1" smtClean="0">
                <a:sym typeface="Wingdings" pitchFamily="2" charset="2"/>
              </a:rPr>
              <a:t>K</a:t>
            </a:r>
            <a:r>
              <a:rPr lang="en-US" sz="2800" baseline="-25000" dirty="0" err="1" smtClean="0">
                <a:sym typeface="Wingdings" pitchFamily="2" charset="2"/>
              </a:rPr>
              <a:t>p</a:t>
            </a:r>
            <a:r>
              <a:rPr lang="en-US" sz="2800" baseline="-25000" dirty="0" smtClean="0">
                <a:sym typeface="Wingdings" pitchFamily="2" charset="2"/>
              </a:rPr>
              <a:t>  </a:t>
            </a: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	Lateral soil pressure,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sz="2800" baseline="-25000" dirty="0" smtClean="0">
                <a:sym typeface="Symbol" pitchFamily="18" charset="2"/>
              </a:rPr>
              <a:t>p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dirty="0" err="1" smtClean="0">
                <a:sym typeface="Symbol" pitchFamily="18" charset="2"/>
              </a:rPr>
              <a:t>K</a:t>
            </a:r>
            <a:r>
              <a:rPr lang="en-US" sz="2800" baseline="-25000" dirty="0" err="1" smtClean="0">
                <a:sym typeface="Symbol" pitchFamily="18" charset="2"/>
              </a:rPr>
              <a:t>p</a:t>
            </a:r>
            <a:r>
              <a:rPr lang="en-US" sz="2800" dirty="0" err="1" smtClean="0">
                <a:sym typeface="Symbol" pitchFamily="18" charset="2"/>
              </a:rPr>
              <a:t>H</a:t>
            </a: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	Resultant force per unit length of wall,</a:t>
            </a:r>
          </a:p>
          <a:p>
            <a:pPr algn="ctr">
              <a:buFont typeface="Arial"/>
              <a:buNone/>
              <a:defRPr/>
            </a:pPr>
            <a:r>
              <a:rPr lang="en-US" sz="2800" dirty="0" smtClean="0">
                <a:sym typeface="Wingdings" pitchFamily="2" charset="2"/>
              </a:rPr>
              <a:t>P</a:t>
            </a:r>
            <a:r>
              <a:rPr lang="en-US" sz="2800" baseline="-25000" dirty="0" smtClean="0">
                <a:sym typeface="Wingdings" pitchFamily="2" charset="2"/>
              </a:rPr>
              <a:t>p </a:t>
            </a:r>
            <a:r>
              <a:rPr lang="en-US" sz="2800" dirty="0" smtClean="0">
                <a:sym typeface="Wingdings" pitchFamily="2" charset="2"/>
              </a:rPr>
              <a:t>= ½ </a:t>
            </a:r>
            <a:r>
              <a:rPr lang="en-US" sz="2800" dirty="0" smtClean="0">
                <a:sym typeface="Symbol" pitchFamily="18" charset="2"/>
              </a:rPr>
              <a:t>K</a:t>
            </a:r>
            <a:r>
              <a:rPr lang="en-US" sz="2800" baseline="-25000" dirty="0" smtClean="0">
                <a:sym typeface="Symbol" pitchFamily="18" charset="2"/>
              </a:rPr>
              <a:t>p</a:t>
            </a:r>
            <a:r>
              <a:rPr lang="en-US" sz="2800" dirty="0" smtClean="0">
                <a:sym typeface="Symbol" pitchFamily="18" charset="2"/>
              </a:rPr>
              <a:t>H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</a:p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145832" y="1267942"/>
            <a:ext cx="3671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***	Normally (</a:t>
            </a:r>
            <a:r>
              <a:rPr lang="en-US" sz="2000" dirty="0" err="1"/>
              <a:t>i</a:t>
            </a:r>
            <a:r>
              <a:rPr lang="en-US" sz="2000" dirty="0"/>
              <a:t>) and (ii) </a:t>
            </a:r>
            <a:r>
              <a:rPr lang="en-US" sz="2000" dirty="0" smtClean="0"/>
              <a:t>use </a:t>
            </a:r>
            <a:r>
              <a:rPr lang="en-US" sz="2000" dirty="0"/>
              <a:t>for horizontal </a:t>
            </a:r>
            <a:r>
              <a:rPr lang="en-US" sz="2000" dirty="0" smtClean="0"/>
              <a:t>backfill </a:t>
            </a:r>
            <a:r>
              <a:rPr lang="en-US" sz="2000" dirty="0"/>
              <a:t>while (iii) </a:t>
            </a:r>
            <a:r>
              <a:rPr lang="en-US" sz="2000" dirty="0" smtClean="0"/>
              <a:t>use for </a:t>
            </a:r>
            <a:r>
              <a:rPr lang="en-US" sz="2000" dirty="0"/>
              <a:t>sloping </a:t>
            </a:r>
            <a:r>
              <a:rPr lang="en-US" sz="2000" dirty="0" smtClean="0"/>
              <a:t>backfill.</a:t>
            </a:r>
            <a:endParaRPr lang="en-US" sz="20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1070" y="2131542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ii)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31070" y="980604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59632" y="3212629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iii)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189720"/>
              </p:ext>
            </p:extLst>
          </p:nvPr>
        </p:nvGraphicFramePr>
        <p:xfrm>
          <a:off x="1980357" y="1915642"/>
          <a:ext cx="2375619" cy="80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Equation" r:id="rId3" imgW="1257300" imgH="431800" progId="Equation.3">
                  <p:embed/>
                </p:oleObj>
              </mc:Choice>
              <mc:Fallback>
                <p:oleObj name="Equation" r:id="rId3" imgW="1257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357" y="1915642"/>
                        <a:ext cx="2375619" cy="80771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347016"/>
              </p:ext>
            </p:extLst>
          </p:nvPr>
        </p:nvGraphicFramePr>
        <p:xfrm>
          <a:off x="1980357" y="764704"/>
          <a:ext cx="1727547" cy="8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5" imgW="876300" imgH="419100" progId="Equation.3">
                  <p:embed/>
                </p:oleObj>
              </mc:Choice>
              <mc:Fallback>
                <p:oleObj name="Equation" r:id="rId5" imgW="876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357" y="764704"/>
                        <a:ext cx="1727547" cy="832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625992"/>
              </p:ext>
            </p:extLst>
          </p:nvPr>
        </p:nvGraphicFramePr>
        <p:xfrm>
          <a:off x="1980357" y="2996729"/>
          <a:ext cx="3743771" cy="899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Equation" r:id="rId7" imgW="2235200" imgH="533400" progId="Equation.3">
                  <p:embed/>
                </p:oleObj>
              </mc:Choice>
              <mc:Fallback>
                <p:oleObj name="Equation" r:id="rId7" imgW="22352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357" y="2996729"/>
                        <a:ext cx="3743771" cy="89966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58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  WORK EXAMPLE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95536" y="1447800"/>
            <a:ext cx="8424936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For the retaining wall considered below, what is the Rankine passive force per unit length of the wall?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356100" y="3212406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356100" y="3212406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3132138" y="515709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563938" y="314096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32138" y="3931543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643438" y="3644206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787900" y="3499743"/>
            <a:ext cx="2952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γ</a:t>
            </a:r>
            <a:r>
              <a:rPr lang="en-US" dirty="0">
                <a:cs typeface="Arial" charset="0"/>
              </a:rPr>
              <a:t>=15.7kN/m</a:t>
            </a:r>
            <a:r>
              <a:rPr lang="en-US" baseline="30000" dirty="0"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Φ</a:t>
            </a:r>
            <a:r>
              <a:rPr lang="en-US" dirty="0">
                <a:cs typeface="Arial" charset="0"/>
              </a:rPr>
              <a:t>’=</a:t>
            </a:r>
            <a:r>
              <a:rPr lang="en-US" dirty="0" smtClean="0">
                <a:cs typeface="Arial" charset="0"/>
              </a:rPr>
              <a:t>30</a:t>
            </a:r>
            <a:r>
              <a:rPr lang="en-US" dirty="0" smtClean="0">
                <a:cs typeface="Arial" charset="0"/>
                <a:sym typeface="Symbol"/>
              </a:rPr>
              <a:t>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</a:t>
            </a:r>
            <a:r>
              <a:rPr lang="en-US" dirty="0">
                <a:cs typeface="Arial" charset="0"/>
              </a:rPr>
              <a:t>’=0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128" y="608400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: Pp = 588.75kN/m , y = 1.67m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63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591674"/>
            <a:ext cx="2951162" cy="26797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lang="en-US" sz="2000" b="1" u="sng" dirty="0"/>
              <a:t>M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ulti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layer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810" y="2608312"/>
            <a:ext cx="14589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520" y="819289"/>
            <a:ext cx="712904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/>
              <a:t>C</a:t>
            </a:r>
            <a:r>
              <a:rPr lang="en-US" sz="2000" b="1" u="sng" dirty="0" smtClean="0"/>
              <a:t>ohesive </a:t>
            </a:r>
            <a:r>
              <a:rPr lang="en-US" sz="2000" b="1" u="sng" dirty="0"/>
              <a:t>soil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Lateral soil pressure, </a:t>
            </a:r>
            <a:r>
              <a:rPr lang="en-US" sz="2000" dirty="0">
                <a:sym typeface="Symbol" pitchFamily="18" charset="2"/>
              </a:rPr>
              <a:t></a:t>
            </a:r>
            <a:r>
              <a:rPr lang="en-US" sz="2000" dirty="0"/>
              <a:t> may increase (for passive) or decrease (for active). The value may be determine using the following equation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83171"/>
              </p:ext>
            </p:extLst>
          </p:nvPr>
        </p:nvGraphicFramePr>
        <p:xfrm>
          <a:off x="7428491" y="1538855"/>
          <a:ext cx="1391981" cy="521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4" imgW="736600" imgH="279400" progId="Equation.3">
                  <p:embed/>
                </p:oleObj>
              </mc:Choice>
              <mc:Fallback>
                <p:oleObj name="Equation" r:id="rId4" imgW="7366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8491" y="1538855"/>
                        <a:ext cx="1391981" cy="52199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470" y="4539299"/>
            <a:ext cx="82089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/>
              <a:t>If ground water table encounter in soil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Lateral soil pressure, </a:t>
            </a:r>
            <a:r>
              <a:rPr lang="en-US" sz="2000" dirty="0">
                <a:sym typeface="Symbol" pitchFamily="18" charset="2"/>
              </a:rPr>
              <a:t></a:t>
            </a:r>
            <a:r>
              <a:rPr lang="en-US" sz="2000" dirty="0"/>
              <a:t> will increase. The value may be determine using the following equation :</a:t>
            </a:r>
            <a:endParaRPr lang="en-US" dirty="0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486903"/>
              </p:ext>
            </p:extLst>
          </p:nvPr>
        </p:nvGraphicFramePr>
        <p:xfrm>
          <a:off x="1692275" y="5836286"/>
          <a:ext cx="1223541" cy="49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6" imgW="558720" imgH="228600" progId="Equation.3">
                  <p:embed/>
                </p:oleObj>
              </mc:Choice>
              <mc:Fallback>
                <p:oleObj name="Equation" r:id="rId6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836286"/>
                        <a:ext cx="1223541" cy="49742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69774"/>
              </p:ext>
            </p:extLst>
          </p:nvPr>
        </p:nvGraphicFramePr>
        <p:xfrm>
          <a:off x="5365305" y="5764849"/>
          <a:ext cx="1294927" cy="68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Equation" r:id="rId8" imgW="736280" imgH="393529" progId="Equation.3">
                  <p:embed/>
                </p:oleObj>
              </mc:Choice>
              <mc:Fallback>
                <p:oleObj name="Equation" r:id="rId8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305" y="5764849"/>
                        <a:ext cx="1294927" cy="6884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923928" y="5840146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and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419872" y="2175511"/>
            <a:ext cx="56165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/>
              <a:t>If extra surcharge imposed on top of the soil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Lateral soil pressure, </a:t>
            </a:r>
            <a:r>
              <a:rPr lang="en-US" sz="2000" dirty="0">
                <a:sym typeface="Symbol" pitchFamily="18" charset="2"/>
              </a:rPr>
              <a:t></a:t>
            </a:r>
            <a:r>
              <a:rPr lang="en-US" sz="2000" dirty="0"/>
              <a:t> will increase and its depend to the surcharge value.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Also applicable if imposed by UDL and point load. 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Various problem cases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5738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4848" y="5375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 WORK 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052736"/>
            <a:ext cx="8424936" cy="1905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Determine the active force per unit length of the wall for Rankine state. Also find the location of the resultant. 										   </a:t>
            </a:r>
            <a:r>
              <a:rPr lang="en-US" sz="1000" dirty="0" smtClean="0"/>
              <a:t>(Das, 2010)</a:t>
            </a:r>
            <a:endParaRPr lang="en-US" sz="10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259632" y="623634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412157" y="2708920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412157" y="2708920"/>
            <a:ext cx="489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546969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980357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412157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843957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347194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852019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355257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788644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291882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796707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299944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596932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163544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731744" y="436468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731744" y="2708920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588869" y="573310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436344" y="4148783"/>
            <a:ext cx="0" cy="21590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364907" y="443612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436344" y="450914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612433" y="3997970"/>
            <a:ext cx="82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GWT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804769" y="2996258"/>
            <a:ext cx="1511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γ</a:t>
            </a:r>
            <a:r>
              <a:rPr lang="en-US" dirty="0">
                <a:cs typeface="Arial" charset="0"/>
              </a:rPr>
              <a:t> = 16 </a:t>
            </a:r>
            <a:r>
              <a:rPr lang="en-US" dirty="0" err="1">
                <a:cs typeface="Arial" charset="0"/>
              </a:rPr>
              <a:t>kN</a:t>
            </a:r>
            <a:r>
              <a:rPr lang="en-US" dirty="0">
                <a:cs typeface="Arial" charset="0"/>
              </a:rPr>
              <a:t>/m</a:t>
            </a:r>
            <a:r>
              <a:rPr lang="en-US" baseline="30000" dirty="0"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Φ</a:t>
            </a:r>
            <a:r>
              <a:rPr lang="en-US" dirty="0">
                <a:cs typeface="Arial" charset="0"/>
              </a:rPr>
              <a:t>’ = </a:t>
            </a:r>
            <a:r>
              <a:rPr lang="en-US" dirty="0" smtClean="0">
                <a:cs typeface="Arial" charset="0"/>
              </a:rPr>
              <a:t>30</a:t>
            </a:r>
            <a:r>
              <a:rPr lang="en-US" dirty="0" smtClean="0">
                <a:sym typeface="Symbol" pitchFamily="18" charset="2"/>
              </a:rPr>
              <a:t>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</a:t>
            </a:r>
            <a:r>
              <a:rPr lang="en-US" dirty="0">
                <a:cs typeface="Arial" charset="0"/>
              </a:rPr>
              <a:t>’ = 0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804769" y="4580583"/>
            <a:ext cx="1944688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/>
              <a:t>γ</a:t>
            </a:r>
            <a:r>
              <a:rPr lang="en-US" baseline="-25000" dirty="0"/>
              <a:t>sat</a:t>
            </a:r>
            <a:r>
              <a:rPr lang="en-US" dirty="0"/>
              <a:t> = 18 </a:t>
            </a:r>
            <a:r>
              <a:rPr lang="en-US" dirty="0" err="1"/>
              <a:t>kN</a:t>
            </a:r>
            <a:r>
              <a:rPr lang="en-US" dirty="0"/>
              <a:t>/m</a:t>
            </a:r>
            <a:r>
              <a:rPr lang="en-US" baseline="30000" dirty="0"/>
              <a:t>3</a:t>
            </a:r>
          </a:p>
          <a:p>
            <a:r>
              <a:rPr lang="el-GR" dirty="0"/>
              <a:t>Φ</a:t>
            </a:r>
            <a:r>
              <a:rPr lang="en-US" dirty="0"/>
              <a:t>’ = </a:t>
            </a:r>
            <a:r>
              <a:rPr lang="en-US" dirty="0" smtClean="0"/>
              <a:t>30</a:t>
            </a:r>
            <a:r>
              <a:rPr lang="en-US" dirty="0" smtClean="0">
                <a:sym typeface="Symbol" pitchFamily="18" charset="2"/>
              </a:rPr>
              <a:t> </a:t>
            </a:r>
          </a:p>
          <a:p>
            <a:r>
              <a:rPr lang="en-US" dirty="0" smtClean="0"/>
              <a:t>c</a:t>
            </a:r>
            <a:r>
              <a:rPr lang="en-US" dirty="0"/>
              <a:t>’ = 0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1980357" y="270892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1980357" y="436468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546969" y="335662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3m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546969" y="522828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36096" y="60840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: Pa = 128.394kN/m , y = 1.78m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3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375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    WORK 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496944" cy="48006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A frictionless retaining wall is shown below, find the passive resistance (P</a:t>
            </a:r>
            <a:r>
              <a:rPr lang="en-US" baseline="-25000" dirty="0" smtClean="0"/>
              <a:t>p</a:t>
            </a:r>
            <a:r>
              <a:rPr lang="en-US" dirty="0" smtClean="0"/>
              <a:t>) on the backfill, and the location of the resultant passive force.</a:t>
            </a:r>
          </a:p>
          <a:p>
            <a:pPr algn="just"/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275633" y="3721941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275633" y="3717032"/>
            <a:ext cx="0" cy="261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1043608" y="630932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635996" y="2813494"/>
            <a:ext cx="0" cy="951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428158" y="2813494"/>
            <a:ext cx="0" cy="951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148883" y="2813494"/>
            <a:ext cx="0" cy="951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868021" y="2813494"/>
            <a:ext cx="0" cy="951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28383" y="2838417"/>
            <a:ext cx="1728788" cy="40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q=10kN/m</a:t>
            </a:r>
            <a:r>
              <a:rPr lang="en-US" baseline="30000"/>
              <a:t>2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627933" y="3695184"/>
            <a:ext cx="0" cy="261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051671" y="4659274"/>
            <a:ext cx="1008062" cy="40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96358" y="4238592"/>
            <a:ext cx="18002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γ</a:t>
            </a:r>
            <a:r>
              <a:rPr lang="en-US" dirty="0">
                <a:cs typeface="Arial" charset="0"/>
              </a:rPr>
              <a:t>=15kN/m</a:t>
            </a:r>
            <a:r>
              <a:rPr lang="en-US" baseline="30000" dirty="0"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Φ</a:t>
            </a:r>
            <a:r>
              <a:rPr lang="en-US" dirty="0" smtClean="0">
                <a:cs typeface="Arial" charset="0"/>
              </a:rPr>
              <a:t>=26</a:t>
            </a:r>
            <a:r>
              <a:rPr lang="en-US" dirty="0">
                <a:sym typeface="Symbol" pitchFamily="18" charset="2"/>
              </a:rPr>
              <a:t>  </a:t>
            </a: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</a:t>
            </a:r>
            <a:r>
              <a:rPr lang="en-US" dirty="0">
                <a:cs typeface="Arial" charset="0"/>
              </a:rPr>
              <a:t>’=8kN/m</a:t>
            </a:r>
            <a:r>
              <a:rPr lang="en-US" baseline="30000" dirty="0">
                <a:cs typeface="Arial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0112" y="6047071"/>
            <a:ext cx="32004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: Pp = 512kN/m , y = 1.0m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142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Coulomb’s lateral earth pressure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7" name="Content Placeholder 3"/>
          <p:cNvSpPr txBox="1">
            <a:spLocks/>
          </p:cNvSpPr>
          <p:nvPr/>
        </p:nvSpPr>
        <p:spPr>
          <a:xfrm>
            <a:off x="4572000" y="1484784"/>
            <a:ext cx="4042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/>
              <a:t>He develop the analytical study of lateral earth pressures which he published in 1776 which the theory remains the standard choice of analysis for lateral forces upon structures in soils.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60" y="1484784"/>
            <a:ext cx="3505200" cy="426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79512" y="5816491"/>
            <a:ext cx="446449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Bef>
                <a:spcPct val="0"/>
              </a:spcBef>
            </a:pPr>
            <a:r>
              <a:rPr lang="en-US" b="1" dirty="0"/>
              <a:t>Charles-Augustine de </a:t>
            </a:r>
            <a:r>
              <a:rPr lang="en-US" b="1" dirty="0" smtClean="0"/>
              <a:t>Coulomb </a:t>
            </a:r>
            <a:r>
              <a:rPr lang="en-US" b="1" dirty="0"/>
              <a:t>(1736-1806)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524000"/>
            <a:ext cx="382105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5496" y="6093296"/>
            <a:ext cx="4464496" cy="32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  <a:spcBef>
                <a:spcPct val="0"/>
              </a:spcBef>
            </a:pPr>
            <a:r>
              <a:rPr lang="en-US" sz="1200" dirty="0" smtClean="0"/>
              <a:t>In </a:t>
            </a:r>
            <a:r>
              <a:rPr lang="en-US" sz="1200" dirty="0" err="1" smtClean="0"/>
              <a:t>Coduto</a:t>
            </a:r>
            <a:r>
              <a:rPr lang="en-US" sz="1200" dirty="0" smtClean="0"/>
              <a:t> (1998)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347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251520" y="152400"/>
            <a:ext cx="8640960" cy="622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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Assume that failure occurs in the form of  a wedge.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	Assume frictions occurs between wall and soil. </a:t>
            </a:r>
            <a:r>
              <a:rPr lang="en-US" sz="2400" dirty="0" smtClean="0"/>
              <a:t>Coulomb also took into account the inclination of the backfill β, the inclination of the back-wall with respect to the vertical α, and the angle of friction δ between the wall and the soil being retained.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	coefficient of active earth pressure, K</a:t>
            </a:r>
            <a:r>
              <a:rPr lang="en-US" sz="2400" baseline="-25000" dirty="0" smtClean="0">
                <a:sym typeface="Wingdings" pitchFamily="2" charset="2"/>
              </a:rPr>
              <a:t>a</a:t>
            </a:r>
          </a:p>
          <a:p>
            <a:pPr>
              <a:buNone/>
            </a:pPr>
            <a:endParaRPr lang="en-US" sz="2400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sz="2400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sz="2400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sz="2400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sz="2400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sz="2400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	Resultant force per unit length of wall,</a:t>
            </a:r>
          </a:p>
          <a:p>
            <a:pPr algn="ctr">
              <a:buNone/>
            </a:pPr>
            <a:r>
              <a:rPr lang="en-US" sz="2400" dirty="0" smtClean="0">
                <a:sym typeface="Wingdings" pitchFamily="2" charset="2"/>
              </a:rPr>
              <a:t>P</a:t>
            </a:r>
            <a:r>
              <a:rPr lang="en-US" sz="2400" baseline="-25000" dirty="0" smtClean="0">
                <a:sym typeface="Wingdings" pitchFamily="2" charset="2"/>
              </a:rPr>
              <a:t>a </a:t>
            </a:r>
            <a:r>
              <a:rPr lang="en-US" sz="2400" dirty="0" smtClean="0">
                <a:sym typeface="Wingdings" pitchFamily="2" charset="2"/>
              </a:rPr>
              <a:t>= ½ </a:t>
            </a:r>
            <a:r>
              <a:rPr lang="en-US" sz="2400" dirty="0" smtClean="0">
                <a:sym typeface="Symbol" pitchFamily="18" charset="2"/>
              </a:rPr>
              <a:t>K</a:t>
            </a:r>
            <a:r>
              <a:rPr lang="en-US" sz="2400" baseline="-25000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H</a:t>
            </a:r>
            <a:r>
              <a:rPr lang="en-US" sz="2400" baseline="30000" dirty="0" smtClean="0">
                <a:sym typeface="Symbol" pitchFamily="18" charset="2"/>
              </a:rPr>
              <a:t>2</a:t>
            </a:r>
            <a:endParaRPr lang="en-US" sz="2800" baseline="30000" dirty="0" smtClean="0">
              <a:sym typeface="Symbol" pitchFamily="18" charset="2"/>
            </a:endParaRPr>
          </a:p>
        </p:txBody>
      </p:sp>
      <p:graphicFrame>
        <p:nvGraphicFramePr>
          <p:cNvPr id="5120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863364"/>
              </p:ext>
            </p:extLst>
          </p:nvPr>
        </p:nvGraphicFramePr>
        <p:xfrm>
          <a:off x="915095" y="3717032"/>
          <a:ext cx="63627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4" imgW="3174840" imgH="749160" progId="Equation.3">
                  <p:embed/>
                </p:oleObj>
              </mc:Choice>
              <mc:Fallback>
                <p:oleObj name="Equation" r:id="rId4" imgW="3174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095" y="3717032"/>
                        <a:ext cx="63627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5052120" y="4228207"/>
            <a:ext cx="6096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90320" y="4609207"/>
            <a:ext cx="6096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424936" cy="519566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	coefficient of passive earth pressure,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p</a:t>
            </a: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	Resultant force per unit length of wall,</a:t>
            </a: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p </a:t>
            </a:r>
            <a:r>
              <a:rPr lang="en-US" dirty="0" smtClean="0">
                <a:sym typeface="Wingdings" pitchFamily="2" charset="2"/>
              </a:rPr>
              <a:t>= ½ </a:t>
            </a:r>
            <a:r>
              <a:rPr lang="en-US" dirty="0" smtClean="0">
                <a:sym typeface="Symbol" pitchFamily="18" charset="2"/>
              </a:rPr>
              <a:t>K</a:t>
            </a:r>
            <a:r>
              <a:rPr lang="en-US" baseline="-25000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H</a:t>
            </a:r>
            <a:r>
              <a:rPr lang="en-US" baseline="30000" dirty="0" smtClean="0">
                <a:sym typeface="Symbol" pitchFamily="18" charset="2"/>
              </a:rPr>
              <a:t>2</a:t>
            </a:r>
            <a:endParaRPr lang="en-US" dirty="0"/>
          </a:p>
        </p:txBody>
      </p:sp>
      <p:graphicFrame>
        <p:nvGraphicFramePr>
          <p:cNvPr id="593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348609"/>
              </p:ext>
            </p:extLst>
          </p:nvPr>
        </p:nvGraphicFramePr>
        <p:xfrm>
          <a:off x="1565672" y="1844824"/>
          <a:ext cx="6462712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3" imgW="3174840" imgH="749160" progId="Equation.3">
                  <p:embed/>
                </p:oleObj>
              </mc:Choice>
              <mc:Fallback>
                <p:oleObj name="Equation" r:id="rId3" imgW="3174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72" y="1844824"/>
                        <a:ext cx="6462712" cy="152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748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WORK 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874517" cy="4800600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dirty="0" smtClean="0"/>
              <a:t>Determine the total active pressure per foot of wall, by Coulomb theory.</a:t>
            </a:r>
          </a:p>
          <a:p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274789" y="325120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274789" y="3251200"/>
            <a:ext cx="360363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339752" y="5700712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16014" y="3251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2339752" y="3251200"/>
            <a:ext cx="576262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3490689" y="4548187"/>
            <a:ext cx="431800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03352" y="4835525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851052" y="48355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347814" y="48355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131914" y="48355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068539" y="48355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635152" y="483552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643214" y="2892425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α</a:t>
            </a:r>
            <a:r>
              <a:rPr lang="en-US">
                <a:cs typeface="Arial" charset="0"/>
              </a:rPr>
              <a:t>=5 </a:t>
            </a:r>
            <a:r>
              <a:rPr lang="en-US"/>
              <a:t>°</a:t>
            </a:r>
            <a:endParaRPr lang="el-G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851052" y="4476750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r>
              <a:rPr lang="en-US" baseline="-25000"/>
              <a:t>a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2482627" y="4764087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=25 </a:t>
            </a:r>
            <a:r>
              <a:rPr lang="en-US" dirty="0"/>
              <a:t>°</a:t>
            </a:r>
            <a:endParaRPr lang="el-GR" dirty="0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787677" y="4252912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10m</a:t>
            </a: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4716239" y="3251200"/>
            <a:ext cx="0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3274789" y="411638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3274789" y="382746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3274789" y="35401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>
            <a:off x="3274789" y="3251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3419252" y="3756025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θ</a:t>
            </a:r>
            <a:r>
              <a:rPr lang="en-US">
                <a:cs typeface="Arial" charset="0"/>
              </a:rPr>
              <a:t>=8°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372002" y="3684587"/>
            <a:ext cx="15843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γ</a:t>
            </a:r>
            <a:r>
              <a:rPr lang="en-US">
                <a:cs typeface="Arial" charset="0"/>
              </a:rPr>
              <a:t>=15kN/m</a:t>
            </a:r>
            <a:r>
              <a:rPr lang="en-US" baseline="30000"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φ</a:t>
            </a:r>
            <a:r>
              <a:rPr lang="en-US">
                <a:cs typeface="Arial" charset="0"/>
              </a:rPr>
              <a:t>=30°</a:t>
            </a:r>
          </a:p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δ</a:t>
            </a:r>
            <a:r>
              <a:rPr lang="en-US">
                <a:cs typeface="Arial" charset="0"/>
              </a:rPr>
              <a:t>=25°</a:t>
            </a: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 flipV="1">
            <a:off x="3274789" y="2819400"/>
            <a:ext cx="2160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97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Lateral earth pressure of the soil can be calculated using two methods (Rankine and Coulomb theory).</a:t>
            </a:r>
          </a:p>
          <a:p>
            <a:pPr lvl="1"/>
            <a:endParaRPr lang="en-GB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There are many cases that need to be consider in calculating soil’s lateral earth pressure (cohesion less soil, cohesive soil, horizontal backfill, sloping backfill, multiple layer, additional surcharge, groundwater level).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814415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AU" sz="1900" dirty="0" smtClean="0">
                <a:latin typeface="Helvetica LT Std Light"/>
              </a:rPr>
              <a:t>This chapter </a:t>
            </a:r>
            <a:r>
              <a:rPr lang="en-AU" sz="1900" dirty="0">
                <a:latin typeface="Helvetica LT Std Light"/>
              </a:rPr>
              <a:t>provides further discussion and explanation related to </a:t>
            </a:r>
            <a:r>
              <a:rPr lang="en-AU" sz="1900" dirty="0" smtClean="0">
                <a:latin typeface="Helvetica LT Std Light"/>
              </a:rPr>
              <a:t>lateral earth pressure in soil. 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US" sz="1900" dirty="0" smtClean="0">
                <a:latin typeface="Helvetica LT Std Light"/>
              </a:rPr>
              <a:t>Apply various method of analysis to analyze the lateral pressure in soil.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27" y="4019279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8649" y="3645024"/>
            <a:ext cx="6303591" cy="303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References</a:t>
            </a:r>
          </a:p>
          <a:p>
            <a:pPr lvl="1"/>
            <a:r>
              <a:rPr lang="en-US" sz="1800" dirty="0" smtClean="0">
                <a:latin typeface="Helvetica LT Std Light"/>
              </a:rPr>
              <a:t>Das, B.M., “Principles of Geotechnical Engineering, 7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Cengage Learning (2010).</a:t>
            </a:r>
          </a:p>
          <a:p>
            <a:pPr lvl="1"/>
            <a:r>
              <a:rPr lang="en-US" sz="1800" dirty="0" err="1" smtClean="0">
                <a:latin typeface="Helvetica LT Std Light"/>
              </a:rPr>
              <a:t>Coduto</a:t>
            </a:r>
            <a:r>
              <a:rPr lang="en-US" sz="1800" dirty="0" smtClean="0">
                <a:latin typeface="Helvetica LT Std Light"/>
              </a:rPr>
              <a:t>, </a:t>
            </a:r>
            <a:r>
              <a:rPr lang="en-US" sz="1800" dirty="0">
                <a:latin typeface="Helvetica LT Std Light"/>
              </a:rPr>
              <a:t>D</a:t>
            </a:r>
            <a:r>
              <a:rPr lang="en-US" sz="1800" dirty="0" smtClean="0">
                <a:latin typeface="Helvetica LT Std Light"/>
              </a:rPr>
              <a:t>.P., “Geotechnical Engineering Principles </a:t>
            </a:r>
            <a:r>
              <a:rPr lang="en-US" sz="1800" smtClean="0">
                <a:latin typeface="Helvetica LT Std Light"/>
              </a:rPr>
              <a:t>and Practices”, </a:t>
            </a:r>
            <a:r>
              <a:rPr lang="en-US" sz="1800" dirty="0" smtClean="0">
                <a:latin typeface="Helvetica LT Std Light"/>
              </a:rPr>
              <a:t>Prentice </a:t>
            </a:r>
            <a:r>
              <a:rPr lang="en-US" sz="1800" smtClean="0">
                <a:latin typeface="Helvetica LT Std Light"/>
              </a:rPr>
              <a:t>Hall (1998).</a:t>
            </a:r>
            <a:endParaRPr lang="en-US" sz="1800" dirty="0" smtClean="0">
              <a:latin typeface="Helvetica LT Std Light"/>
            </a:endParaRPr>
          </a:p>
          <a:p>
            <a:pPr lvl="1"/>
            <a:r>
              <a:rPr lang="en-US" sz="1800" dirty="0" smtClean="0">
                <a:latin typeface="Helvetica LT Std Light"/>
              </a:rPr>
              <a:t>Liu, C. &amp; </a:t>
            </a:r>
            <a:r>
              <a:rPr lang="en-US" sz="1800" dirty="0" err="1" smtClean="0">
                <a:latin typeface="Helvetica LT Std Light"/>
              </a:rPr>
              <a:t>Evett</a:t>
            </a:r>
            <a:r>
              <a:rPr lang="en-US" sz="1800" dirty="0" smtClean="0">
                <a:latin typeface="Helvetica LT Std Light"/>
              </a:rPr>
              <a:t>, J.B., “Soils and Foundations, 7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Prentice Hall (2008).</a:t>
            </a:r>
          </a:p>
          <a:p>
            <a:pPr lvl="1"/>
            <a:r>
              <a:rPr lang="en-US" sz="1800" dirty="0" smtClean="0">
                <a:latin typeface="Helvetica LT Std Light"/>
              </a:rPr>
              <a:t>Whitlow, R., “Basic Soil Mechanics”, Prentice Hall (2004).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Rankine’s theory of lateral earth pressure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Coulomb’s theory of lateral earth pressure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27" y="4019279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0" y="1484784"/>
            <a:ext cx="4042792" cy="45259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400" dirty="0"/>
              <a:t>He simplified Coulomb’s theory for cases when the surface of the backfill is horizontal, the friction between the wall and the backfill is negligible and the retaining wall is vertical. </a:t>
            </a:r>
            <a:endParaRPr lang="en-US" sz="2400" dirty="0" smtClean="0"/>
          </a:p>
          <a:p>
            <a:pPr algn="just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Rankine’s lateral earth pressure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60" y="1484784"/>
            <a:ext cx="3505200" cy="426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06760" y="5776034"/>
            <a:ext cx="350520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Bef>
                <a:spcPct val="0"/>
              </a:spcBef>
            </a:pPr>
            <a:r>
              <a:rPr lang="en-US" b="1" dirty="0"/>
              <a:t>William J.M. </a:t>
            </a:r>
            <a:r>
              <a:rPr lang="en-US" b="1" dirty="0" smtClean="0"/>
              <a:t>Rankine (1820-1872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46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523056" y="2132856"/>
            <a:ext cx="8153400" cy="39925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/>
              <a:buNone/>
            </a:pPr>
            <a:r>
              <a:rPr lang="en-US" dirty="0" smtClean="0">
                <a:sym typeface="Wingdings" pitchFamily="2" charset="2"/>
              </a:rPr>
              <a:t>	</a:t>
            </a:r>
            <a:r>
              <a:rPr lang="en-US" sz="2800" dirty="0" smtClean="0">
                <a:sym typeface="Wingdings" pitchFamily="2" charset="2"/>
              </a:rPr>
              <a:t>coefficient of earth pressure at rest, </a:t>
            </a:r>
          </a:p>
          <a:p>
            <a:pPr algn="ctr">
              <a:buFont typeface="Arial"/>
              <a:buNone/>
            </a:pPr>
            <a:r>
              <a:rPr lang="en-US" sz="2800" dirty="0" err="1" smtClean="0">
                <a:sym typeface="Wingdings" pitchFamily="2" charset="2"/>
              </a:rPr>
              <a:t>K</a:t>
            </a:r>
            <a:r>
              <a:rPr lang="en-US" sz="2800" baseline="-25000" dirty="0" err="1" smtClean="0">
                <a:sym typeface="Wingdings" pitchFamily="2" charset="2"/>
              </a:rPr>
              <a:t>o</a:t>
            </a:r>
            <a:r>
              <a:rPr lang="en-US" sz="2800" dirty="0" smtClean="0">
                <a:sym typeface="Wingdings" pitchFamily="2" charset="2"/>
              </a:rPr>
              <a:t> = 1 – sin </a:t>
            </a:r>
            <a:r>
              <a:rPr lang="en-US" sz="2800" dirty="0" smtClean="0">
                <a:sym typeface="Symbol" pitchFamily="18" charset="2"/>
              </a:rPr>
              <a:t></a:t>
            </a:r>
          </a:p>
          <a:p>
            <a:pPr algn="ctr">
              <a:buFont typeface="Arial"/>
              <a:buNone/>
            </a:pP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</a:pPr>
            <a:r>
              <a:rPr lang="en-US" sz="2800" dirty="0" smtClean="0">
                <a:sym typeface="Wingdings" pitchFamily="2" charset="2"/>
              </a:rPr>
              <a:t>	Lateral soil pressure,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sz="2800" baseline="-25000" dirty="0" smtClean="0">
                <a:sym typeface="Symbol" pitchFamily="18" charset="2"/>
              </a:rPr>
              <a:t>o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dirty="0" err="1" smtClean="0">
                <a:sym typeface="Symbol" pitchFamily="18" charset="2"/>
              </a:rPr>
              <a:t>K</a:t>
            </a:r>
            <a:r>
              <a:rPr lang="en-US" sz="2800" baseline="-25000" dirty="0" err="1" smtClean="0">
                <a:sym typeface="Symbol" pitchFamily="18" charset="2"/>
              </a:rPr>
              <a:t>o</a:t>
            </a:r>
            <a:r>
              <a:rPr lang="en-US" sz="2800" dirty="0" err="1" smtClean="0">
                <a:sym typeface="Symbol" pitchFamily="18" charset="2"/>
              </a:rPr>
              <a:t>H</a:t>
            </a: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</a:pP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</a:pPr>
            <a:r>
              <a:rPr lang="en-US" sz="2800" dirty="0" smtClean="0">
                <a:sym typeface="Wingdings" pitchFamily="2" charset="2"/>
              </a:rPr>
              <a:t>	Resultant force per unit length of wall,</a:t>
            </a:r>
          </a:p>
          <a:p>
            <a:pPr algn="ctr">
              <a:buFont typeface="Arial"/>
              <a:buNone/>
            </a:pPr>
            <a:r>
              <a:rPr lang="en-US" sz="2800" dirty="0" smtClean="0">
                <a:sym typeface="Wingdings" pitchFamily="2" charset="2"/>
              </a:rPr>
              <a:t>P</a:t>
            </a:r>
            <a:r>
              <a:rPr lang="en-US" sz="2800" baseline="-25000" dirty="0" smtClean="0">
                <a:sym typeface="Wingdings" pitchFamily="2" charset="2"/>
              </a:rPr>
              <a:t>o</a:t>
            </a:r>
            <a:r>
              <a:rPr lang="en-US" sz="2800" dirty="0" smtClean="0">
                <a:sym typeface="Wingdings" pitchFamily="2" charset="2"/>
              </a:rPr>
              <a:t> = ½ </a:t>
            </a:r>
            <a:r>
              <a:rPr lang="en-US" sz="2800" dirty="0" smtClean="0">
                <a:sym typeface="Symbol" pitchFamily="18" charset="2"/>
              </a:rPr>
              <a:t>K</a:t>
            </a:r>
            <a:r>
              <a:rPr lang="en-US" sz="2800" baseline="-25000" dirty="0" smtClean="0">
                <a:sym typeface="Symbol" pitchFamily="18" charset="2"/>
              </a:rPr>
              <a:t>o</a:t>
            </a:r>
            <a:r>
              <a:rPr lang="en-US" sz="2800" dirty="0" smtClean="0">
                <a:sym typeface="Symbol" pitchFamily="18" charset="2"/>
              </a:rPr>
              <a:t>H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</a:p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7271" y="753793"/>
            <a:ext cx="4148745" cy="923330"/>
          </a:xfrm>
          <a:prstGeom prst="rect">
            <a:avLst/>
          </a:prstGeom>
          <a:ln w="508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ratio of the horizontal to the vertical stress at any point is defined as the coefficient K.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7104" y="692696"/>
            <a:ext cx="1371794" cy="10801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72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>
          <a:xfrm>
            <a:off x="323528" y="44624"/>
            <a:ext cx="8610160" cy="6553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dirty="0" smtClean="0">
                <a:sym typeface="Wingdings" pitchFamily="2" charset="2"/>
              </a:rPr>
              <a:t></a:t>
            </a:r>
            <a:r>
              <a:rPr lang="en-US" sz="2800" dirty="0" smtClean="0">
                <a:sym typeface="Wingdings" pitchFamily="2" charset="2"/>
              </a:rPr>
              <a:t>	coefficient of active earth pressure, </a:t>
            </a:r>
            <a:r>
              <a:rPr lang="en-US" sz="2800" dirty="0" err="1" smtClean="0">
                <a:sym typeface="Wingdings" pitchFamily="2" charset="2"/>
              </a:rPr>
              <a:t>K</a:t>
            </a:r>
            <a:r>
              <a:rPr lang="en-US" sz="2800" baseline="-25000" dirty="0" err="1" smtClean="0">
                <a:sym typeface="Wingdings" pitchFamily="2" charset="2"/>
              </a:rPr>
              <a:t>a</a:t>
            </a:r>
            <a:r>
              <a:rPr lang="en-US" sz="2800" baseline="-25000" dirty="0" smtClean="0">
                <a:sym typeface="Wingdings" pitchFamily="2" charset="2"/>
              </a:rPr>
              <a:t> </a:t>
            </a: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</a:pPr>
            <a:endParaRPr lang="en-US" sz="2800" baseline="-25000" dirty="0" smtClean="0">
              <a:sym typeface="Wingdings" pitchFamily="2" charset="2"/>
            </a:endParaRPr>
          </a:p>
          <a:p>
            <a:pPr>
              <a:buFont typeface="Arial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	Lateral soil pressure,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sz="2800" baseline="-25000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= </a:t>
            </a:r>
            <a:r>
              <a:rPr lang="en-US" sz="2800" dirty="0" err="1" smtClean="0">
                <a:sym typeface="Symbol" pitchFamily="18" charset="2"/>
              </a:rPr>
              <a:t>K</a:t>
            </a:r>
            <a:r>
              <a:rPr lang="en-US" sz="2800" baseline="-25000" dirty="0" err="1" smtClean="0">
                <a:sym typeface="Symbol" pitchFamily="18" charset="2"/>
              </a:rPr>
              <a:t>a</a:t>
            </a:r>
            <a:r>
              <a:rPr lang="en-US" sz="2800" dirty="0" err="1" smtClean="0">
                <a:sym typeface="Symbol" pitchFamily="18" charset="2"/>
              </a:rPr>
              <a:t>H</a:t>
            </a: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>
              <a:buFont typeface="Arial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	Resultant force per unit length of wall,</a:t>
            </a:r>
          </a:p>
          <a:p>
            <a:pPr algn="ctr">
              <a:buFont typeface="Arial"/>
              <a:buNone/>
              <a:defRPr/>
            </a:pPr>
            <a:r>
              <a:rPr lang="en-US" sz="2800" dirty="0" smtClean="0">
                <a:sym typeface="Wingdings" pitchFamily="2" charset="2"/>
              </a:rPr>
              <a:t>P</a:t>
            </a:r>
            <a:r>
              <a:rPr lang="en-US" sz="2800" baseline="-25000" dirty="0" smtClean="0">
                <a:sym typeface="Wingdings" pitchFamily="2" charset="2"/>
              </a:rPr>
              <a:t>a </a:t>
            </a:r>
            <a:r>
              <a:rPr lang="en-US" sz="2800" dirty="0" smtClean="0">
                <a:sym typeface="Wingdings" pitchFamily="2" charset="2"/>
              </a:rPr>
              <a:t>= ½ </a:t>
            </a:r>
            <a:r>
              <a:rPr lang="en-US" sz="2800" dirty="0" smtClean="0">
                <a:sym typeface="Symbol" pitchFamily="18" charset="2"/>
              </a:rPr>
              <a:t>K</a:t>
            </a:r>
            <a:r>
              <a:rPr lang="en-US" sz="2800" baseline="-25000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H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</a:p>
          <a:p>
            <a:pPr>
              <a:buFont typeface="Arial"/>
              <a:buNone/>
              <a:defRPr/>
            </a:pPr>
            <a:endParaRPr lang="en-US" dirty="0" smtClean="0">
              <a:sym typeface="Symbol" pitchFamily="18" charset="2"/>
            </a:endParaRPr>
          </a:p>
          <a:p>
            <a:pPr>
              <a:buFont typeface="Arial"/>
              <a:buNone/>
            </a:pPr>
            <a:endParaRPr lang="en-US" dirty="0"/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950344"/>
              </p:ext>
            </p:extLst>
          </p:nvPr>
        </p:nvGraphicFramePr>
        <p:xfrm>
          <a:off x="1692325" y="1914525"/>
          <a:ext cx="2732433" cy="938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3" imgW="1244600" imgH="431800" progId="Equation.3">
                  <p:embed/>
                </p:oleObj>
              </mc:Choice>
              <mc:Fallback>
                <p:oleObj name="Equation" r:id="rId3" imgW="1244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325" y="1914525"/>
                        <a:ext cx="2732433" cy="93841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973816"/>
              </p:ext>
            </p:extLst>
          </p:nvPr>
        </p:nvGraphicFramePr>
        <p:xfrm>
          <a:off x="1692325" y="762000"/>
          <a:ext cx="1871563" cy="914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5" imgW="863225" imgH="418918" progId="Equation.3">
                  <p:embed/>
                </p:oleObj>
              </mc:Choice>
              <mc:Fallback>
                <p:oleObj name="Equation" r:id="rId5" imgW="863225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325" y="762000"/>
                        <a:ext cx="1871563" cy="91401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65937"/>
              </p:ext>
            </p:extLst>
          </p:nvPr>
        </p:nvGraphicFramePr>
        <p:xfrm>
          <a:off x="1692325" y="3065464"/>
          <a:ext cx="4103811" cy="96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7" imgW="2286000" imgH="533400" progId="Equation.3">
                  <p:embed/>
                </p:oleObj>
              </mc:Choice>
              <mc:Fallback>
                <p:oleObj name="Equation" r:id="rId7" imgW="22860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325" y="3065464"/>
                        <a:ext cx="4103811" cy="96377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076576" y="1196752"/>
            <a:ext cx="3671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***	Normally (</a:t>
            </a:r>
            <a:r>
              <a:rPr lang="en-US" sz="2000" dirty="0" err="1"/>
              <a:t>i</a:t>
            </a:r>
            <a:r>
              <a:rPr lang="en-US" sz="2000" dirty="0"/>
              <a:t>) and (</a:t>
            </a:r>
            <a:r>
              <a:rPr lang="en-US" sz="2000" dirty="0" smtClean="0"/>
              <a:t>ii) use </a:t>
            </a:r>
            <a:r>
              <a:rPr lang="en-US" sz="2000" dirty="0"/>
              <a:t>for horizontal </a:t>
            </a:r>
            <a:r>
              <a:rPr lang="en-US" sz="2000" dirty="0" smtClean="0"/>
              <a:t>backfill </a:t>
            </a:r>
            <a:r>
              <a:rPr lang="en-US" sz="2000" dirty="0"/>
              <a:t>while (iii) </a:t>
            </a:r>
            <a:r>
              <a:rPr lang="en-US" sz="2000" dirty="0" smtClean="0"/>
              <a:t>use for </a:t>
            </a:r>
            <a:r>
              <a:rPr lang="en-US" sz="2000" dirty="0"/>
              <a:t>sloping </a:t>
            </a:r>
            <a:r>
              <a:rPr lang="en-US" sz="2000" dirty="0" smtClean="0"/>
              <a:t>backfill.</a:t>
            </a:r>
            <a:endParaRPr lang="en-US" sz="2000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043038" y="21304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ii)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043038" y="979488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i)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971600" y="321151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iii)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15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/>
          <a:lstStyle/>
          <a:p>
            <a:pPr algn="just"/>
            <a:r>
              <a:rPr lang="en-US" dirty="0" smtClean="0"/>
              <a:t>WORK EXAMPLE 1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51520" y="1447800"/>
            <a:ext cx="861016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Calculate the resultant active thrust on a vertical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smooth retaining wall of height 5.4m. The water table is well below the base of the wall.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Soil properties 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 = 30, c = 0,  = 20kN/m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3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28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914400"/>
            <a:ext cx="8568952" cy="5068888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Calculate K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appropriate equation.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   o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the lateral soil pressure,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K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H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Find the resultant active thrust,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= ½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K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H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2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Determine the point of action at a height of H/3 above the base 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055188"/>
              </p:ext>
            </p:extLst>
          </p:nvPr>
        </p:nvGraphicFramePr>
        <p:xfrm>
          <a:off x="4562897" y="1844824"/>
          <a:ext cx="2828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" imgW="1244600" imgH="431800" progId="Equation.3">
                  <p:embed/>
                </p:oleObj>
              </mc:Choice>
              <mc:Fallback>
                <p:oleObj name="Equation" r:id="rId3" imgW="1244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897" y="1844824"/>
                        <a:ext cx="2828925" cy="9715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08302"/>
              </p:ext>
            </p:extLst>
          </p:nvPr>
        </p:nvGraphicFramePr>
        <p:xfrm>
          <a:off x="1619672" y="1844824"/>
          <a:ext cx="20780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5" imgW="876240" imgH="419040" progId="Equation.3">
                  <p:embed/>
                </p:oleObj>
              </mc:Choice>
              <mc:Fallback>
                <p:oleObj name="Equation" r:id="rId5" imgW="876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844824"/>
                        <a:ext cx="2078038" cy="10001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97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600200"/>
            <a:ext cx="8363272" cy="3724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Calculate the Rankine active force per unit length of the wall shown </a:t>
            </a:r>
            <a:r>
              <a:rPr lang="en-US" sz="3200" dirty="0" smtClean="0"/>
              <a:t>below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also determine the location of the resultant.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356100" y="35004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356100" y="3500438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132138" y="54451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563938" y="34290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132138" y="42195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5m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43438" y="39322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787900" y="3787775"/>
            <a:ext cx="2952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γ</a:t>
            </a:r>
            <a:r>
              <a:rPr lang="en-US" dirty="0">
                <a:cs typeface="Arial" charset="0"/>
              </a:rPr>
              <a:t>=15.7kN/m</a:t>
            </a:r>
            <a:r>
              <a:rPr lang="en-US" baseline="30000" dirty="0">
                <a:cs typeface="Arial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l-GR" dirty="0">
                <a:cs typeface="Arial" charset="0"/>
              </a:rPr>
              <a:t>Φ</a:t>
            </a:r>
            <a:r>
              <a:rPr lang="en-US" dirty="0">
                <a:cs typeface="Arial" charset="0"/>
              </a:rPr>
              <a:t>’=</a:t>
            </a:r>
            <a:r>
              <a:rPr lang="en-US" dirty="0" smtClean="0">
                <a:cs typeface="Arial" charset="0"/>
              </a:rPr>
              <a:t>30</a:t>
            </a:r>
            <a:r>
              <a:rPr lang="en-US" dirty="0" smtClean="0">
                <a:sym typeface="Symbol" pitchFamily="18" charset="2"/>
              </a:rPr>
              <a:t>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</a:t>
            </a:r>
            <a:r>
              <a:rPr lang="en-US" dirty="0">
                <a:cs typeface="Arial" charset="0"/>
              </a:rPr>
              <a:t>’=0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  WORK EXAMPLE 2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0152" y="6084004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: Pa = 65.4kN/m , y = 1.67m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072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907</Words>
  <Application>Microsoft Office PowerPoint</Application>
  <PresentationFormat>On-screen Show (4:3)</PresentationFormat>
  <Paragraphs>194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Custom Design</vt:lpstr>
      <vt:lpstr>Equation</vt:lpstr>
      <vt:lpstr>GEOTECHNICAL ENGINEERING  Lateral Earth Pressure of Soil</vt:lpstr>
      <vt:lpstr>Chapter description</vt:lpstr>
      <vt:lpstr>Content</vt:lpstr>
      <vt:lpstr>Rankine’s lateral earth pressure</vt:lpstr>
      <vt:lpstr>PowerPoint Presentation</vt:lpstr>
      <vt:lpstr>PowerPoint Presentation</vt:lpstr>
      <vt:lpstr>WORK EXAMPLE 1</vt:lpstr>
      <vt:lpstr>PowerPoint Presentation</vt:lpstr>
      <vt:lpstr>  WORK EXAMPLE 2 </vt:lpstr>
      <vt:lpstr>PowerPoint Presentation</vt:lpstr>
      <vt:lpstr>   WORK EXAMPLE 3</vt:lpstr>
      <vt:lpstr>Various problem cases</vt:lpstr>
      <vt:lpstr>  WORK EXAMPLE 4</vt:lpstr>
      <vt:lpstr>     WORK EXAMPLE 5</vt:lpstr>
      <vt:lpstr>Coulomb’s lateral earth pressure</vt:lpstr>
      <vt:lpstr>PowerPoint Presentation</vt:lpstr>
      <vt:lpstr>PowerPoint Presentation</vt:lpstr>
      <vt:lpstr>WORK EXAMPLE 6</vt:lpstr>
      <vt:lpstr>Conclusion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270</cp:revision>
  <cp:lastPrinted>2017-07-24T03:54:17Z</cp:lastPrinted>
  <dcterms:created xsi:type="dcterms:W3CDTF">2016-03-03T08:04:10Z</dcterms:created>
  <dcterms:modified xsi:type="dcterms:W3CDTF">2017-08-30T04:20:31Z</dcterms:modified>
</cp:coreProperties>
</file>