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366" r:id="rId2"/>
    <p:sldId id="360" r:id="rId3"/>
    <p:sldId id="386" r:id="rId4"/>
    <p:sldId id="383" r:id="rId5"/>
    <p:sldId id="387" r:id="rId6"/>
    <p:sldId id="388" r:id="rId7"/>
    <p:sldId id="389" r:id="rId8"/>
    <p:sldId id="373" r:id="rId9"/>
    <p:sldId id="376" r:id="rId10"/>
  </p:sldIdLst>
  <p:sldSz cx="9144000" cy="6858000" type="screen4x3"/>
  <p:notesSz cx="6797675" cy="9926638"/>
  <p:custDataLst>
    <p:tags r:id="rId1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3333CC"/>
    <a:srgbClr val="009999"/>
    <a:srgbClr val="00AFA7"/>
    <a:srgbClr val="CCFFFF"/>
    <a:srgbClr val="00FFCC"/>
    <a:srgbClr val="99FFCC"/>
    <a:srgbClr val="33CCCC"/>
    <a:srgbClr val="006699"/>
    <a:srgbClr val="33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61" autoAdjust="0"/>
    <p:restoredTop sz="97431"/>
  </p:normalViewPr>
  <p:slideViewPr>
    <p:cSldViewPr snapToObjects="1">
      <p:cViewPr varScale="1">
        <p:scale>
          <a:sx n="74" d="100"/>
          <a:sy n="74" d="100"/>
        </p:scale>
        <p:origin x="13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9/16/2017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://ocw.ump.edu.my/" TargetMode="External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C2F22EC3-676D-465E-9D9E-BF1E75227CF4}"/>
              </a:ext>
            </a:extLst>
          </p:cNvPr>
          <p:cNvSpPr txBox="1"/>
          <p:nvPr/>
        </p:nvSpPr>
        <p:spPr>
          <a:xfrm>
            <a:off x="147773" y="116632"/>
            <a:ext cx="3632139" cy="738664"/>
          </a:xfrm>
          <a:prstGeom prst="rect">
            <a:avLst/>
          </a:prstGeom>
          <a:solidFill>
            <a:srgbClr val="00ABA3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For updated version, please click on  </a:t>
            </a:r>
          </a:p>
          <a:p>
            <a:r>
              <a:rPr lang="en-US" sz="2400" dirty="0">
                <a:solidFill>
                  <a:schemeClr val="bg1"/>
                </a:solidFill>
                <a:hlinkClick r:id="rId3"/>
              </a:rPr>
              <a:t>http://ocw.ump.edu.my </a:t>
            </a:r>
            <a:endParaRPr lang="en-US" sz="2400" dirty="0">
              <a:solidFill>
                <a:schemeClr val="bg1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311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483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033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474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191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918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179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039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135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995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511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769FD85A-EBF6-4353-AA31-26D96E111899}"/>
              </a:ext>
            </a:extLst>
          </p:cNvPr>
          <p:cNvGrpSpPr/>
          <p:nvPr userDrawn="1"/>
        </p:nvGrpSpPr>
        <p:grpSpPr>
          <a:xfrm>
            <a:off x="3266338" y="6398008"/>
            <a:ext cx="2611324" cy="275116"/>
            <a:chOff x="3483162" y="6313955"/>
            <a:chExt cx="2611324" cy="275116"/>
          </a:xfrm>
        </p:grpSpPr>
        <p:pic>
          <p:nvPicPr>
            <p:cNvPr id="8" name="Picture 7">
              <a:extLst>
                <a:ext uri="{FF2B5EF4-FFF2-40B4-BE49-F238E27FC236}">
                  <a16:creationId xmlns="" xmlns:a16="http://schemas.microsoft.com/office/drawing/2014/main" id="{C2B98131-9974-4A20-83B6-E1A1BC8D265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4"/>
            <a:srcRect l="50065" t="-361" b="69252"/>
            <a:stretch/>
          </p:blipFill>
          <p:spPr>
            <a:xfrm>
              <a:off x="3483162" y="6313955"/>
              <a:ext cx="798534" cy="275116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="" xmlns:a16="http://schemas.microsoft.com/office/drawing/2014/main" id="{8810A855-2D5E-4F02-A424-E4EF5614191D}"/>
                </a:ext>
              </a:extLst>
            </p:cNvPr>
            <p:cNvSpPr txBox="1"/>
            <p:nvPr userDrawn="1"/>
          </p:nvSpPr>
          <p:spPr>
            <a:xfrm>
              <a:off x="4228269" y="6342850"/>
              <a:ext cx="186621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By: </a:t>
              </a:r>
              <a:r>
                <a:rPr lang="en-US" sz="1000" b="1" dirty="0" smtClean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Dr. </a:t>
              </a:r>
              <a:r>
                <a:rPr lang="en-US" sz="1000" b="1" dirty="0" err="1" smtClean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Fatkhiddin</a:t>
              </a:r>
              <a:r>
                <a:rPr lang="en-US" sz="1000" b="1" dirty="0" smtClean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Mansurov</a:t>
              </a:r>
              <a:endParaRPr lang="en-US" sz="1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98638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TURKISH 1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(UHF1271)</a:t>
            </a:r>
            <a:br>
              <a:rPr lang="en-US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EYLEMLER&amp;ŞİMDİKİ ZAMAN</a:t>
            </a:r>
            <a:br>
              <a:rPr lang="tr-TR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</a:br>
            <a:r>
              <a:rPr lang="tr-TR" sz="27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P</a:t>
            </a:r>
            <a:r>
              <a:rPr lang="en-US" sz="27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RESENT CONTINUOUS TENSE</a:t>
            </a:r>
            <a:endParaRPr lang="en-GB" sz="27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66409" y="3886200"/>
            <a:ext cx="6400800" cy="1752600"/>
          </a:xfrm>
        </p:spPr>
        <p:txBody>
          <a:bodyPr>
            <a:normAutofit fontScale="775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n-GB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Centre </a:t>
            </a:r>
            <a:r>
              <a:rPr lang="en-GB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Modern Languages and Human Sciences</a:t>
            </a:r>
            <a:br>
              <a:rPr lang="en-GB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GB" sz="2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n-GB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 Fatkhiddin Mansurov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fatkhiddin@ump.edu.my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2502"/>
            <a:ext cx="4068862" cy="1332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96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YEN</a:t>
            </a:r>
            <a:r>
              <a:rPr lang="tr-TR" sz="28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İ KELİMELER</a:t>
            </a:r>
            <a:r>
              <a:rPr lang="tr-TR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/>
            </a:r>
            <a:br>
              <a:rPr lang="tr-TR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</a:br>
            <a:r>
              <a:rPr lang="tr-TR" sz="28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NEW WORDS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48472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en-US" sz="8000" b="1" dirty="0" smtClean="0">
                <a:solidFill>
                  <a:srgbClr val="0070C0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Note:</a:t>
            </a:r>
            <a:r>
              <a:rPr lang="en-US" sz="8000" b="1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 </a:t>
            </a:r>
            <a:r>
              <a:rPr lang="tr-TR" sz="8000" b="1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 - mek; - mak; </a:t>
            </a:r>
            <a:r>
              <a:rPr lang="en-US" sz="80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is to do something in Turkish.</a:t>
            </a:r>
          </a:p>
          <a:p>
            <a:pPr marL="0" indent="0" algn="ctr">
              <a:lnSpc>
                <a:spcPct val="170000"/>
              </a:lnSpc>
              <a:buNone/>
            </a:pPr>
            <a:r>
              <a:rPr lang="en-US" sz="8000" dirty="0" smtClean="0">
                <a:solidFill>
                  <a:srgbClr val="FF0000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Example:</a:t>
            </a:r>
            <a:r>
              <a:rPr lang="en-US" sz="80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 </a:t>
            </a:r>
            <a:r>
              <a:rPr lang="en-US" sz="8000" i="1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Oku + </a:t>
            </a:r>
            <a:r>
              <a:rPr lang="en-US" sz="8000" i="1" dirty="0" err="1" smtClean="0">
                <a:solidFill>
                  <a:srgbClr val="FF0000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mak</a:t>
            </a:r>
            <a:r>
              <a:rPr lang="en-US" sz="8000" i="1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 </a:t>
            </a:r>
            <a:r>
              <a:rPr lang="en-US" sz="80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= </a:t>
            </a:r>
            <a:r>
              <a:rPr lang="en-US" sz="8000" b="1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to read</a:t>
            </a:r>
            <a:endParaRPr lang="tr-TR" sz="8000" b="1" dirty="0" smtClean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70000"/>
              </a:lnSpc>
              <a:buNone/>
            </a:pPr>
            <a:r>
              <a:rPr lang="en-US" sz="8000" b="1" i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- </a:t>
            </a:r>
            <a:r>
              <a:rPr lang="tr-TR" sz="8000" b="1" i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yor </a:t>
            </a:r>
            <a:r>
              <a:rPr lang="en-US" sz="8000" b="1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is: </a:t>
            </a:r>
            <a:r>
              <a:rPr lang="en-US" sz="8000" b="1" i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– ing</a:t>
            </a:r>
            <a:r>
              <a:rPr lang="en-US" sz="8000" b="1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 </a:t>
            </a:r>
            <a:r>
              <a:rPr lang="en-US" sz="80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in English</a:t>
            </a:r>
            <a:r>
              <a:rPr lang="en-US" sz="8000" b="1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8000" b="1" dirty="0" err="1" smtClean="0">
                <a:latin typeface="Bookman Old Style" panose="02050604050505020204" pitchFamily="18" charset="0"/>
                <a:cs typeface="Arial" panose="020B0604020202020204" pitchFamily="34" charset="0"/>
              </a:rPr>
              <a:t>Yaz</a:t>
            </a:r>
            <a:r>
              <a:rPr lang="en-US" sz="8000" dirty="0" err="1" smtClean="0">
                <a:latin typeface="Bookman Old Style" panose="02050604050505020204" pitchFamily="18" charset="0"/>
                <a:cs typeface="Arial" panose="020B0604020202020204" pitchFamily="34" charset="0"/>
              </a:rPr>
              <a:t>mak</a:t>
            </a:r>
            <a:r>
              <a:rPr lang="en-US" sz="80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 – </a:t>
            </a:r>
            <a:r>
              <a:rPr lang="en-US" sz="8000" dirty="0" err="1" smtClean="0">
                <a:latin typeface="Bookman Old Style" panose="02050604050505020204" pitchFamily="18" charset="0"/>
                <a:cs typeface="Arial" panose="020B0604020202020204" pitchFamily="34" charset="0"/>
              </a:rPr>
              <a:t>Yaz</a:t>
            </a:r>
            <a:r>
              <a:rPr lang="tr-TR" sz="8000" dirty="0" smtClean="0">
                <a:solidFill>
                  <a:srgbClr val="7030A0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ı</a:t>
            </a:r>
            <a:r>
              <a:rPr lang="en-US" sz="8000" dirty="0" err="1" smtClean="0">
                <a:solidFill>
                  <a:srgbClr val="FF0000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yor</a:t>
            </a:r>
            <a:endParaRPr lang="tr-TR" sz="8000" dirty="0" smtClean="0">
              <a:solidFill>
                <a:srgbClr val="FF0000"/>
              </a:solidFill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marL="0" indent="0">
              <a:lnSpc>
                <a:spcPct val="170000"/>
              </a:lnSpc>
              <a:buNone/>
            </a:pPr>
            <a:r>
              <a:rPr lang="tr-TR" sz="8000" b="1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Yap</a:t>
            </a:r>
            <a:r>
              <a:rPr lang="tr-TR" sz="80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mak - Yap</a:t>
            </a:r>
            <a:r>
              <a:rPr lang="tr-TR" sz="8000" dirty="0" smtClean="0">
                <a:solidFill>
                  <a:srgbClr val="7030A0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ı</a:t>
            </a:r>
            <a:r>
              <a:rPr lang="tr-TR" sz="8000" dirty="0" smtClean="0">
                <a:solidFill>
                  <a:srgbClr val="FF0000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yor</a:t>
            </a:r>
            <a:endParaRPr lang="en-US" sz="8000" dirty="0">
              <a:solidFill>
                <a:srgbClr val="FF0000"/>
              </a:solidFill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marL="0" indent="0">
              <a:lnSpc>
                <a:spcPct val="170000"/>
              </a:lnSpc>
              <a:buNone/>
            </a:pPr>
            <a:r>
              <a:rPr lang="en-US" sz="8000" b="1" dirty="0" err="1" smtClean="0">
                <a:latin typeface="Bookman Old Style" panose="02050604050505020204" pitchFamily="18" charset="0"/>
                <a:cs typeface="Arial" panose="020B0604020202020204" pitchFamily="34" charset="0"/>
              </a:rPr>
              <a:t>Ödev</a:t>
            </a:r>
            <a:r>
              <a:rPr lang="en-US" sz="8000" b="1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Bookman Old Style" panose="02050604050505020204" pitchFamily="18" charset="0"/>
                <a:cs typeface="Arial" panose="020B0604020202020204" pitchFamily="34" charset="0"/>
              </a:rPr>
              <a:t>yap</a:t>
            </a:r>
            <a:r>
              <a:rPr lang="en-US" sz="8000" dirty="0" err="1">
                <a:latin typeface="Bookman Old Style" panose="02050604050505020204" pitchFamily="18" charset="0"/>
                <a:cs typeface="Arial" panose="020B0604020202020204" pitchFamily="34" charset="0"/>
              </a:rPr>
              <a:t>mak</a:t>
            </a:r>
            <a:r>
              <a:rPr lang="en-US" sz="8000" dirty="0">
                <a:latin typeface="Bookman Old Style" panose="02050604050505020204" pitchFamily="18" charset="0"/>
                <a:cs typeface="Arial" panose="020B0604020202020204" pitchFamily="34" charset="0"/>
              </a:rPr>
              <a:t> </a:t>
            </a:r>
            <a:r>
              <a:rPr lang="en-US" sz="80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- </a:t>
            </a:r>
            <a:r>
              <a:rPr lang="en-US" sz="8000" dirty="0" err="1">
                <a:latin typeface="Bookman Old Style" panose="02050604050505020204" pitchFamily="18" charset="0"/>
                <a:cs typeface="Arial" panose="020B0604020202020204" pitchFamily="34" charset="0"/>
              </a:rPr>
              <a:t>Ödev</a:t>
            </a:r>
            <a:r>
              <a:rPr lang="en-US" sz="8000" dirty="0">
                <a:latin typeface="Bookman Old Style" panose="02050604050505020204" pitchFamily="18" charset="0"/>
                <a:cs typeface="Arial" panose="020B0604020202020204" pitchFamily="34" charset="0"/>
              </a:rPr>
              <a:t> </a:t>
            </a:r>
            <a:r>
              <a:rPr lang="en-US" sz="80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yap</a:t>
            </a:r>
            <a:r>
              <a:rPr lang="tr-TR" sz="8000" dirty="0" smtClean="0">
                <a:solidFill>
                  <a:srgbClr val="7030A0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ı</a:t>
            </a:r>
            <a:r>
              <a:rPr lang="en-US" sz="8000" dirty="0" err="1" smtClean="0">
                <a:solidFill>
                  <a:srgbClr val="FF0000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yor</a:t>
            </a:r>
            <a:endParaRPr lang="en-US" sz="8000" dirty="0">
              <a:solidFill>
                <a:srgbClr val="FF0000"/>
              </a:solidFill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marL="0" indent="0">
              <a:lnSpc>
                <a:spcPct val="170000"/>
              </a:lnSpc>
              <a:buNone/>
            </a:pPr>
            <a:r>
              <a:rPr lang="en-US" sz="8000" b="1" dirty="0" err="1" smtClean="0">
                <a:latin typeface="Bookman Old Style" panose="02050604050505020204" pitchFamily="18" charset="0"/>
                <a:cs typeface="Arial" panose="020B0604020202020204" pitchFamily="34" charset="0"/>
              </a:rPr>
              <a:t>Konu</a:t>
            </a:r>
            <a:r>
              <a:rPr lang="tr-TR" sz="8000" b="1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ş</a:t>
            </a:r>
            <a:r>
              <a:rPr lang="en-US" sz="8000" dirty="0" err="1" smtClean="0">
                <a:latin typeface="Bookman Old Style" panose="02050604050505020204" pitchFamily="18" charset="0"/>
                <a:cs typeface="Arial" panose="020B0604020202020204" pitchFamily="34" charset="0"/>
              </a:rPr>
              <a:t>mak</a:t>
            </a:r>
            <a:r>
              <a:rPr lang="en-US" sz="80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 </a:t>
            </a:r>
            <a:r>
              <a:rPr lang="en-US" sz="8000" dirty="0">
                <a:latin typeface="Bookman Old Style" panose="02050604050505020204" pitchFamily="18" charset="0"/>
                <a:cs typeface="Arial" panose="020B0604020202020204" pitchFamily="34" charset="0"/>
              </a:rPr>
              <a:t>-</a:t>
            </a:r>
            <a:r>
              <a:rPr lang="en-US" sz="80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 </a:t>
            </a:r>
            <a:r>
              <a:rPr lang="en-US" sz="8000" dirty="0" err="1" smtClean="0">
                <a:latin typeface="Bookman Old Style" panose="02050604050505020204" pitchFamily="18" charset="0"/>
                <a:cs typeface="Arial" panose="020B0604020202020204" pitchFamily="34" charset="0"/>
              </a:rPr>
              <a:t>Konu</a:t>
            </a:r>
            <a:r>
              <a:rPr lang="tr-TR" sz="80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ş</a:t>
            </a:r>
            <a:r>
              <a:rPr lang="en-US" sz="8000" dirty="0" err="1" smtClean="0">
                <a:solidFill>
                  <a:srgbClr val="7030A0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u</a:t>
            </a:r>
            <a:r>
              <a:rPr lang="en-US" sz="8000" dirty="0" err="1" smtClean="0">
                <a:solidFill>
                  <a:srgbClr val="FF0000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yor</a:t>
            </a:r>
            <a:endParaRPr lang="en-US" sz="8000" dirty="0">
              <a:solidFill>
                <a:srgbClr val="FF0000"/>
              </a:solidFill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marL="0" indent="0">
              <a:lnSpc>
                <a:spcPct val="170000"/>
              </a:lnSpc>
              <a:buNone/>
            </a:pPr>
            <a:r>
              <a:rPr lang="en-US" sz="8000" b="1" dirty="0" err="1" smtClean="0">
                <a:latin typeface="Bookman Old Style" panose="02050604050505020204" pitchFamily="18" charset="0"/>
                <a:cs typeface="Arial" panose="020B0604020202020204" pitchFamily="34" charset="0"/>
              </a:rPr>
              <a:t>Anlat</a:t>
            </a:r>
            <a:r>
              <a:rPr lang="en-US" sz="8000" dirty="0" err="1" smtClean="0">
                <a:latin typeface="Bookman Old Style" panose="02050604050505020204" pitchFamily="18" charset="0"/>
                <a:cs typeface="Arial" panose="020B0604020202020204" pitchFamily="34" charset="0"/>
              </a:rPr>
              <a:t>mak</a:t>
            </a:r>
            <a:r>
              <a:rPr lang="en-US" sz="80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 – </a:t>
            </a:r>
            <a:r>
              <a:rPr lang="en-US" sz="8000" dirty="0" err="1" smtClean="0">
                <a:latin typeface="Bookman Old Style" panose="02050604050505020204" pitchFamily="18" charset="0"/>
                <a:cs typeface="Arial" panose="020B0604020202020204" pitchFamily="34" charset="0"/>
              </a:rPr>
              <a:t>Anlat</a:t>
            </a:r>
            <a:r>
              <a:rPr lang="tr-TR" sz="8000" dirty="0" smtClean="0">
                <a:solidFill>
                  <a:srgbClr val="7030A0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ı</a:t>
            </a:r>
            <a:r>
              <a:rPr lang="en-US" sz="8000" dirty="0" err="1" smtClean="0">
                <a:solidFill>
                  <a:srgbClr val="FF0000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yor</a:t>
            </a:r>
            <a:endParaRPr lang="tr-TR" sz="8000" dirty="0" smtClean="0">
              <a:solidFill>
                <a:srgbClr val="FF0000"/>
              </a:solidFill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marL="0" indent="0">
              <a:lnSpc>
                <a:spcPct val="170000"/>
              </a:lnSpc>
              <a:buNone/>
            </a:pPr>
            <a:endParaRPr lang="tr-TR" sz="6200" dirty="0" smtClean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marL="0" indent="0">
              <a:lnSpc>
                <a:spcPct val="170000"/>
              </a:lnSpc>
              <a:buNone/>
            </a:pPr>
            <a:r>
              <a:rPr lang="en-US" sz="62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     </a:t>
            </a:r>
            <a:endParaRPr lang="en-US" sz="6200" dirty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marL="0" indent="0">
              <a:lnSpc>
                <a:spcPct val="170000"/>
              </a:lnSpc>
              <a:buNone/>
            </a:pPr>
            <a:endParaRPr lang="tr-TR" sz="2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000" b="1" i="1" dirty="0" smtClean="0">
              <a:latin typeface="Swis721CnBT"/>
            </a:endParaRPr>
          </a:p>
          <a:p>
            <a:pPr marL="0" indent="0">
              <a:buNone/>
            </a:pPr>
            <a:r>
              <a:rPr lang="en-US" sz="2000" b="1" i="1" dirty="0" smtClean="0">
                <a:latin typeface="Swis721CnBT"/>
              </a:rPr>
              <a:t>  </a:t>
            </a:r>
          </a:p>
          <a:p>
            <a:endParaRPr lang="tr-TR" sz="20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06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YEN</a:t>
            </a:r>
            <a:r>
              <a:rPr lang="tr-TR" sz="28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İ KELİMELER</a:t>
            </a:r>
            <a:r>
              <a:rPr lang="tr-TR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/>
            </a:r>
            <a:br>
              <a:rPr lang="tr-TR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</a:br>
            <a:r>
              <a:rPr lang="tr-TR" sz="28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NEW WORDS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48472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tr-TR" sz="8000" b="1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Çalış</a:t>
            </a:r>
            <a:r>
              <a:rPr lang="tr-TR" sz="80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mak </a:t>
            </a:r>
            <a:r>
              <a:rPr lang="tr-TR" sz="80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- Çal</a:t>
            </a:r>
            <a:r>
              <a:rPr lang="tr-TR" sz="8000" dirty="0" smtClean="0">
                <a:solidFill>
                  <a:srgbClr val="7030A0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ı</a:t>
            </a:r>
            <a:r>
              <a:rPr lang="tr-TR" sz="80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ş</a:t>
            </a:r>
            <a:r>
              <a:rPr lang="tr-TR" sz="8000" dirty="0" smtClean="0">
                <a:solidFill>
                  <a:srgbClr val="7030A0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ı</a:t>
            </a:r>
            <a:r>
              <a:rPr lang="tr-TR" sz="8000" dirty="0" smtClean="0">
                <a:solidFill>
                  <a:srgbClr val="FF0000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yor</a:t>
            </a:r>
            <a:endParaRPr lang="en-US" sz="8000" dirty="0">
              <a:solidFill>
                <a:srgbClr val="FF0000"/>
              </a:solidFill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marL="0" indent="0">
              <a:lnSpc>
                <a:spcPct val="170000"/>
              </a:lnSpc>
              <a:buNone/>
            </a:pPr>
            <a:r>
              <a:rPr lang="en-US" sz="8000" b="1" dirty="0" err="1" smtClean="0">
                <a:latin typeface="Bookman Old Style" panose="02050604050505020204" pitchFamily="18" charset="0"/>
                <a:cs typeface="Arial" panose="020B0604020202020204" pitchFamily="34" charset="0"/>
              </a:rPr>
              <a:t>Ders</a:t>
            </a:r>
            <a:r>
              <a:rPr lang="en-US" sz="8000" b="1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 </a:t>
            </a:r>
            <a:r>
              <a:rPr lang="en-US" sz="8000" b="1" dirty="0" err="1" smtClean="0">
                <a:latin typeface="Bookman Old Style" panose="02050604050505020204" pitchFamily="18" charset="0"/>
                <a:cs typeface="Arial" panose="020B0604020202020204" pitchFamily="34" charset="0"/>
              </a:rPr>
              <a:t>çal</a:t>
            </a:r>
            <a:r>
              <a:rPr lang="tr-TR" sz="8000" b="1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ış</a:t>
            </a:r>
            <a:r>
              <a:rPr lang="en-US" sz="8000" dirty="0" err="1" smtClean="0">
                <a:latin typeface="Bookman Old Style" panose="02050604050505020204" pitchFamily="18" charset="0"/>
                <a:cs typeface="Arial" panose="020B0604020202020204" pitchFamily="34" charset="0"/>
              </a:rPr>
              <a:t>mak</a:t>
            </a:r>
            <a:r>
              <a:rPr lang="en-US" sz="80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 </a:t>
            </a:r>
            <a:r>
              <a:rPr lang="en-US" sz="80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– </a:t>
            </a:r>
            <a:r>
              <a:rPr lang="en-US" sz="8000" dirty="0" err="1" smtClean="0">
                <a:latin typeface="Bookman Old Style" panose="02050604050505020204" pitchFamily="18" charset="0"/>
                <a:cs typeface="Arial" panose="020B0604020202020204" pitchFamily="34" charset="0"/>
              </a:rPr>
              <a:t>Çal</a:t>
            </a:r>
            <a:r>
              <a:rPr lang="tr-TR" sz="8000" dirty="0" smtClean="0">
                <a:solidFill>
                  <a:srgbClr val="7030A0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ı</a:t>
            </a:r>
            <a:r>
              <a:rPr lang="tr-TR" sz="80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ş</a:t>
            </a:r>
            <a:r>
              <a:rPr lang="tr-TR" sz="8000" dirty="0" smtClean="0">
                <a:solidFill>
                  <a:srgbClr val="7030A0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ı</a:t>
            </a:r>
            <a:r>
              <a:rPr lang="en-US" sz="8000" dirty="0" err="1" smtClean="0">
                <a:solidFill>
                  <a:srgbClr val="FF0000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yor</a:t>
            </a:r>
            <a:endParaRPr lang="en-US" sz="8000" dirty="0">
              <a:solidFill>
                <a:srgbClr val="FF0000"/>
              </a:solidFill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marL="0" indent="0">
              <a:lnSpc>
                <a:spcPct val="170000"/>
              </a:lnSpc>
              <a:buNone/>
            </a:pPr>
            <a:r>
              <a:rPr lang="tr-TR" sz="8000" b="1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Düşün</a:t>
            </a:r>
            <a:r>
              <a:rPr lang="tr-TR" sz="80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mek - Düş</a:t>
            </a:r>
            <a:r>
              <a:rPr lang="tr-TR" sz="8000" dirty="0" smtClean="0">
                <a:solidFill>
                  <a:srgbClr val="7030A0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ü</a:t>
            </a:r>
            <a:r>
              <a:rPr lang="tr-TR" sz="80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n</a:t>
            </a:r>
            <a:r>
              <a:rPr lang="tr-TR" sz="8000" dirty="0" smtClean="0">
                <a:solidFill>
                  <a:srgbClr val="7030A0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ü</a:t>
            </a:r>
            <a:r>
              <a:rPr lang="tr-TR" sz="8000" dirty="0" smtClean="0">
                <a:solidFill>
                  <a:srgbClr val="FF0000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yor</a:t>
            </a:r>
            <a:endParaRPr lang="tr-TR" sz="8000" dirty="0">
              <a:solidFill>
                <a:srgbClr val="FF0000"/>
              </a:solidFill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marL="0" indent="0">
              <a:lnSpc>
                <a:spcPct val="170000"/>
              </a:lnSpc>
              <a:buNone/>
            </a:pPr>
            <a:r>
              <a:rPr lang="tr-TR" sz="8000" b="1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Sor</a:t>
            </a:r>
            <a:r>
              <a:rPr lang="tr-TR" sz="80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mak - </a:t>
            </a:r>
            <a:r>
              <a:rPr lang="tr-TR" sz="8000" dirty="0">
                <a:latin typeface="Bookman Old Style" panose="02050604050505020204" pitchFamily="18" charset="0"/>
                <a:cs typeface="Arial" panose="020B0604020202020204" pitchFamily="34" charset="0"/>
              </a:rPr>
              <a:t>S</a:t>
            </a:r>
            <a:r>
              <a:rPr lang="tr-TR" sz="8000" dirty="0">
                <a:solidFill>
                  <a:srgbClr val="7030A0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o</a:t>
            </a:r>
            <a:r>
              <a:rPr lang="tr-TR" sz="8000" dirty="0">
                <a:latin typeface="Bookman Old Style" panose="02050604050505020204" pitchFamily="18" charset="0"/>
                <a:cs typeface="Arial" panose="020B0604020202020204" pitchFamily="34" charset="0"/>
              </a:rPr>
              <a:t>r</a:t>
            </a:r>
            <a:r>
              <a:rPr lang="tr-TR" sz="8000" dirty="0">
                <a:solidFill>
                  <a:srgbClr val="7030A0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u</a:t>
            </a:r>
            <a:r>
              <a:rPr lang="tr-TR" sz="8000" dirty="0">
                <a:solidFill>
                  <a:srgbClr val="FF0000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yor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tr-TR" sz="8000" b="1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Çiz</a:t>
            </a:r>
            <a:r>
              <a:rPr lang="tr-TR" sz="80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mek - </a:t>
            </a:r>
            <a:r>
              <a:rPr lang="tr-TR" sz="8000" dirty="0">
                <a:latin typeface="Bookman Old Style" panose="02050604050505020204" pitchFamily="18" charset="0"/>
                <a:cs typeface="Arial" panose="020B0604020202020204" pitchFamily="34" charset="0"/>
              </a:rPr>
              <a:t>Ç</a:t>
            </a:r>
            <a:r>
              <a:rPr lang="tr-TR" sz="8000" dirty="0">
                <a:solidFill>
                  <a:srgbClr val="7030A0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i</a:t>
            </a:r>
            <a:r>
              <a:rPr lang="tr-TR" sz="8000" dirty="0">
                <a:latin typeface="Bookman Old Style" panose="02050604050505020204" pitchFamily="18" charset="0"/>
                <a:cs typeface="Arial" panose="020B0604020202020204" pitchFamily="34" charset="0"/>
              </a:rPr>
              <a:t>z</a:t>
            </a:r>
            <a:r>
              <a:rPr lang="tr-TR" sz="8000" dirty="0">
                <a:solidFill>
                  <a:srgbClr val="7030A0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i</a:t>
            </a:r>
            <a:r>
              <a:rPr lang="tr-TR" sz="8000" dirty="0">
                <a:solidFill>
                  <a:srgbClr val="FF0000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yor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tr-TR" sz="8000" b="1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Aç</a:t>
            </a:r>
            <a:r>
              <a:rPr lang="tr-TR" sz="80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mak - </a:t>
            </a:r>
            <a:r>
              <a:rPr lang="tr-TR" sz="8000" dirty="0" smtClean="0">
                <a:solidFill>
                  <a:srgbClr val="7030A0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A</a:t>
            </a:r>
            <a:r>
              <a:rPr lang="tr-TR" sz="80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ç</a:t>
            </a:r>
            <a:r>
              <a:rPr lang="tr-TR" sz="8000" dirty="0" smtClean="0">
                <a:solidFill>
                  <a:srgbClr val="7030A0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ı</a:t>
            </a:r>
            <a:r>
              <a:rPr lang="tr-TR" sz="8000" dirty="0" smtClean="0">
                <a:solidFill>
                  <a:srgbClr val="FF0000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yor</a:t>
            </a:r>
            <a:endParaRPr lang="tr-TR" sz="8000" dirty="0">
              <a:solidFill>
                <a:srgbClr val="FF0000"/>
              </a:solidFill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marL="0" indent="0">
              <a:lnSpc>
                <a:spcPct val="170000"/>
              </a:lnSpc>
              <a:buNone/>
            </a:pPr>
            <a:r>
              <a:rPr lang="tr-TR" sz="8000" b="1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Cevap </a:t>
            </a:r>
            <a:r>
              <a:rPr lang="tr-TR" sz="8000" b="1" dirty="0">
                <a:latin typeface="Bookman Old Style" panose="02050604050505020204" pitchFamily="18" charset="0"/>
                <a:cs typeface="Arial" panose="020B0604020202020204" pitchFamily="34" charset="0"/>
              </a:rPr>
              <a:t>ver</a:t>
            </a:r>
            <a:r>
              <a:rPr lang="tr-TR" sz="8000" dirty="0">
                <a:latin typeface="Bookman Old Style" panose="02050604050505020204" pitchFamily="18" charset="0"/>
                <a:cs typeface="Arial" panose="020B0604020202020204" pitchFamily="34" charset="0"/>
              </a:rPr>
              <a:t>mek </a:t>
            </a:r>
            <a:r>
              <a:rPr lang="tr-TR" sz="80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- </a:t>
            </a:r>
            <a:r>
              <a:rPr lang="tr-TR" sz="8000" dirty="0">
                <a:latin typeface="Bookman Old Style" panose="02050604050505020204" pitchFamily="18" charset="0"/>
                <a:cs typeface="Arial" panose="020B0604020202020204" pitchFamily="34" charset="0"/>
              </a:rPr>
              <a:t>Cevap v</a:t>
            </a:r>
            <a:r>
              <a:rPr lang="tr-TR" sz="8000" dirty="0">
                <a:solidFill>
                  <a:srgbClr val="7030A0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e</a:t>
            </a:r>
            <a:r>
              <a:rPr lang="tr-TR" sz="8000" dirty="0">
                <a:latin typeface="Bookman Old Style" panose="02050604050505020204" pitchFamily="18" charset="0"/>
                <a:cs typeface="Arial" panose="020B0604020202020204" pitchFamily="34" charset="0"/>
              </a:rPr>
              <a:t>r</a:t>
            </a:r>
            <a:r>
              <a:rPr lang="tr-TR" sz="8000" dirty="0">
                <a:solidFill>
                  <a:srgbClr val="7030A0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i</a:t>
            </a:r>
            <a:r>
              <a:rPr lang="tr-TR" sz="8000" dirty="0">
                <a:solidFill>
                  <a:srgbClr val="FF0000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yor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tr-TR" sz="8000" b="1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Dinle</a:t>
            </a:r>
            <a:r>
              <a:rPr lang="tr-TR" sz="80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mek – D</a:t>
            </a:r>
            <a:r>
              <a:rPr lang="tr-TR" sz="8000" dirty="0" smtClean="0">
                <a:solidFill>
                  <a:srgbClr val="7030A0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i</a:t>
            </a:r>
            <a:r>
              <a:rPr lang="tr-TR" sz="80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nl</a:t>
            </a:r>
            <a:r>
              <a:rPr lang="tr-TR" sz="8000" dirty="0" smtClean="0">
                <a:solidFill>
                  <a:srgbClr val="7030A0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i</a:t>
            </a:r>
            <a:r>
              <a:rPr lang="tr-TR" sz="8000" dirty="0" smtClean="0">
                <a:solidFill>
                  <a:srgbClr val="FF0000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yor</a:t>
            </a:r>
            <a:r>
              <a:rPr lang="en-US" sz="8000" dirty="0" smtClean="0">
                <a:solidFill>
                  <a:srgbClr val="FF0000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              D</a:t>
            </a:r>
            <a:r>
              <a:rPr lang="tr-TR" sz="8000" dirty="0" smtClean="0">
                <a:solidFill>
                  <a:srgbClr val="FF0000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ikkat!</a:t>
            </a:r>
            <a:r>
              <a:rPr lang="en-US" sz="8000" dirty="0" smtClean="0">
                <a:solidFill>
                  <a:srgbClr val="FF0000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  </a:t>
            </a:r>
            <a:r>
              <a:rPr lang="tr-TR" sz="8000" b="1" dirty="0" smtClean="0">
                <a:solidFill>
                  <a:prstClr val="black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Dinl</a:t>
            </a:r>
            <a:r>
              <a:rPr lang="tr-TR" sz="8000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e </a:t>
            </a:r>
            <a:r>
              <a:rPr lang="tr-TR" sz="8000" b="1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– Dinl</a:t>
            </a:r>
            <a:r>
              <a:rPr lang="en-US" sz="8000" b="1" dirty="0">
                <a:solidFill>
                  <a:srgbClr val="FF0000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+</a:t>
            </a:r>
            <a:r>
              <a:rPr lang="tr-TR" sz="8000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i</a:t>
            </a:r>
            <a:r>
              <a:rPr lang="en-US" sz="8000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+</a:t>
            </a:r>
            <a:r>
              <a:rPr lang="en-US" sz="8000" b="1" dirty="0" err="1" smtClean="0">
                <a:latin typeface="Bookman Old Style" panose="02050604050505020204" pitchFamily="18" charset="0"/>
                <a:cs typeface="Arial" panose="020B0604020202020204" pitchFamily="34" charset="0"/>
              </a:rPr>
              <a:t>yor</a:t>
            </a:r>
            <a:r>
              <a:rPr lang="en-US" sz="8000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 </a:t>
            </a:r>
            <a:endParaRPr lang="tr-TR" sz="8000" dirty="0">
              <a:solidFill>
                <a:srgbClr val="FF0000"/>
              </a:solidFill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marL="0" indent="0">
              <a:lnSpc>
                <a:spcPct val="170000"/>
              </a:lnSpc>
              <a:buNone/>
            </a:pPr>
            <a:endParaRPr lang="tr-TR" sz="6200" dirty="0" smtClean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marL="0" indent="0">
              <a:lnSpc>
                <a:spcPct val="170000"/>
              </a:lnSpc>
              <a:buNone/>
            </a:pPr>
            <a:r>
              <a:rPr lang="en-US" sz="6200" dirty="0" smtClean="0">
                <a:latin typeface="Bookman Old Style" panose="02050604050505020204" pitchFamily="18" charset="0"/>
                <a:cs typeface="Arial" panose="020B0604020202020204" pitchFamily="34" charset="0"/>
              </a:rPr>
              <a:t>     </a:t>
            </a:r>
            <a:endParaRPr lang="en-US" sz="6200" dirty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marL="0" indent="0">
              <a:lnSpc>
                <a:spcPct val="170000"/>
              </a:lnSpc>
              <a:buNone/>
            </a:pPr>
            <a:endParaRPr lang="tr-TR" sz="2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000" b="1" i="1" dirty="0" smtClean="0">
              <a:latin typeface="Swis721CnBT"/>
            </a:endParaRPr>
          </a:p>
          <a:p>
            <a:pPr marL="0" indent="0">
              <a:buNone/>
            </a:pPr>
            <a:r>
              <a:rPr lang="en-US" sz="2000" b="1" i="1" dirty="0" smtClean="0">
                <a:latin typeface="Swis721CnBT"/>
              </a:rPr>
              <a:t>  </a:t>
            </a:r>
          </a:p>
          <a:p>
            <a:endParaRPr lang="tr-TR" sz="20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516426" y="5673888"/>
            <a:ext cx="548640" cy="27432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257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ŞİMDİKİ </a:t>
            </a:r>
            <a:r>
              <a:rPr lang="tr-TR" sz="3600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ZAMAN</a:t>
            </a:r>
            <a:br>
              <a:rPr lang="tr-TR" sz="3600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</a:br>
            <a:r>
              <a:rPr lang="tr-TR" sz="2400" b="1" i="1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BACC6"/>
                </a:solidFill>
                <a:effectLst>
                  <a:outerShdw blurRad="12700" dist="38100" dir="2700000" algn="tl" rotWithShape="0">
                    <a:srgbClr val="4BACC6">
                      <a:lumMod val="60000"/>
                      <a:lumOff val="40000"/>
                    </a:srgbClr>
                  </a:outerShdw>
                </a:effectLst>
              </a:rPr>
              <a:t>P</a:t>
            </a:r>
            <a:r>
              <a:rPr lang="en-US" sz="2400" b="1" i="1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BACC6"/>
                </a:solidFill>
                <a:effectLst>
                  <a:outerShdw blurRad="12700" dist="38100" dir="2700000" algn="tl" rotWithShape="0">
                    <a:srgbClr val="4BACC6">
                      <a:lumMod val="60000"/>
                      <a:lumOff val="40000"/>
                    </a:srgbClr>
                  </a:outerShdw>
                </a:effectLst>
              </a:rPr>
              <a:t>RESENT CONTINUOUS TENSE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48472"/>
          </a:xfrm>
        </p:spPr>
        <p:txBody>
          <a:bodyPr>
            <a:normAutofit fontScale="70000" lnSpcReduction="20000"/>
          </a:bodyPr>
          <a:lstStyle/>
          <a:p>
            <a:endParaRPr lang="en-US" sz="2000" dirty="0" smtClean="0">
              <a:latin typeface="Swis721CnBT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900" dirty="0" err="1">
                <a:latin typeface="Bookman Old Style" panose="02050604050505020204" pitchFamily="18" charset="0"/>
              </a:rPr>
              <a:t>Fiilin</a:t>
            </a:r>
            <a:r>
              <a:rPr lang="en-US" sz="2900" dirty="0">
                <a:latin typeface="Bookman Old Style" panose="02050604050505020204" pitchFamily="18" charset="0"/>
              </a:rPr>
              <a:t> </a:t>
            </a:r>
            <a:r>
              <a:rPr lang="en-US" sz="2900" dirty="0" err="1">
                <a:latin typeface="Bookman Old Style" panose="02050604050505020204" pitchFamily="18" charset="0"/>
              </a:rPr>
              <a:t>içinde</a:t>
            </a:r>
            <a:r>
              <a:rPr lang="en-US" sz="2900" dirty="0">
                <a:latin typeface="Bookman Old Style" panose="02050604050505020204" pitchFamily="18" charset="0"/>
              </a:rPr>
              <a:t> </a:t>
            </a:r>
            <a:r>
              <a:rPr lang="en-US" sz="2900" dirty="0" err="1" smtClean="0">
                <a:latin typeface="Bookman Old Style" panose="02050604050505020204" pitchFamily="18" charset="0"/>
              </a:rPr>
              <a:t>bulundu</a:t>
            </a:r>
            <a:r>
              <a:rPr lang="tr-TR" sz="2900" dirty="0" smtClean="0">
                <a:latin typeface="Bookman Old Style" panose="02050604050505020204" pitchFamily="18" charset="0"/>
              </a:rPr>
              <a:t>ğ</a:t>
            </a:r>
            <a:r>
              <a:rPr lang="en-US" sz="2900" dirty="0" err="1" smtClean="0">
                <a:latin typeface="Bookman Old Style" panose="02050604050505020204" pitchFamily="18" charset="0"/>
              </a:rPr>
              <a:t>umuz</a:t>
            </a:r>
            <a:r>
              <a:rPr lang="en-US" sz="2900" dirty="0" smtClean="0">
                <a:latin typeface="Bookman Old Style" panose="02050604050505020204" pitchFamily="18" charset="0"/>
              </a:rPr>
              <a:t> </a:t>
            </a:r>
            <a:r>
              <a:rPr lang="en-US" sz="2900" dirty="0" err="1">
                <a:latin typeface="Bookman Old Style" panose="02050604050505020204" pitchFamily="18" charset="0"/>
              </a:rPr>
              <a:t>zamanda</a:t>
            </a:r>
            <a:r>
              <a:rPr lang="en-US" sz="2900" dirty="0">
                <a:latin typeface="Bookman Old Style" panose="02050604050505020204" pitchFamily="18" charset="0"/>
              </a:rPr>
              <a:t> </a:t>
            </a:r>
            <a:r>
              <a:rPr lang="en-US" sz="2900" dirty="0" smtClean="0">
                <a:latin typeface="Bookman Old Style" panose="02050604050505020204" pitchFamily="18" charset="0"/>
              </a:rPr>
              <a:t>yap</a:t>
            </a:r>
            <a:r>
              <a:rPr lang="tr-TR" sz="2900" dirty="0" smtClean="0">
                <a:latin typeface="Bookman Old Style" panose="02050604050505020204" pitchFamily="18" charset="0"/>
              </a:rPr>
              <a:t>ı</a:t>
            </a:r>
            <a:r>
              <a:rPr lang="en-US" sz="2900" dirty="0" err="1" smtClean="0">
                <a:latin typeface="Bookman Old Style" panose="02050604050505020204" pitchFamily="18" charset="0"/>
              </a:rPr>
              <a:t>lmakta</a:t>
            </a:r>
            <a:r>
              <a:rPr lang="en-US" sz="2900" dirty="0" smtClean="0">
                <a:latin typeface="Bookman Old Style" panose="02050604050505020204" pitchFamily="18" charset="0"/>
              </a:rPr>
              <a:t> </a:t>
            </a:r>
            <a:r>
              <a:rPr lang="en-US" sz="2900" dirty="0" err="1" smtClean="0">
                <a:latin typeface="Bookman Old Style" panose="02050604050505020204" pitchFamily="18" charset="0"/>
              </a:rPr>
              <a:t>oldu</a:t>
            </a:r>
            <a:r>
              <a:rPr lang="tr-TR" sz="2900" dirty="0" smtClean="0">
                <a:latin typeface="Bookman Old Style" panose="02050604050505020204" pitchFamily="18" charset="0"/>
              </a:rPr>
              <a:t>ğ</a:t>
            </a:r>
            <a:r>
              <a:rPr lang="en-US" sz="2900" dirty="0" err="1" smtClean="0">
                <a:latin typeface="Bookman Old Style" panose="02050604050505020204" pitchFamily="18" charset="0"/>
              </a:rPr>
              <a:t>unu</a:t>
            </a:r>
            <a:r>
              <a:rPr lang="en-US" sz="2900" dirty="0" smtClean="0">
                <a:latin typeface="Bookman Old Style" panose="02050604050505020204" pitchFamily="18" charset="0"/>
              </a:rPr>
              <a:t> </a:t>
            </a:r>
            <a:r>
              <a:rPr lang="en-US" sz="2900" dirty="0" err="1">
                <a:latin typeface="Bookman Old Style" panose="02050604050505020204" pitchFamily="18" charset="0"/>
              </a:rPr>
              <a:t>bildirir</a:t>
            </a:r>
            <a:r>
              <a:rPr lang="en-US" sz="2900" dirty="0">
                <a:latin typeface="Bookman Old Style" panose="02050604050505020204" pitchFamily="18" charset="0"/>
              </a:rPr>
              <a:t>. </a:t>
            </a:r>
            <a:r>
              <a:rPr lang="en-US" sz="2900" dirty="0" err="1">
                <a:latin typeface="Bookman Old Style" panose="02050604050505020204" pitchFamily="18" charset="0"/>
              </a:rPr>
              <a:t>Fiile</a:t>
            </a:r>
            <a:r>
              <a:rPr lang="en-US" sz="2900" dirty="0">
                <a:latin typeface="Bookman Old Style" panose="02050604050505020204" pitchFamily="18" charset="0"/>
              </a:rPr>
              <a:t> </a:t>
            </a:r>
            <a:r>
              <a:rPr lang="en-US" sz="2900" dirty="0">
                <a:solidFill>
                  <a:srgbClr val="FF0000"/>
                </a:solidFill>
                <a:latin typeface="Bookman Old Style" panose="02050604050505020204" pitchFamily="18" charset="0"/>
              </a:rPr>
              <a:t>“-</a:t>
            </a:r>
            <a:r>
              <a:rPr lang="en-US" sz="2900" dirty="0" err="1">
                <a:solidFill>
                  <a:srgbClr val="FF0000"/>
                </a:solidFill>
                <a:latin typeface="Bookman Old Style" panose="02050604050505020204" pitchFamily="18" charset="0"/>
              </a:rPr>
              <a:t>yor</a:t>
            </a:r>
            <a:r>
              <a:rPr lang="en-US" sz="2900" dirty="0">
                <a:solidFill>
                  <a:srgbClr val="FF0000"/>
                </a:solidFill>
                <a:latin typeface="Bookman Old Style" panose="02050604050505020204" pitchFamily="18" charset="0"/>
              </a:rPr>
              <a:t>” </a:t>
            </a:r>
            <a:r>
              <a:rPr lang="en-US" sz="2900" dirty="0" err="1">
                <a:latin typeface="Bookman Old Style" panose="02050604050505020204" pitchFamily="18" charset="0"/>
              </a:rPr>
              <a:t>eki</a:t>
            </a:r>
            <a:r>
              <a:rPr lang="en-US" sz="2900" dirty="0">
                <a:latin typeface="Bookman Old Style" panose="02050604050505020204" pitchFamily="18" charset="0"/>
              </a:rPr>
              <a:t> </a:t>
            </a:r>
            <a:r>
              <a:rPr lang="en-US" sz="2900" dirty="0" err="1">
                <a:latin typeface="Bookman Old Style" panose="02050604050505020204" pitchFamily="18" charset="0"/>
              </a:rPr>
              <a:t>getirilerek</a:t>
            </a:r>
            <a:r>
              <a:rPr lang="en-US" sz="2900" dirty="0">
                <a:latin typeface="Bookman Old Style" panose="02050604050505020204" pitchFamily="18" charset="0"/>
              </a:rPr>
              <a:t> </a:t>
            </a:r>
            <a:r>
              <a:rPr lang="en-US" sz="2900" dirty="0" smtClean="0">
                <a:latin typeface="Bookman Old Style" panose="02050604050505020204" pitchFamily="18" charset="0"/>
              </a:rPr>
              <a:t>yap</a:t>
            </a:r>
            <a:r>
              <a:rPr lang="tr-TR" sz="2900" dirty="0" smtClean="0">
                <a:latin typeface="Bookman Old Style" panose="02050604050505020204" pitchFamily="18" charset="0"/>
              </a:rPr>
              <a:t>ı</a:t>
            </a:r>
            <a:r>
              <a:rPr lang="en-US" sz="2900" dirty="0" smtClean="0">
                <a:latin typeface="Bookman Old Style" panose="02050604050505020204" pitchFamily="18" charset="0"/>
              </a:rPr>
              <a:t>l</a:t>
            </a:r>
            <a:r>
              <a:rPr lang="tr-TR" sz="2900" dirty="0" smtClean="0">
                <a:latin typeface="Bookman Old Style" panose="02050604050505020204" pitchFamily="18" charset="0"/>
              </a:rPr>
              <a:t>ı</a:t>
            </a:r>
            <a:r>
              <a:rPr lang="en-US" sz="2900" dirty="0" smtClean="0">
                <a:latin typeface="Bookman Old Style" panose="02050604050505020204" pitchFamily="18" charset="0"/>
              </a:rPr>
              <a:t>r.</a:t>
            </a:r>
            <a:endParaRPr lang="tr-TR" sz="2900" dirty="0" smtClean="0">
              <a:latin typeface="Bookman Old Style" panose="020506040505050202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tr-TR" sz="2900" dirty="0">
              <a:latin typeface="Bookman Old Style" panose="020506040505050202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900" dirty="0">
              <a:latin typeface="Bookman Old Style" panose="020506040505050202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900" dirty="0">
                <a:latin typeface="Bookman Old Style" panose="02050604050505020204" pitchFamily="18" charset="0"/>
              </a:rPr>
              <a:t>It expresses that something is happening at the time of speaking. Structurally, the suffix </a:t>
            </a:r>
            <a:r>
              <a:rPr lang="en-US" sz="2900" dirty="0">
                <a:solidFill>
                  <a:srgbClr val="FF0000"/>
                </a:solidFill>
                <a:latin typeface="Bookman Old Style" panose="02050604050505020204" pitchFamily="18" charset="0"/>
              </a:rPr>
              <a:t>“-</a:t>
            </a:r>
            <a:r>
              <a:rPr lang="en-US" sz="2900" dirty="0" err="1">
                <a:solidFill>
                  <a:srgbClr val="FF0000"/>
                </a:solidFill>
                <a:latin typeface="Bookman Old Style" panose="02050604050505020204" pitchFamily="18" charset="0"/>
              </a:rPr>
              <a:t>yor</a:t>
            </a:r>
            <a:r>
              <a:rPr lang="en-US" sz="2900" dirty="0">
                <a:solidFill>
                  <a:srgbClr val="FF0000"/>
                </a:solidFill>
                <a:latin typeface="Bookman Old Style" panose="02050604050505020204" pitchFamily="18" charset="0"/>
              </a:rPr>
              <a:t>” </a:t>
            </a:r>
            <a:r>
              <a:rPr lang="en-US" sz="2900" dirty="0">
                <a:latin typeface="Bookman Old Style" panose="02050604050505020204" pitchFamily="18" charset="0"/>
              </a:rPr>
              <a:t>comes at the end of the verbs.</a:t>
            </a:r>
            <a:endParaRPr lang="tr-TR" sz="2900" dirty="0" smtClean="0">
              <a:latin typeface="Bookman Old Style" panose="020506040505050202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900" dirty="0" smtClean="0">
                <a:latin typeface="Bookman Old Style" panose="02050604050505020204" pitchFamily="18" charset="0"/>
              </a:rPr>
              <a:t>     </a:t>
            </a:r>
            <a:endParaRPr lang="en-US" sz="2900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n-US" sz="2000" b="1" i="1" dirty="0" smtClean="0">
              <a:latin typeface="Swis721CnBT"/>
            </a:endParaRPr>
          </a:p>
          <a:p>
            <a:pPr marL="0" indent="0">
              <a:buNone/>
            </a:pPr>
            <a:r>
              <a:rPr lang="en-US" sz="2000" b="1" i="1" dirty="0" smtClean="0">
                <a:latin typeface="Swis721CnBT"/>
              </a:rPr>
              <a:t>  </a:t>
            </a:r>
          </a:p>
          <a:p>
            <a:endParaRPr lang="tr-TR" sz="20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3194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ŞİMDİKİ </a:t>
            </a:r>
            <a:r>
              <a:rPr lang="tr-TR" sz="3600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ZAMAN</a:t>
            </a:r>
            <a:br>
              <a:rPr lang="tr-TR" sz="3600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</a:br>
            <a:r>
              <a:rPr lang="tr-TR" sz="2400" b="1" i="1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BACC6"/>
                </a:solidFill>
                <a:effectLst>
                  <a:outerShdw blurRad="12700" dist="38100" dir="2700000" algn="tl" rotWithShape="0">
                    <a:srgbClr val="4BACC6">
                      <a:lumMod val="60000"/>
                      <a:lumOff val="40000"/>
                    </a:srgbClr>
                  </a:outerShdw>
                </a:effectLst>
              </a:rPr>
              <a:t>P</a:t>
            </a:r>
            <a:r>
              <a:rPr lang="en-US" sz="2400" b="1" i="1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BACC6"/>
                </a:solidFill>
                <a:effectLst>
                  <a:outerShdw blurRad="12700" dist="38100" dir="2700000" algn="tl" rotWithShape="0">
                    <a:srgbClr val="4BACC6">
                      <a:lumMod val="60000"/>
                      <a:lumOff val="40000"/>
                    </a:srgbClr>
                  </a:outerShdw>
                </a:effectLst>
              </a:rPr>
              <a:t>RESENT CONTINUOUS TENSE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48472"/>
          </a:xfrm>
        </p:spPr>
        <p:txBody>
          <a:bodyPr>
            <a:normAutofit/>
          </a:bodyPr>
          <a:lstStyle/>
          <a:p>
            <a:endParaRPr lang="en-US" sz="2000" dirty="0" smtClean="0">
              <a:latin typeface="Swis721CnBT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Bookman Old Style" panose="02050604050505020204" pitchFamily="18" charset="0"/>
              </a:rPr>
              <a:t>Sonu </a:t>
            </a:r>
            <a:r>
              <a:rPr lang="en-US" sz="2400" dirty="0" err="1">
                <a:solidFill>
                  <a:srgbClr val="0033CC"/>
                </a:solidFill>
                <a:latin typeface="Bookman Old Style" panose="02050604050505020204" pitchFamily="18" charset="0"/>
              </a:rPr>
              <a:t>sesli</a:t>
            </a:r>
            <a:r>
              <a:rPr lang="en-US" sz="2400" dirty="0">
                <a:latin typeface="Bookman Old Style" panose="02050604050505020204" pitchFamily="18" charset="0"/>
              </a:rPr>
              <a:t> </a:t>
            </a:r>
            <a:r>
              <a:rPr lang="en-US" sz="2400" dirty="0" err="1">
                <a:latin typeface="Bookman Old Style" panose="02050604050505020204" pitchFamily="18" charset="0"/>
              </a:rPr>
              <a:t>ile</a:t>
            </a:r>
            <a:r>
              <a:rPr lang="en-US" sz="2400" dirty="0">
                <a:latin typeface="Bookman Old Style" panose="02050604050505020204" pitchFamily="18" charset="0"/>
              </a:rPr>
              <a:t> </a:t>
            </a:r>
            <a:r>
              <a:rPr lang="en-US" sz="2400" dirty="0" err="1">
                <a:latin typeface="Bookman Old Style" panose="02050604050505020204" pitchFamily="18" charset="0"/>
              </a:rPr>
              <a:t>biten</a:t>
            </a:r>
            <a:r>
              <a:rPr lang="en-US" sz="2400" dirty="0">
                <a:latin typeface="Bookman Old Style" panose="02050604050505020204" pitchFamily="18" charset="0"/>
              </a:rPr>
              <a:t> </a:t>
            </a:r>
            <a:r>
              <a:rPr lang="en-US" sz="2400" dirty="0" err="1">
                <a:latin typeface="Bookman Old Style" panose="02050604050505020204" pitchFamily="18" charset="0"/>
              </a:rPr>
              <a:t>fiillere</a:t>
            </a:r>
            <a:r>
              <a:rPr lang="en-US" sz="2400" dirty="0">
                <a:latin typeface="Bookman Old Style" panose="02050604050505020204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Bookman Old Style" panose="02050604050505020204" pitchFamily="18" charset="0"/>
              </a:rPr>
              <a:t>“-</a:t>
            </a:r>
            <a:r>
              <a:rPr lang="en-US" sz="2400" dirty="0" err="1">
                <a:solidFill>
                  <a:srgbClr val="FF0000"/>
                </a:solidFill>
                <a:latin typeface="Bookman Old Style" panose="02050604050505020204" pitchFamily="18" charset="0"/>
              </a:rPr>
              <a:t>yor</a:t>
            </a:r>
            <a:r>
              <a:rPr lang="en-US" sz="2400" dirty="0">
                <a:solidFill>
                  <a:srgbClr val="FF0000"/>
                </a:solidFill>
                <a:latin typeface="Bookman Old Style" panose="02050604050505020204" pitchFamily="18" charset="0"/>
              </a:rPr>
              <a:t>” </a:t>
            </a:r>
            <a:r>
              <a:rPr lang="en-US" sz="2400" dirty="0" err="1">
                <a:latin typeface="Bookman Old Style" panose="02050604050505020204" pitchFamily="18" charset="0"/>
              </a:rPr>
              <a:t>eki</a:t>
            </a:r>
            <a:r>
              <a:rPr lang="en-US" sz="2400" dirty="0">
                <a:latin typeface="Bookman Old Style" panose="02050604050505020204" pitchFamily="18" charset="0"/>
              </a:rPr>
              <a:t> </a:t>
            </a:r>
            <a:r>
              <a:rPr lang="en-US" sz="2400" dirty="0" smtClean="0">
                <a:latin typeface="Bookman Old Style" panose="02050604050505020204" pitchFamily="18" charset="0"/>
              </a:rPr>
              <a:t>do</a:t>
            </a:r>
            <a:r>
              <a:rPr lang="tr-TR" sz="2400" dirty="0" smtClean="0">
                <a:latin typeface="Bookman Old Style" panose="02050604050505020204" pitchFamily="18" charset="0"/>
              </a:rPr>
              <a:t>ğ</a:t>
            </a:r>
            <a:r>
              <a:rPr lang="en-US" sz="2400" dirty="0" err="1" smtClean="0">
                <a:latin typeface="Bookman Old Style" panose="02050604050505020204" pitchFamily="18" charset="0"/>
              </a:rPr>
              <a:t>rudan</a:t>
            </a:r>
            <a:r>
              <a:rPr lang="en-US" sz="2400" dirty="0" smtClean="0">
                <a:latin typeface="Bookman Old Style" panose="02050604050505020204" pitchFamily="18" charset="0"/>
              </a:rPr>
              <a:t> </a:t>
            </a:r>
            <a:r>
              <a:rPr lang="en-US" sz="2400" dirty="0" err="1">
                <a:latin typeface="Bookman Old Style" panose="02050604050505020204" pitchFamily="18" charset="0"/>
              </a:rPr>
              <a:t>gelir</a:t>
            </a:r>
            <a:r>
              <a:rPr lang="en-US" sz="2400" dirty="0" smtClean="0">
                <a:latin typeface="Bookman Old Style" panose="02050604050505020204" pitchFamily="18" charset="0"/>
              </a:rPr>
              <a:t>.</a:t>
            </a:r>
            <a:endParaRPr lang="tr-TR" sz="2400" dirty="0" smtClean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n-US" sz="2400" dirty="0">
              <a:latin typeface="Bookman Old Style" panose="020506040505050202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Bookman Old Style" panose="02050604050505020204" pitchFamily="18" charset="0"/>
              </a:rPr>
              <a:t>If a verb ends in a vowel, it takes the suffix </a:t>
            </a:r>
            <a:r>
              <a:rPr lang="en-US" sz="2400" dirty="0">
                <a:solidFill>
                  <a:srgbClr val="FF0000"/>
                </a:solidFill>
                <a:latin typeface="Bookman Old Style" panose="02050604050505020204" pitchFamily="18" charset="0"/>
              </a:rPr>
              <a:t>“-</a:t>
            </a:r>
            <a:r>
              <a:rPr lang="en-US" sz="2400" dirty="0" err="1">
                <a:solidFill>
                  <a:srgbClr val="FF0000"/>
                </a:solidFill>
                <a:latin typeface="Bookman Old Style" panose="02050604050505020204" pitchFamily="18" charset="0"/>
              </a:rPr>
              <a:t>yor</a:t>
            </a:r>
            <a:r>
              <a:rPr lang="en-US" sz="2400" dirty="0">
                <a:solidFill>
                  <a:srgbClr val="FF0000"/>
                </a:solidFill>
                <a:latin typeface="Bookman Old Style" panose="02050604050505020204" pitchFamily="18" charset="0"/>
              </a:rPr>
              <a:t>” </a:t>
            </a:r>
            <a:r>
              <a:rPr lang="en-US" sz="2400" dirty="0">
                <a:latin typeface="Bookman Old Style" panose="02050604050505020204" pitchFamily="18" charset="0"/>
              </a:rPr>
              <a:t>directly.</a:t>
            </a:r>
            <a:endParaRPr lang="tr-TR" sz="2400" dirty="0">
              <a:latin typeface="Bookman Old Style" panose="020506040505050202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400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tr-TR" sz="2000" b="1" i="1" dirty="0" smtClean="0">
                <a:latin typeface="Swis721CnBT"/>
              </a:rPr>
              <a:t>Örnek</a:t>
            </a:r>
            <a:r>
              <a:rPr lang="en-US" sz="2000" b="1" i="1" dirty="0" smtClean="0">
                <a:latin typeface="Swis721CnBT"/>
              </a:rPr>
              <a:t>: </a:t>
            </a:r>
            <a:r>
              <a:rPr lang="tr-TR" sz="2000" b="1" i="1" dirty="0" smtClean="0">
                <a:latin typeface="Swis721CnBT"/>
              </a:rPr>
              <a:t> </a:t>
            </a:r>
            <a:r>
              <a:rPr lang="en-US" sz="2000" dirty="0" smtClean="0">
                <a:latin typeface="Swis721CnBT"/>
              </a:rPr>
              <a:t>Ben </a:t>
            </a:r>
            <a:r>
              <a:rPr lang="tr-TR" sz="2000" dirty="0" smtClean="0">
                <a:latin typeface="Swis721CnBT"/>
              </a:rPr>
              <a:t>oku</a:t>
            </a:r>
            <a:r>
              <a:rPr lang="en-US" sz="2000" dirty="0" smtClean="0">
                <a:latin typeface="Swis721CnBT"/>
              </a:rPr>
              <a:t>+</a:t>
            </a:r>
            <a:r>
              <a:rPr lang="en-US" sz="2000" dirty="0" err="1" smtClean="0">
                <a:solidFill>
                  <a:srgbClr val="FF0000"/>
                </a:solidFill>
                <a:latin typeface="Swis721CnBT"/>
              </a:rPr>
              <a:t>yor</a:t>
            </a:r>
            <a:r>
              <a:rPr lang="en-US" sz="2000" dirty="0" err="1" smtClean="0">
                <a:latin typeface="Swis721CnBT"/>
              </a:rPr>
              <a:t>+</a:t>
            </a:r>
            <a:r>
              <a:rPr lang="en-US" sz="2000" dirty="0" err="1" smtClean="0">
                <a:solidFill>
                  <a:srgbClr val="0070C0"/>
                </a:solidFill>
                <a:latin typeface="Swis721CnBT"/>
              </a:rPr>
              <a:t>um</a:t>
            </a:r>
            <a:r>
              <a:rPr lang="en-US" sz="2000" dirty="0" smtClean="0">
                <a:solidFill>
                  <a:srgbClr val="0070C0"/>
                </a:solidFill>
                <a:latin typeface="Swis721CnBT"/>
              </a:rPr>
              <a:t>. </a:t>
            </a:r>
            <a:endParaRPr lang="en-US" sz="2000" b="1" i="1" dirty="0" smtClean="0">
              <a:solidFill>
                <a:srgbClr val="0070C0"/>
              </a:solidFill>
              <a:latin typeface="Swis721CnBT"/>
            </a:endParaRPr>
          </a:p>
          <a:p>
            <a:pPr marL="0" indent="0">
              <a:buNone/>
            </a:pPr>
            <a:r>
              <a:rPr lang="en-US" sz="2000" b="1" i="1" dirty="0" smtClean="0">
                <a:latin typeface="Swis721CnBT"/>
              </a:rPr>
              <a:t>  </a:t>
            </a:r>
          </a:p>
          <a:p>
            <a:endParaRPr lang="tr-TR" sz="20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4048" y="4149080"/>
            <a:ext cx="1728192" cy="122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932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ŞİMDİKİ </a:t>
            </a:r>
            <a:r>
              <a:rPr lang="tr-TR" sz="3600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ZAMAN</a:t>
            </a:r>
            <a:br>
              <a:rPr lang="tr-TR" sz="3600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</a:br>
            <a:r>
              <a:rPr lang="tr-TR" sz="2400" b="1" i="1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BACC6"/>
                </a:solidFill>
                <a:effectLst>
                  <a:outerShdw blurRad="12700" dist="38100" dir="2700000" algn="tl" rotWithShape="0">
                    <a:srgbClr val="4BACC6">
                      <a:lumMod val="60000"/>
                      <a:lumOff val="40000"/>
                    </a:srgbClr>
                  </a:outerShdw>
                </a:effectLst>
              </a:rPr>
              <a:t>P</a:t>
            </a:r>
            <a:r>
              <a:rPr lang="en-US" sz="2400" b="1" i="1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BACC6"/>
                </a:solidFill>
                <a:effectLst>
                  <a:outerShdw blurRad="12700" dist="38100" dir="2700000" algn="tl" rotWithShape="0">
                    <a:srgbClr val="4BACC6">
                      <a:lumMod val="60000"/>
                      <a:lumOff val="40000"/>
                    </a:srgbClr>
                  </a:outerShdw>
                </a:effectLst>
              </a:rPr>
              <a:t>RESENT CONTINUOUS TENSE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48472"/>
          </a:xfrm>
        </p:spPr>
        <p:txBody>
          <a:bodyPr>
            <a:normAutofit/>
          </a:bodyPr>
          <a:lstStyle/>
          <a:p>
            <a:endParaRPr lang="en-US" sz="2000" dirty="0" smtClean="0">
              <a:latin typeface="Swis721CnBT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400" dirty="0">
                <a:latin typeface="Bookman Old Style" panose="02050604050505020204" pitchFamily="18" charset="0"/>
              </a:rPr>
              <a:t>Sonu </a:t>
            </a:r>
            <a:r>
              <a:rPr lang="en-US" sz="2400" dirty="0" err="1">
                <a:solidFill>
                  <a:srgbClr val="0033CC"/>
                </a:solidFill>
                <a:latin typeface="Bookman Old Style" panose="02050604050505020204" pitchFamily="18" charset="0"/>
              </a:rPr>
              <a:t>sessiz</a:t>
            </a:r>
            <a:r>
              <a:rPr lang="en-US" sz="2400" dirty="0" err="1">
                <a:latin typeface="Bookman Old Style" panose="02050604050505020204" pitchFamily="18" charset="0"/>
              </a:rPr>
              <a:t>le</a:t>
            </a:r>
            <a:r>
              <a:rPr lang="en-US" sz="2400" dirty="0">
                <a:latin typeface="Bookman Old Style" panose="02050604050505020204" pitchFamily="18" charset="0"/>
              </a:rPr>
              <a:t> </a:t>
            </a:r>
            <a:r>
              <a:rPr lang="en-US" sz="2400" dirty="0" err="1">
                <a:latin typeface="Bookman Old Style" panose="02050604050505020204" pitchFamily="18" charset="0"/>
              </a:rPr>
              <a:t>biten</a:t>
            </a:r>
            <a:r>
              <a:rPr lang="en-US" sz="2400" dirty="0">
                <a:latin typeface="Bookman Old Style" panose="02050604050505020204" pitchFamily="18" charset="0"/>
              </a:rPr>
              <a:t> </a:t>
            </a:r>
            <a:r>
              <a:rPr lang="en-US" sz="2400" dirty="0" err="1">
                <a:latin typeface="Bookman Old Style" panose="02050604050505020204" pitchFamily="18" charset="0"/>
              </a:rPr>
              <a:t>fiillere</a:t>
            </a:r>
            <a:r>
              <a:rPr lang="en-US" sz="2400" dirty="0">
                <a:latin typeface="Bookman Old Style" panose="02050604050505020204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Bookman Old Style" panose="02050604050505020204" pitchFamily="18" charset="0"/>
              </a:rPr>
              <a:t>“-</a:t>
            </a:r>
            <a:r>
              <a:rPr lang="en-US" sz="2400" dirty="0" err="1">
                <a:solidFill>
                  <a:srgbClr val="FF0000"/>
                </a:solidFill>
                <a:latin typeface="Bookman Old Style" panose="02050604050505020204" pitchFamily="18" charset="0"/>
              </a:rPr>
              <a:t>yor</a:t>
            </a:r>
            <a:r>
              <a:rPr lang="en-US" sz="2400" dirty="0">
                <a:solidFill>
                  <a:srgbClr val="FF0000"/>
                </a:solidFill>
                <a:latin typeface="Bookman Old Style" panose="02050604050505020204" pitchFamily="18" charset="0"/>
              </a:rPr>
              <a:t>” </a:t>
            </a:r>
            <a:r>
              <a:rPr lang="en-US" sz="2400" dirty="0" err="1">
                <a:latin typeface="Bookman Old Style" panose="02050604050505020204" pitchFamily="18" charset="0"/>
              </a:rPr>
              <a:t>eki</a:t>
            </a:r>
            <a:r>
              <a:rPr lang="en-US" sz="2400" dirty="0">
                <a:latin typeface="Bookman Old Style" panose="02050604050505020204" pitchFamily="18" charset="0"/>
              </a:rPr>
              <a:t> </a:t>
            </a:r>
            <a:r>
              <a:rPr lang="en-US" sz="2400" dirty="0" smtClean="0">
                <a:latin typeface="Bookman Old Style" panose="02050604050505020204" pitchFamily="18" charset="0"/>
              </a:rPr>
              <a:t>do</a:t>
            </a:r>
            <a:r>
              <a:rPr lang="tr-TR" sz="2400" dirty="0" smtClean="0">
                <a:latin typeface="Bookman Old Style" panose="02050604050505020204" pitchFamily="18" charset="0"/>
              </a:rPr>
              <a:t>ğ</a:t>
            </a:r>
            <a:r>
              <a:rPr lang="en-US" sz="2400" dirty="0" err="1" smtClean="0">
                <a:latin typeface="Bookman Old Style" panose="02050604050505020204" pitchFamily="18" charset="0"/>
              </a:rPr>
              <a:t>rudan</a:t>
            </a:r>
            <a:r>
              <a:rPr lang="en-US" sz="2400" dirty="0" smtClean="0">
                <a:latin typeface="Bookman Old Style" panose="02050604050505020204" pitchFamily="18" charset="0"/>
              </a:rPr>
              <a:t> </a:t>
            </a:r>
            <a:r>
              <a:rPr lang="en-US" sz="2400" dirty="0" err="1">
                <a:latin typeface="Bookman Old Style" panose="02050604050505020204" pitchFamily="18" charset="0"/>
              </a:rPr>
              <a:t>gelmez</a:t>
            </a:r>
            <a:r>
              <a:rPr lang="en-US" sz="2400" dirty="0">
                <a:latin typeface="Bookman Old Style" panose="02050604050505020204" pitchFamily="18" charset="0"/>
              </a:rPr>
              <a:t>. Araya </a:t>
            </a:r>
            <a:r>
              <a:rPr lang="en-US" sz="2400" dirty="0" err="1" smtClean="0">
                <a:latin typeface="Bookman Old Style" panose="02050604050505020204" pitchFamily="18" charset="0"/>
              </a:rPr>
              <a:t>ba</a:t>
            </a:r>
            <a:r>
              <a:rPr lang="tr-TR" sz="2400" dirty="0" smtClean="0">
                <a:latin typeface="Bookman Old Style" panose="02050604050505020204" pitchFamily="18" charset="0"/>
              </a:rPr>
              <a:t>ğ</a:t>
            </a:r>
            <a:r>
              <a:rPr lang="en-US" sz="2400" dirty="0" smtClean="0">
                <a:latin typeface="Bookman Old Style" panose="02050604050505020204" pitchFamily="18" charset="0"/>
              </a:rPr>
              <a:t>lay</a:t>
            </a:r>
            <a:r>
              <a:rPr lang="tr-TR" sz="2400" dirty="0" smtClean="0">
                <a:latin typeface="Bookman Old Style" panose="02050604050505020204" pitchFamily="18" charset="0"/>
              </a:rPr>
              <a:t>ı</a:t>
            </a:r>
            <a:r>
              <a:rPr lang="en-US" sz="2400" dirty="0" smtClean="0">
                <a:latin typeface="Bookman Old Style" panose="02050604050505020204" pitchFamily="18" charset="0"/>
              </a:rPr>
              <a:t>c</a:t>
            </a:r>
            <a:r>
              <a:rPr lang="tr-TR" sz="2400" dirty="0" smtClean="0">
                <a:latin typeface="Bookman Old Style" panose="02050604050505020204" pitchFamily="18" charset="0"/>
              </a:rPr>
              <a:t>ı</a:t>
            </a:r>
            <a:r>
              <a:rPr lang="en-US" sz="2400" dirty="0" smtClean="0">
                <a:latin typeface="Bookman Old Style" panose="02050604050505020204" pitchFamily="18" charset="0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Bookman Old Style" panose="02050604050505020204" pitchFamily="18" charset="0"/>
              </a:rPr>
              <a:t>ünlü</a:t>
            </a:r>
            <a:r>
              <a:rPr lang="en-US" sz="2400" dirty="0" err="1">
                <a:latin typeface="Bookman Old Style" panose="02050604050505020204" pitchFamily="18" charset="0"/>
              </a:rPr>
              <a:t>lerden</a:t>
            </a:r>
            <a:r>
              <a:rPr lang="en-US" sz="2400" dirty="0">
                <a:latin typeface="Bookman Old Style" panose="02050604050505020204" pitchFamily="18" charset="0"/>
              </a:rPr>
              <a:t> </a:t>
            </a:r>
            <a:r>
              <a:rPr lang="en-US" sz="2400" dirty="0" smtClean="0">
                <a:latin typeface="Bookman Old Style" panose="02050604050505020204" pitchFamily="18" charset="0"/>
              </a:rPr>
              <a:t>(</a:t>
            </a:r>
            <a:r>
              <a:rPr lang="tr-TR" sz="2400" dirty="0" smtClean="0">
                <a:latin typeface="Bookman Old Style" panose="02050604050505020204" pitchFamily="18" charset="0"/>
              </a:rPr>
              <a:t>ı</a:t>
            </a:r>
            <a:r>
              <a:rPr lang="en-US" sz="2400" dirty="0" smtClean="0">
                <a:latin typeface="Bookman Old Style" panose="02050604050505020204" pitchFamily="18" charset="0"/>
              </a:rPr>
              <a:t>, </a:t>
            </a:r>
            <a:r>
              <a:rPr lang="en-US" sz="2400" dirty="0" err="1">
                <a:latin typeface="Bookman Old Style" panose="02050604050505020204" pitchFamily="18" charset="0"/>
              </a:rPr>
              <a:t>i</a:t>
            </a:r>
            <a:r>
              <a:rPr lang="en-US" sz="2400" dirty="0">
                <a:latin typeface="Bookman Old Style" panose="02050604050505020204" pitchFamily="18" charset="0"/>
              </a:rPr>
              <a:t>, u, ü) </a:t>
            </a:r>
            <a:r>
              <a:rPr lang="en-US" sz="2400" dirty="0" err="1">
                <a:latin typeface="Bookman Old Style" panose="02050604050505020204" pitchFamily="18" charset="0"/>
              </a:rPr>
              <a:t>uygun</a:t>
            </a:r>
            <a:r>
              <a:rPr lang="en-US" sz="2400" dirty="0">
                <a:latin typeface="Bookman Old Style" panose="02050604050505020204" pitchFamily="18" charset="0"/>
              </a:rPr>
              <a:t> </a:t>
            </a:r>
            <a:r>
              <a:rPr lang="en-US" sz="2400" dirty="0" err="1" smtClean="0">
                <a:latin typeface="Bookman Old Style" panose="02050604050505020204" pitchFamily="18" charset="0"/>
              </a:rPr>
              <a:t>olan</a:t>
            </a:r>
            <a:r>
              <a:rPr lang="tr-TR" sz="2400" dirty="0" smtClean="0">
                <a:latin typeface="Bookman Old Style" panose="02050604050505020204" pitchFamily="18" charset="0"/>
              </a:rPr>
              <a:t>ı</a:t>
            </a:r>
            <a:r>
              <a:rPr lang="en-US" sz="2400" dirty="0" smtClean="0">
                <a:latin typeface="Bookman Old Style" panose="02050604050505020204" pitchFamily="18" charset="0"/>
              </a:rPr>
              <a:t> </a:t>
            </a:r>
            <a:r>
              <a:rPr lang="en-US" sz="2400" dirty="0" err="1" smtClean="0">
                <a:latin typeface="Bookman Old Style" panose="02050604050505020204" pitchFamily="18" charset="0"/>
              </a:rPr>
              <a:t>gelir</a:t>
            </a:r>
            <a:r>
              <a:rPr lang="tr-TR" sz="2400" dirty="0" smtClean="0">
                <a:latin typeface="Bookman Old Style" panose="02050604050505020204" pitchFamily="18" charset="0"/>
              </a:rPr>
              <a:t>.</a:t>
            </a:r>
          </a:p>
          <a:p>
            <a:pPr marL="0" indent="0" algn="just">
              <a:buNone/>
            </a:pPr>
            <a:endParaRPr lang="en-US" sz="2400" dirty="0">
              <a:latin typeface="Bookman Old Style" panose="020506040505050202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400" dirty="0">
                <a:latin typeface="Bookman Old Style" panose="02050604050505020204" pitchFamily="18" charset="0"/>
              </a:rPr>
              <a:t>If a verb ends in a consonant, it takes </a:t>
            </a:r>
            <a:r>
              <a:rPr lang="en-US" sz="24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“-</a:t>
            </a:r>
            <a:r>
              <a:rPr lang="tr-TR" sz="2400" dirty="0" err="1" smtClean="0">
                <a:solidFill>
                  <a:srgbClr val="FF0000"/>
                </a:solidFill>
                <a:latin typeface="Bookman Old Style" panose="02050604050505020204" pitchFamily="18" charset="0"/>
              </a:rPr>
              <a:t>ı</a:t>
            </a:r>
            <a:r>
              <a:rPr lang="en-US" sz="2400" dirty="0" err="1" smtClean="0">
                <a:solidFill>
                  <a:srgbClr val="FF0000"/>
                </a:solidFill>
                <a:latin typeface="Bookman Old Style" panose="02050604050505020204" pitchFamily="18" charset="0"/>
              </a:rPr>
              <a:t>yor</a:t>
            </a:r>
            <a:r>
              <a:rPr lang="en-US" sz="2400" dirty="0">
                <a:solidFill>
                  <a:srgbClr val="FF0000"/>
                </a:solidFill>
                <a:latin typeface="Bookman Old Style" panose="02050604050505020204" pitchFamily="18" charset="0"/>
              </a:rPr>
              <a:t>, -</a:t>
            </a:r>
            <a:r>
              <a:rPr lang="en-US" sz="2400" dirty="0" err="1">
                <a:solidFill>
                  <a:srgbClr val="FF0000"/>
                </a:solidFill>
                <a:latin typeface="Bookman Old Style" panose="02050604050505020204" pitchFamily="18" charset="0"/>
              </a:rPr>
              <a:t>iyor</a:t>
            </a:r>
            <a:r>
              <a:rPr lang="en-US" sz="2400" dirty="0">
                <a:solidFill>
                  <a:srgbClr val="FF0000"/>
                </a:solidFill>
                <a:latin typeface="Bookman Old Style" panose="02050604050505020204" pitchFamily="18" charset="0"/>
              </a:rPr>
              <a:t>, -</a:t>
            </a:r>
            <a:r>
              <a:rPr lang="en-US" sz="2400" dirty="0" err="1">
                <a:solidFill>
                  <a:srgbClr val="FF0000"/>
                </a:solidFill>
                <a:latin typeface="Bookman Old Style" panose="02050604050505020204" pitchFamily="18" charset="0"/>
              </a:rPr>
              <a:t>uyor</a:t>
            </a:r>
            <a:r>
              <a:rPr lang="en-US" sz="2400" dirty="0">
                <a:solidFill>
                  <a:srgbClr val="FF0000"/>
                </a:solidFill>
                <a:latin typeface="Bookman Old Style" panose="02050604050505020204" pitchFamily="18" charset="0"/>
              </a:rPr>
              <a:t>, -</a:t>
            </a:r>
            <a:r>
              <a:rPr lang="en-US" sz="2400" dirty="0" err="1" smtClean="0">
                <a:solidFill>
                  <a:srgbClr val="FF0000"/>
                </a:solidFill>
                <a:latin typeface="Bookman Old Style" panose="02050604050505020204" pitchFamily="18" charset="0"/>
              </a:rPr>
              <a:t>üy</a:t>
            </a:r>
            <a:r>
              <a:rPr lang="tr-TR" sz="24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o</a:t>
            </a:r>
            <a:r>
              <a:rPr lang="en-US" sz="24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r</a:t>
            </a:r>
            <a:r>
              <a:rPr lang="en-US" sz="2400" dirty="0">
                <a:solidFill>
                  <a:srgbClr val="FF0000"/>
                </a:solidFill>
                <a:latin typeface="Bookman Old Style" panose="02050604050505020204" pitchFamily="18" charset="0"/>
              </a:rPr>
              <a:t>” </a:t>
            </a:r>
            <a:r>
              <a:rPr lang="en-US" sz="2400" dirty="0">
                <a:latin typeface="Bookman Old Style" panose="02050604050505020204" pitchFamily="18" charset="0"/>
              </a:rPr>
              <a:t>in accordance with its last vowel.</a:t>
            </a:r>
            <a:endParaRPr lang="en-US" sz="2400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tr-TR" sz="2000" b="1" i="1" dirty="0" smtClean="0">
              <a:latin typeface="Swis721CnBT"/>
            </a:endParaRPr>
          </a:p>
          <a:p>
            <a:pPr marL="0" indent="0">
              <a:buNone/>
            </a:pPr>
            <a:r>
              <a:rPr lang="tr-TR" sz="2000" b="1" i="1" dirty="0" smtClean="0">
                <a:latin typeface="Swis721CnBT"/>
              </a:rPr>
              <a:t>Örnek</a:t>
            </a:r>
            <a:r>
              <a:rPr lang="en-US" sz="2000" b="1" i="1" dirty="0" smtClean="0">
                <a:latin typeface="Swis721CnBT"/>
              </a:rPr>
              <a:t>: </a:t>
            </a:r>
            <a:r>
              <a:rPr lang="tr-TR" sz="2000" b="1" i="1" dirty="0" smtClean="0">
                <a:latin typeface="Swis721CnBT"/>
              </a:rPr>
              <a:t> </a:t>
            </a:r>
            <a:r>
              <a:rPr lang="en-US" sz="2000" dirty="0" smtClean="0">
                <a:latin typeface="Swis721CnBT"/>
              </a:rPr>
              <a:t>Ben </a:t>
            </a:r>
            <a:r>
              <a:rPr lang="tr-TR" sz="2000" dirty="0" smtClean="0">
                <a:latin typeface="Swis721CnBT"/>
              </a:rPr>
              <a:t>konuş</a:t>
            </a:r>
            <a:r>
              <a:rPr lang="en-US" sz="2000" dirty="0" smtClean="0">
                <a:latin typeface="Swis721CnBT"/>
              </a:rPr>
              <a:t>+</a:t>
            </a:r>
            <a:r>
              <a:rPr lang="tr-TR" sz="2000" dirty="0" smtClean="0">
                <a:solidFill>
                  <a:srgbClr val="7030A0"/>
                </a:solidFill>
                <a:latin typeface="Swis721CnBT"/>
              </a:rPr>
              <a:t>u</a:t>
            </a:r>
            <a:r>
              <a:rPr lang="en-US" sz="2000" dirty="0" smtClean="0">
                <a:latin typeface="Swis721CnBT"/>
              </a:rPr>
              <a:t>+</a:t>
            </a:r>
            <a:r>
              <a:rPr lang="en-US" sz="2000" dirty="0" err="1" smtClean="0">
                <a:solidFill>
                  <a:srgbClr val="FF0000"/>
                </a:solidFill>
                <a:latin typeface="Swis721CnBT"/>
              </a:rPr>
              <a:t>yor</a:t>
            </a:r>
            <a:r>
              <a:rPr lang="en-US" sz="2000" dirty="0" err="1" smtClean="0">
                <a:latin typeface="Swis721CnBT"/>
              </a:rPr>
              <a:t>+</a:t>
            </a:r>
            <a:r>
              <a:rPr lang="en-US" sz="2000" dirty="0" err="1" smtClean="0">
                <a:solidFill>
                  <a:srgbClr val="0070C0"/>
                </a:solidFill>
                <a:latin typeface="Swis721CnBT"/>
              </a:rPr>
              <a:t>um</a:t>
            </a:r>
            <a:r>
              <a:rPr lang="en-US" sz="2000" dirty="0" smtClean="0">
                <a:solidFill>
                  <a:srgbClr val="0070C0"/>
                </a:solidFill>
                <a:latin typeface="Swis721CnBT"/>
              </a:rPr>
              <a:t>. </a:t>
            </a:r>
            <a:endParaRPr lang="en-US" sz="2000" b="1" i="1" dirty="0" smtClean="0">
              <a:solidFill>
                <a:srgbClr val="0070C0"/>
              </a:solidFill>
              <a:latin typeface="Swis721CnBT"/>
            </a:endParaRPr>
          </a:p>
          <a:p>
            <a:pPr marL="0" indent="0">
              <a:buNone/>
            </a:pPr>
            <a:r>
              <a:rPr lang="en-US" sz="2000" b="1" i="1" dirty="0" smtClean="0">
                <a:latin typeface="Swis721CnBT"/>
              </a:rPr>
              <a:t>  </a:t>
            </a:r>
          </a:p>
          <a:p>
            <a:endParaRPr lang="tr-TR" sz="20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2080" y="4869160"/>
            <a:ext cx="1270384" cy="1046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770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  <a:t>ŞİMDİKİ ZAMAN</a:t>
            </a:r>
            <a:br>
              <a:rPr lang="tr-TR" sz="3600" b="1" dirty="0" smtClean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BACC6"/>
                  </a:outerShdw>
                </a:effectLst>
              </a:rPr>
            </a:br>
            <a:r>
              <a:rPr lang="tr-TR" sz="2400" b="1" i="1" dirty="0" smtClean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BACC6"/>
                </a:solidFill>
                <a:effectLst>
                  <a:outerShdw blurRad="12700" dist="38100" dir="2700000" algn="tl" rotWithShape="0">
                    <a:srgbClr val="4BACC6">
                      <a:lumMod val="60000"/>
                      <a:lumOff val="40000"/>
                    </a:srgbClr>
                  </a:outerShdw>
                </a:effectLst>
              </a:rPr>
              <a:t>P</a:t>
            </a:r>
            <a:r>
              <a:rPr lang="en-US" sz="2400" b="1" i="1" dirty="0" smtClean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BACC6"/>
                </a:solidFill>
                <a:effectLst>
                  <a:outerShdw blurRad="12700" dist="38100" dir="2700000" algn="tl" rotWithShape="0">
                    <a:srgbClr val="4BACC6">
                      <a:lumMod val="60000"/>
                      <a:lumOff val="40000"/>
                    </a:srgbClr>
                  </a:outerShdw>
                </a:effectLst>
              </a:rPr>
              <a:t>RESENT CONTINUOUS TENSE</a:t>
            </a:r>
            <a:endParaRPr lang="en-GB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2080" y="4869160"/>
            <a:ext cx="1270384" cy="1046109"/>
          </a:xfrm>
          <a:prstGeom prst="rect">
            <a:avLst/>
          </a:prstGeom>
        </p:spPr>
      </p:pic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sz="2400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tr-TR" sz="24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Örnek</a:t>
            </a:r>
            <a:r>
              <a:rPr lang="en-US" sz="24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:</a:t>
            </a:r>
            <a:endParaRPr lang="tr-TR" sz="2400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Bookman Old Style" panose="02050604050505020204" pitchFamily="18" charset="0"/>
              </a:rPr>
              <a:t>A</a:t>
            </a:r>
            <a:r>
              <a:rPr lang="en-US" sz="2400" dirty="0">
                <a:latin typeface="Bookman Old Style" panose="02050604050505020204" pitchFamily="18" charset="0"/>
              </a:rPr>
              <a:t>: </a:t>
            </a:r>
            <a:r>
              <a:rPr lang="tr-TR" sz="2400" dirty="0" smtClean="0">
                <a:latin typeface="Bookman Old Style" panose="02050604050505020204" pitchFamily="18" charset="0"/>
              </a:rPr>
              <a:t>Syazni</a:t>
            </a:r>
            <a:r>
              <a:rPr lang="en-US" sz="2400" dirty="0" smtClean="0">
                <a:latin typeface="Bookman Old Style" panose="02050604050505020204" pitchFamily="18" charset="0"/>
              </a:rPr>
              <a:t> </a:t>
            </a:r>
            <a:r>
              <a:rPr lang="en-US" sz="2400" dirty="0">
                <a:latin typeface="Bookman Old Style" panose="02050604050505020204" pitchFamily="18" charset="0"/>
              </a:rPr>
              <a:t>ne </a:t>
            </a:r>
            <a:r>
              <a:rPr lang="en-US" sz="2400" dirty="0" smtClean="0">
                <a:latin typeface="Bookman Old Style" panose="02050604050505020204" pitchFamily="18" charset="0"/>
              </a:rPr>
              <a:t>yap</a:t>
            </a:r>
            <a:r>
              <a:rPr lang="tr-TR" sz="2400" dirty="0" smtClean="0">
                <a:solidFill>
                  <a:srgbClr val="7030A0"/>
                </a:solidFill>
                <a:latin typeface="Bookman Old Style" panose="02050604050505020204" pitchFamily="18" charset="0"/>
              </a:rPr>
              <a:t>ı</a:t>
            </a:r>
            <a:r>
              <a:rPr lang="en-US" sz="24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yor</a:t>
            </a:r>
            <a:r>
              <a:rPr lang="en-US" sz="2400" dirty="0">
                <a:latin typeface="Bookman Old Style" panose="02050604050505020204" pitchFamily="18" charset="0"/>
              </a:rPr>
              <a:t>?</a:t>
            </a:r>
          </a:p>
          <a:p>
            <a:pPr marL="0" indent="0">
              <a:buNone/>
            </a:pPr>
            <a:r>
              <a:rPr lang="en-US" sz="2400" dirty="0">
                <a:latin typeface="Bookman Old Style" panose="02050604050505020204" pitchFamily="18" charset="0"/>
              </a:rPr>
              <a:t>B: </a:t>
            </a:r>
            <a:r>
              <a:rPr lang="en-US" sz="2400" dirty="0" smtClean="0">
                <a:latin typeface="Bookman Old Style" panose="02050604050505020204" pitchFamily="18" charset="0"/>
              </a:rPr>
              <a:t>......</a:t>
            </a:r>
            <a:r>
              <a:rPr lang="tr-TR" sz="2400" dirty="0" smtClean="0">
                <a:latin typeface="Bookman Old Style" panose="02050604050505020204" pitchFamily="18" charset="0"/>
              </a:rPr>
              <a:t>....................... .</a:t>
            </a:r>
          </a:p>
          <a:p>
            <a:pPr marL="0" indent="0">
              <a:buNone/>
            </a:pPr>
            <a:endParaRPr lang="tr-TR" sz="2400" dirty="0" smtClean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2400" i="1" dirty="0" err="1" smtClean="0">
                <a:latin typeface="Bookman Old Style" panose="02050604050505020204" pitchFamily="18" charset="0"/>
              </a:rPr>
              <a:t>Dü</a:t>
            </a:r>
            <a:r>
              <a:rPr lang="tr-TR" sz="2400" i="1" dirty="0" smtClean="0">
                <a:latin typeface="Bookman Old Style" panose="02050604050505020204" pitchFamily="18" charset="0"/>
              </a:rPr>
              <a:t>ş</a:t>
            </a:r>
            <a:r>
              <a:rPr lang="en-US" sz="2400" i="1" dirty="0" err="1" smtClean="0">
                <a:latin typeface="Bookman Old Style" panose="02050604050505020204" pitchFamily="18" charset="0"/>
              </a:rPr>
              <a:t>ünmek</a:t>
            </a:r>
            <a:r>
              <a:rPr lang="en-US" sz="2400" i="1" dirty="0" smtClean="0">
                <a:latin typeface="Bookman Old Style" panose="02050604050505020204" pitchFamily="18" charset="0"/>
              </a:rPr>
              <a:t> </a:t>
            </a:r>
            <a:r>
              <a:rPr lang="en-US" sz="2400" i="1" dirty="0">
                <a:latin typeface="Bookman Old Style" panose="02050604050505020204" pitchFamily="18" charset="0"/>
              </a:rPr>
              <a:t>(ben): Ben </a:t>
            </a:r>
            <a:r>
              <a:rPr lang="en-US" sz="2400" i="1" dirty="0" err="1" smtClean="0">
                <a:latin typeface="Bookman Old Style" panose="02050604050505020204" pitchFamily="18" charset="0"/>
              </a:rPr>
              <a:t>dü</a:t>
            </a:r>
            <a:r>
              <a:rPr lang="tr-TR" sz="2400" i="1" dirty="0" smtClean="0">
                <a:latin typeface="Bookman Old Style" panose="02050604050505020204" pitchFamily="18" charset="0"/>
              </a:rPr>
              <a:t>ş</a:t>
            </a:r>
            <a:r>
              <a:rPr lang="en-US" sz="2400" i="1" dirty="0" err="1" smtClean="0">
                <a:latin typeface="Bookman Old Style" panose="02050604050505020204" pitchFamily="18" charset="0"/>
              </a:rPr>
              <a:t>ünüyorum</a:t>
            </a:r>
            <a:r>
              <a:rPr lang="en-US" sz="2400" i="1" dirty="0">
                <a:latin typeface="Bookman Old Style" panose="020506040505050202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2400" i="1" dirty="0" err="1" smtClean="0">
                <a:latin typeface="Bookman Old Style" panose="02050604050505020204" pitchFamily="18" charset="0"/>
              </a:rPr>
              <a:t>Okumak</a:t>
            </a:r>
            <a:r>
              <a:rPr lang="en-US" sz="2400" i="1" dirty="0" smtClean="0">
                <a:latin typeface="Bookman Old Style" panose="02050604050505020204" pitchFamily="18" charset="0"/>
              </a:rPr>
              <a:t> </a:t>
            </a:r>
            <a:r>
              <a:rPr lang="en-US" sz="2400" i="1" dirty="0">
                <a:latin typeface="Bookman Old Style" panose="02050604050505020204" pitchFamily="18" charset="0"/>
              </a:rPr>
              <a:t>(</a:t>
            </a:r>
            <a:r>
              <a:rPr lang="en-US" sz="2400" i="1" dirty="0" err="1">
                <a:latin typeface="Bookman Old Style" panose="02050604050505020204" pitchFamily="18" charset="0"/>
              </a:rPr>
              <a:t>sen</a:t>
            </a:r>
            <a:r>
              <a:rPr lang="en-US" sz="2400" i="1" dirty="0">
                <a:latin typeface="Bookman Old Style" panose="02050604050505020204" pitchFamily="18" charset="0"/>
              </a:rPr>
              <a:t>) </a:t>
            </a:r>
            <a:r>
              <a:rPr lang="en-US" sz="2400" i="1" dirty="0" smtClean="0">
                <a:latin typeface="Bookman Old Style" panose="02050604050505020204" pitchFamily="18" charset="0"/>
              </a:rPr>
              <a:t>:..............................</a:t>
            </a:r>
            <a:r>
              <a:rPr lang="tr-TR" sz="2400" i="1" dirty="0" smtClean="0">
                <a:latin typeface="Bookman Old Style" panose="02050604050505020204" pitchFamily="18" charset="0"/>
              </a:rPr>
              <a:t>. </a:t>
            </a:r>
            <a:endParaRPr lang="en-US" sz="2400" i="1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2400" i="1" dirty="0" err="1" smtClean="0">
                <a:latin typeface="Bookman Old Style" panose="02050604050505020204" pitchFamily="18" charset="0"/>
              </a:rPr>
              <a:t>Ödev</a:t>
            </a:r>
            <a:r>
              <a:rPr lang="en-US" sz="2400" i="1" dirty="0" smtClean="0">
                <a:latin typeface="Bookman Old Style" panose="02050604050505020204" pitchFamily="18" charset="0"/>
              </a:rPr>
              <a:t> </a:t>
            </a:r>
            <a:r>
              <a:rPr lang="en-US" sz="2400" i="1" dirty="0" err="1">
                <a:latin typeface="Bookman Old Style" panose="02050604050505020204" pitchFamily="18" charset="0"/>
              </a:rPr>
              <a:t>yapmak</a:t>
            </a:r>
            <a:r>
              <a:rPr lang="en-US" sz="2400" i="1" dirty="0">
                <a:latin typeface="Bookman Old Style" panose="02050604050505020204" pitchFamily="18" charset="0"/>
              </a:rPr>
              <a:t> (o) </a:t>
            </a:r>
            <a:r>
              <a:rPr lang="en-US" sz="2400" i="1" dirty="0" smtClean="0">
                <a:latin typeface="Bookman Old Style" panose="02050604050505020204" pitchFamily="18" charset="0"/>
              </a:rPr>
              <a:t>:.............</a:t>
            </a:r>
            <a:r>
              <a:rPr lang="tr-TR" sz="2400" i="1" dirty="0" smtClean="0">
                <a:latin typeface="Bookman Old Style" panose="02050604050505020204" pitchFamily="18" charset="0"/>
              </a:rPr>
              <a:t>.............</a:t>
            </a:r>
            <a:endParaRPr lang="en-US" sz="2400" i="1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tr-TR" sz="2400" i="1" dirty="0" smtClean="0">
                <a:latin typeface="Bookman Old Style" panose="02050604050505020204" pitchFamily="18" charset="0"/>
              </a:rPr>
              <a:t>Konuş</a:t>
            </a:r>
            <a:r>
              <a:rPr lang="en-US" sz="2400" i="1" dirty="0" err="1" smtClean="0">
                <a:latin typeface="Bookman Old Style" panose="02050604050505020204" pitchFamily="18" charset="0"/>
              </a:rPr>
              <a:t>mak</a:t>
            </a:r>
            <a:r>
              <a:rPr lang="en-US" sz="2400" i="1" dirty="0" smtClean="0">
                <a:latin typeface="Bookman Old Style" panose="02050604050505020204" pitchFamily="18" charset="0"/>
              </a:rPr>
              <a:t> </a:t>
            </a:r>
            <a:r>
              <a:rPr lang="en-US" sz="2400" i="1" dirty="0">
                <a:latin typeface="Bookman Old Style" panose="02050604050505020204" pitchFamily="18" charset="0"/>
              </a:rPr>
              <a:t>(biz) </a:t>
            </a:r>
            <a:r>
              <a:rPr lang="en-US" sz="2400" i="1" dirty="0" smtClean="0">
                <a:latin typeface="Bookman Old Style" panose="02050604050505020204" pitchFamily="18" charset="0"/>
              </a:rPr>
              <a:t>:...................</a:t>
            </a:r>
            <a:endParaRPr lang="en-US" sz="2400" i="1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1702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EV ÖDEVİ</a:t>
            </a:r>
            <a:r>
              <a:rPr lang="tr-TR" dirty="0" smtClean="0">
                <a:solidFill>
                  <a:prstClr val="white"/>
                </a:solidFill>
              </a:rPr>
              <a:t/>
            </a:r>
            <a:br>
              <a:rPr lang="tr-TR" dirty="0" smtClean="0">
                <a:solidFill>
                  <a:prstClr val="white"/>
                </a:solidFill>
              </a:rPr>
            </a:br>
            <a:r>
              <a:rPr lang="tr-TR" sz="2400" dirty="0" smtClean="0">
                <a:solidFill>
                  <a:prstClr val="white"/>
                </a:solidFill>
              </a:rPr>
              <a:t>HOMEWORK</a:t>
            </a:r>
            <a:r>
              <a:rPr lang="en-US" sz="2400" dirty="0" smtClean="0">
                <a:solidFill>
                  <a:prstClr val="white"/>
                </a:solidFill>
              </a:rPr>
              <a:t> ASSIGNMENT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536" y="1916832"/>
            <a:ext cx="8229600" cy="3629000"/>
          </a:xfrm>
        </p:spPr>
        <p:txBody>
          <a:bodyPr>
            <a:noAutofit/>
          </a:bodyPr>
          <a:lstStyle/>
          <a:p>
            <a:pPr lvl="0" algn="just">
              <a:lnSpc>
                <a:spcPct val="250000"/>
              </a:lnSpc>
            </a:pPr>
            <a:r>
              <a:rPr lang="en-US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To write </a:t>
            </a:r>
            <a:r>
              <a:rPr lang="tr-T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10</a:t>
            </a:r>
            <a:r>
              <a:rPr lang="en-US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examples for </a:t>
            </a:r>
            <a:r>
              <a:rPr lang="tr-TR" sz="20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ŞİMDİKİ ZAMAN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in </a:t>
            </a:r>
            <a:r>
              <a:rPr lang="en-US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Turkish;</a:t>
            </a:r>
            <a:endParaRPr lang="tr-TR" sz="2000" b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0" algn="just">
              <a:lnSpc>
                <a:spcPct val="250000"/>
              </a:lnSpc>
            </a:pPr>
            <a:r>
              <a:rPr lang="tr-T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To complete </a:t>
            </a:r>
            <a:r>
              <a:rPr lang="en-US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chapter </a:t>
            </a:r>
            <a:r>
              <a:rPr lang="tr-T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fıve</a:t>
            </a:r>
            <a:r>
              <a:rPr lang="en-US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from </a:t>
            </a:r>
            <a:r>
              <a:rPr lang="tr-TR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Çalışma Kitabı</a:t>
            </a:r>
            <a:endParaRPr lang="en-US" sz="2000" b="1" i="1" dirty="0" smtClean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marL="0" lvl="0" indent="0" algn="ctr">
              <a:lnSpc>
                <a:spcPct val="250000"/>
              </a:lnSpc>
              <a:buNone/>
            </a:pPr>
            <a:r>
              <a:rPr lang="en-US" b="1" i="1" spc="60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</a:rPr>
              <a:t>B</a:t>
            </a:r>
            <a:r>
              <a:rPr lang="tr-TR" b="1" i="1" spc="60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</a:rPr>
              <a:t>AŞARILAR...</a:t>
            </a:r>
            <a:endParaRPr lang="en-US" b="1" i="1" spc="600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Times New Roman" panose="02020603050405020304" pitchFamily="18" charset="0"/>
            </a:endParaRPr>
          </a:p>
          <a:p>
            <a:pPr lvl="0" algn="just">
              <a:lnSpc>
                <a:spcPct val="250000"/>
              </a:lnSpc>
            </a:pPr>
            <a:endParaRPr lang="tr-TR" sz="2000" b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854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386807"/>
          </a:xfrm>
        </p:spPr>
        <p:txBody>
          <a:bodyPr>
            <a:normAutofit/>
          </a:bodyPr>
          <a:lstStyle/>
          <a:p>
            <a:r>
              <a:rPr lang="en-GB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TE</a:t>
            </a:r>
            <a:r>
              <a:rPr lang="tr-TR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ŞEKKÜRLER...</a:t>
            </a:r>
            <a:r>
              <a:rPr lang="en-GB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/>
            </a:r>
            <a:br>
              <a:rPr lang="en-GB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</a:br>
            <a:endParaRPr lang="en-GB" sz="4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99323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CW Template_baru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OCW Template_baru</Template>
  <TotalTime>1672</TotalTime>
  <Words>364</Words>
  <Application>Microsoft Office PowerPoint</Application>
  <PresentationFormat>On-screen Show (4:3)</PresentationFormat>
  <Paragraphs>73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Bookman Old Style</vt:lpstr>
      <vt:lpstr>Calibri</vt:lpstr>
      <vt:lpstr>Helvetica</vt:lpstr>
      <vt:lpstr>Swis721CnBT</vt:lpstr>
      <vt:lpstr>Times New Roman</vt:lpstr>
      <vt:lpstr>Wingdings</vt:lpstr>
      <vt:lpstr>OCW Template_baru</vt:lpstr>
      <vt:lpstr>TURKISH 1 (UHF1271)  EYLEMLER&amp;ŞİMDİKİ ZAMAN PRESENT CONTINUOUS TENSE</vt:lpstr>
      <vt:lpstr>YENİ KELİMELER NEW WORDS</vt:lpstr>
      <vt:lpstr>YENİ KELİMELER NEW WORDS</vt:lpstr>
      <vt:lpstr>ŞİMDİKİ ZAMAN PRESENT CONTINUOUS TENSE</vt:lpstr>
      <vt:lpstr>ŞİMDİKİ ZAMAN PRESENT CONTINUOUS TENSE</vt:lpstr>
      <vt:lpstr>ŞİMDİKİ ZAMAN PRESENT CONTINUOUS TENSE</vt:lpstr>
      <vt:lpstr>ŞİMDİKİ ZAMAN PRESENT CONTINUOUS TENSE</vt:lpstr>
      <vt:lpstr>EV ÖDEVİ HOMEWORK ASSIGNMENT</vt:lpstr>
      <vt:lpstr>TEŞEKKÜRLER...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pbmsk</cp:lastModifiedBy>
  <cp:revision>298</cp:revision>
  <cp:lastPrinted>2017-07-24T03:54:17Z</cp:lastPrinted>
  <dcterms:created xsi:type="dcterms:W3CDTF">2016-03-03T08:04:10Z</dcterms:created>
  <dcterms:modified xsi:type="dcterms:W3CDTF">2017-09-16T13:45:53Z</dcterms:modified>
</cp:coreProperties>
</file>