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66" r:id="rId2"/>
    <p:sldId id="360" r:id="rId3"/>
    <p:sldId id="386" r:id="rId4"/>
    <p:sldId id="383" r:id="rId5"/>
    <p:sldId id="387" r:id="rId6"/>
    <p:sldId id="388" r:id="rId7"/>
    <p:sldId id="389" r:id="rId8"/>
    <p:sldId id="373" r:id="rId9"/>
    <p:sldId id="376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CC"/>
    <a:srgbClr val="009999"/>
    <a:srgbClr val="00AFA7"/>
    <a:srgbClr val="CCFFFF"/>
    <a:srgbClr val="00FFCC"/>
    <a:srgbClr val="99FFCC"/>
    <a:srgbClr val="33CCCC"/>
    <a:srgbClr val="0066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9/16/2017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ocw.ump.edu.my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2F22EC3-676D-465E-9D9E-BF1E75227CF4}"/>
              </a:ext>
            </a:extLst>
          </p:cNvPr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8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3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7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1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9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1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769FD85A-EBF6-4353-AA31-26D96E111899}"/>
              </a:ext>
            </a:extLst>
          </p:cNvPr>
          <p:cNvGrpSpPr/>
          <p:nvPr userDrawn="1"/>
        </p:nvGrpSpPr>
        <p:grpSpPr>
          <a:xfrm>
            <a:off x="3266338" y="6398008"/>
            <a:ext cx="2611324" cy="275116"/>
            <a:chOff x="3483162" y="6313955"/>
            <a:chExt cx="2611324" cy="275116"/>
          </a:xfrm>
        </p:grpSpPr>
        <p:pic>
          <p:nvPicPr>
            <p:cNvPr id="8" name="Picture 7">
              <a:extLst>
                <a:ext uri="{FF2B5EF4-FFF2-40B4-BE49-F238E27FC236}">
                  <a16:creationId xmlns="" xmlns:a16="http://schemas.microsoft.com/office/drawing/2014/main" id="{C2B98131-9974-4A20-83B6-E1A1BC8D265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4"/>
            <a:srcRect l="50065" t="-361" b="69252"/>
            <a:stretch/>
          </p:blipFill>
          <p:spPr>
            <a:xfrm>
              <a:off x="3483162" y="6313955"/>
              <a:ext cx="798534" cy="275116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8810A855-2D5E-4F02-A424-E4EF5614191D}"/>
                </a:ext>
              </a:extLst>
            </p:cNvPr>
            <p:cNvSpPr txBox="1"/>
            <p:nvPr userDrawn="1"/>
          </p:nvSpPr>
          <p:spPr>
            <a:xfrm>
              <a:off x="4228269" y="6342850"/>
              <a:ext cx="186621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By: 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Fatkhiddin</a:t>
              </a:r>
              <a:r>
                <a:rPr lang="en-US" sz="1000" b="1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000" b="1" dirty="0" err="1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Mansurov</a:t>
              </a:r>
              <a:endParaRPr lang="en-US" sz="1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6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TURKISH 1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(UHF1271)</a:t>
            </a:r>
            <a:br>
              <a:rPr lang="en-US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EYLEMLER&amp;ŞİMDİKİ ZAMAN</a:t>
            </a:r>
            <a:b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tr-TR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</a:t>
            </a:r>
            <a:r>
              <a:rPr lang="en-US" sz="27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RESENT CONTINUOUS TENSE</a:t>
            </a:r>
            <a:endParaRPr lang="en-GB" sz="27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66409" y="3886200"/>
            <a:ext cx="6400800" cy="1752600"/>
          </a:xfrm>
        </p:spPr>
        <p:txBody>
          <a:bodyPr>
            <a:normAutofit fontScale="775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</a:t>
            </a:r>
            <a: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Modern Languages and Human Sciences</a:t>
            </a:r>
            <a:br>
              <a:rPr lang="en-GB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GB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Fatkhiddin Mansurov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fatkhiddin@ump.edu.my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02"/>
            <a:ext cx="4068862" cy="133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YEN</a:t>
            </a:r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 KELİMELER</a:t>
            </a:r>
            <a: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tr-TR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NEW WORDS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rgbClr val="0070C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Note: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- mek; - mak; 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is to do something in Turkish.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Example: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i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Oku + </a:t>
            </a:r>
            <a:r>
              <a:rPr lang="en-US" sz="8000" i="1" dirty="0" err="1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mak</a:t>
            </a:r>
            <a:r>
              <a:rPr lang="en-US" sz="8000" i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= 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to read</a:t>
            </a:r>
            <a:endParaRPr lang="tr-TR" sz="8000" b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8000" b="1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- </a:t>
            </a:r>
            <a:r>
              <a:rPr lang="tr-TR" sz="8000" b="1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 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is: </a:t>
            </a:r>
            <a:r>
              <a:rPr lang="en-US" sz="8000" b="1" i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– ing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in English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Yaz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mak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– 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Yaz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en-US" sz="8000" dirty="0" err="1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tr-TR" sz="8000" dirty="0" smtClean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Yap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mak - Yap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tr-TR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en-US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Ödev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b="1" dirty="0" err="1">
                <a:latin typeface="Bookman Old Style" panose="02050604050505020204" pitchFamily="18" charset="0"/>
                <a:cs typeface="Arial" panose="020B0604020202020204" pitchFamily="34" charset="0"/>
              </a:rPr>
              <a:t>yap</a:t>
            </a:r>
            <a:r>
              <a:rPr lang="en-US" sz="8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mak</a:t>
            </a:r>
            <a:r>
              <a:rPr lang="en-US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- </a:t>
            </a:r>
            <a:r>
              <a:rPr lang="en-US" sz="8000" dirty="0" err="1">
                <a:latin typeface="Bookman Old Style" panose="02050604050505020204" pitchFamily="18" charset="0"/>
                <a:cs typeface="Arial" panose="020B0604020202020204" pitchFamily="34" charset="0"/>
              </a:rPr>
              <a:t>Ödev</a:t>
            </a:r>
            <a:r>
              <a:rPr lang="en-US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yap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en-US" sz="8000" dirty="0" err="1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en-US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Konu</a:t>
            </a: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ş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mak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-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Konu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ş</a:t>
            </a:r>
            <a:r>
              <a:rPr lang="en-US" sz="8000" dirty="0" err="1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u</a:t>
            </a:r>
            <a:r>
              <a:rPr lang="en-US" sz="8000" dirty="0" err="1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en-US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Anlat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mak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– 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Anlat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en-US" sz="8000" dirty="0" err="1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tr-TR" sz="8000" dirty="0" smtClean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tr-TR" sz="6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6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    </a:t>
            </a:r>
            <a:endParaRPr lang="en-US" sz="62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tr-T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i="1" dirty="0" smtClean="0">
              <a:latin typeface="Swis721CnBT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Swis721CnBT"/>
              </a:rPr>
              <a:t>  </a:t>
            </a: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YEN</a:t>
            </a:r>
            <a:r>
              <a:rPr lang="tr-TR" sz="2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İ KELİMELER</a:t>
            </a:r>
            <a: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/>
            </a:r>
            <a:br>
              <a:rPr lang="tr-TR" sz="28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tr-TR" sz="28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NEW WORDS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Çalış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mak 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- Çal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ş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tr-TR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en-US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Ders</a:t>
            </a:r>
            <a:r>
              <a:rPr lang="en-US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çal</a:t>
            </a: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ış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mak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n-US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– </a:t>
            </a:r>
            <a:r>
              <a:rPr lang="en-US" sz="8000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Çal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ş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en-US" sz="8000" dirty="0" err="1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en-US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Düşün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mek - Düş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ü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n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ü</a:t>
            </a:r>
            <a:r>
              <a:rPr lang="tr-TR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tr-TR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Sor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mak - 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S</a:t>
            </a:r>
            <a:r>
              <a:rPr lang="tr-TR" sz="8000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o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r</a:t>
            </a:r>
            <a:r>
              <a:rPr lang="tr-TR" sz="8000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u</a:t>
            </a:r>
            <a:r>
              <a:rPr lang="tr-TR" sz="8000" dirty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Çiz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mek - 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Ç</a:t>
            </a:r>
            <a:r>
              <a:rPr lang="tr-TR" sz="8000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z</a:t>
            </a:r>
            <a:r>
              <a:rPr lang="tr-TR" sz="8000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tr-TR" sz="8000" dirty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Aç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mak - 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A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ç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ı</a:t>
            </a:r>
            <a:r>
              <a:rPr lang="tr-TR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endParaRPr lang="tr-TR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Cevap </a:t>
            </a:r>
            <a:r>
              <a:rPr lang="tr-TR" sz="8000" b="1" dirty="0">
                <a:latin typeface="Bookman Old Style" panose="02050604050505020204" pitchFamily="18" charset="0"/>
                <a:cs typeface="Arial" panose="020B0604020202020204" pitchFamily="34" charset="0"/>
              </a:rPr>
              <a:t>ver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mek 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- 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Cevap v</a:t>
            </a:r>
            <a:r>
              <a:rPr lang="tr-TR" sz="8000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</a:t>
            </a:r>
            <a:r>
              <a:rPr lang="tr-TR" sz="8000" dirty="0">
                <a:latin typeface="Bookman Old Style" panose="02050604050505020204" pitchFamily="18" charset="0"/>
                <a:cs typeface="Arial" panose="020B0604020202020204" pitchFamily="34" charset="0"/>
              </a:rPr>
              <a:t>r</a:t>
            </a:r>
            <a:r>
              <a:rPr lang="tr-TR" sz="8000" dirty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tr-TR" sz="8000" dirty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Dinle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mek – D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tr-TR" sz="80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nl</a:t>
            </a:r>
            <a:r>
              <a:rPr lang="tr-TR" sz="8000" dirty="0" smtClean="0">
                <a:solidFill>
                  <a:srgbClr val="7030A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tr-TR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r>
              <a:rPr lang="en-US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             D</a:t>
            </a:r>
            <a:r>
              <a:rPr lang="tr-TR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ikkat!</a:t>
            </a:r>
            <a:r>
              <a:rPr lang="en-US" sz="8000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 </a:t>
            </a:r>
            <a:r>
              <a:rPr lang="tr-TR" sz="8000" b="1" dirty="0" smtClean="0">
                <a:solidFill>
                  <a:prstClr val="black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Dinl</a:t>
            </a:r>
            <a:r>
              <a:rPr lang="tr-TR" sz="80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 </a:t>
            </a:r>
            <a:r>
              <a:rPr lang="tr-TR" sz="8000" b="1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– Dinl</a:t>
            </a:r>
            <a:r>
              <a:rPr lang="en-US" sz="8000" b="1" dirty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+</a:t>
            </a:r>
            <a:r>
              <a:rPr lang="tr-TR" sz="80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i</a:t>
            </a:r>
            <a:r>
              <a:rPr lang="en-US" sz="80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+</a:t>
            </a:r>
            <a:r>
              <a:rPr lang="en-US" sz="8000" b="1" dirty="0" err="1" smtClean="0">
                <a:latin typeface="Bookman Old Style" panose="02050604050505020204" pitchFamily="18" charset="0"/>
                <a:cs typeface="Arial" panose="020B0604020202020204" pitchFamily="34" charset="0"/>
              </a:rPr>
              <a:t>yor</a:t>
            </a:r>
            <a:r>
              <a:rPr lang="en-US" sz="8000" b="1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endParaRPr lang="tr-TR" sz="8000" dirty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tr-TR" sz="6200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62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    </a:t>
            </a:r>
            <a:endParaRPr lang="en-US" sz="6200" dirty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tr-TR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b="1" i="1" dirty="0" smtClean="0">
              <a:latin typeface="Swis721CnBT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Swis721CnBT"/>
              </a:rPr>
              <a:t>  </a:t>
            </a: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516426" y="5673888"/>
            <a:ext cx="548640" cy="2743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5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ŞİMDİKİ </a:t>
            </a:r>
            <a:r>
              <a:rPr lang="tr-TR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ZAMAN</a:t>
            </a:r>
            <a:br>
              <a:rPr lang="tr-TR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P</a:t>
            </a:r>
            <a:r>
              <a:rPr lang="en-US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RESENT CONTINUOUS TENSE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70000" lnSpcReduction="20000"/>
          </a:bodyPr>
          <a:lstStyle/>
          <a:p>
            <a:endParaRPr lang="en-US" sz="2000" dirty="0" smtClean="0">
              <a:latin typeface="Swis721CnBT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900" dirty="0" err="1">
                <a:latin typeface="Bookman Old Style" panose="02050604050505020204" pitchFamily="18" charset="0"/>
              </a:rPr>
              <a:t>Fiilin</a:t>
            </a:r>
            <a:r>
              <a:rPr lang="en-US" sz="2900" dirty="0">
                <a:latin typeface="Bookman Old Style" panose="02050604050505020204" pitchFamily="18" charset="0"/>
              </a:rPr>
              <a:t> </a:t>
            </a:r>
            <a:r>
              <a:rPr lang="en-US" sz="2900" dirty="0" err="1">
                <a:latin typeface="Bookman Old Style" panose="02050604050505020204" pitchFamily="18" charset="0"/>
              </a:rPr>
              <a:t>içinde</a:t>
            </a:r>
            <a:r>
              <a:rPr lang="en-US" sz="2900" dirty="0">
                <a:latin typeface="Bookman Old Style" panose="02050604050505020204" pitchFamily="18" charset="0"/>
              </a:rPr>
              <a:t> </a:t>
            </a:r>
            <a:r>
              <a:rPr lang="en-US" sz="2900" dirty="0" err="1" smtClean="0">
                <a:latin typeface="Bookman Old Style" panose="02050604050505020204" pitchFamily="18" charset="0"/>
              </a:rPr>
              <a:t>bulundu</a:t>
            </a:r>
            <a:r>
              <a:rPr lang="tr-TR" sz="2900" dirty="0" smtClean="0">
                <a:latin typeface="Bookman Old Style" panose="02050604050505020204" pitchFamily="18" charset="0"/>
              </a:rPr>
              <a:t>ğ</a:t>
            </a:r>
            <a:r>
              <a:rPr lang="en-US" sz="2900" dirty="0" err="1" smtClean="0">
                <a:latin typeface="Bookman Old Style" panose="02050604050505020204" pitchFamily="18" charset="0"/>
              </a:rPr>
              <a:t>umuz</a:t>
            </a:r>
            <a:r>
              <a:rPr lang="en-US" sz="2900" dirty="0" smtClean="0">
                <a:latin typeface="Bookman Old Style" panose="02050604050505020204" pitchFamily="18" charset="0"/>
              </a:rPr>
              <a:t> </a:t>
            </a:r>
            <a:r>
              <a:rPr lang="en-US" sz="2900" dirty="0" err="1">
                <a:latin typeface="Bookman Old Style" panose="02050604050505020204" pitchFamily="18" charset="0"/>
              </a:rPr>
              <a:t>zamanda</a:t>
            </a:r>
            <a:r>
              <a:rPr lang="en-US" sz="2900" dirty="0">
                <a:latin typeface="Bookman Old Style" panose="02050604050505020204" pitchFamily="18" charset="0"/>
              </a:rPr>
              <a:t> </a:t>
            </a:r>
            <a:r>
              <a:rPr lang="en-US" sz="2900" dirty="0" smtClean="0">
                <a:latin typeface="Bookman Old Style" panose="02050604050505020204" pitchFamily="18" charset="0"/>
              </a:rPr>
              <a:t>yap</a:t>
            </a:r>
            <a:r>
              <a:rPr lang="tr-TR" sz="2900" dirty="0" smtClean="0">
                <a:latin typeface="Bookman Old Style" panose="02050604050505020204" pitchFamily="18" charset="0"/>
              </a:rPr>
              <a:t>ı</a:t>
            </a:r>
            <a:r>
              <a:rPr lang="en-US" sz="2900" dirty="0" err="1" smtClean="0">
                <a:latin typeface="Bookman Old Style" panose="02050604050505020204" pitchFamily="18" charset="0"/>
              </a:rPr>
              <a:t>lmakta</a:t>
            </a:r>
            <a:r>
              <a:rPr lang="en-US" sz="2900" dirty="0" smtClean="0">
                <a:latin typeface="Bookman Old Style" panose="02050604050505020204" pitchFamily="18" charset="0"/>
              </a:rPr>
              <a:t> </a:t>
            </a:r>
            <a:r>
              <a:rPr lang="en-US" sz="2900" dirty="0" err="1" smtClean="0">
                <a:latin typeface="Bookman Old Style" panose="02050604050505020204" pitchFamily="18" charset="0"/>
              </a:rPr>
              <a:t>oldu</a:t>
            </a:r>
            <a:r>
              <a:rPr lang="tr-TR" sz="2900" dirty="0" smtClean="0">
                <a:latin typeface="Bookman Old Style" panose="02050604050505020204" pitchFamily="18" charset="0"/>
              </a:rPr>
              <a:t>ğ</a:t>
            </a:r>
            <a:r>
              <a:rPr lang="en-US" sz="2900" dirty="0" err="1" smtClean="0">
                <a:latin typeface="Bookman Old Style" panose="02050604050505020204" pitchFamily="18" charset="0"/>
              </a:rPr>
              <a:t>unu</a:t>
            </a:r>
            <a:r>
              <a:rPr lang="en-US" sz="2900" dirty="0" smtClean="0">
                <a:latin typeface="Bookman Old Style" panose="02050604050505020204" pitchFamily="18" charset="0"/>
              </a:rPr>
              <a:t> </a:t>
            </a:r>
            <a:r>
              <a:rPr lang="en-US" sz="2900" dirty="0" err="1">
                <a:latin typeface="Bookman Old Style" panose="02050604050505020204" pitchFamily="18" charset="0"/>
              </a:rPr>
              <a:t>bildirir</a:t>
            </a:r>
            <a:r>
              <a:rPr lang="en-US" sz="2900" dirty="0">
                <a:latin typeface="Bookman Old Style" panose="02050604050505020204" pitchFamily="18" charset="0"/>
              </a:rPr>
              <a:t>. </a:t>
            </a:r>
            <a:r>
              <a:rPr lang="en-US" sz="2900" dirty="0" err="1">
                <a:latin typeface="Bookman Old Style" panose="02050604050505020204" pitchFamily="18" charset="0"/>
              </a:rPr>
              <a:t>Fiile</a:t>
            </a:r>
            <a:r>
              <a:rPr lang="en-US" sz="2900" dirty="0">
                <a:latin typeface="Bookman Old Style" panose="02050604050505020204" pitchFamily="18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Bookman Old Style" panose="02050604050505020204" pitchFamily="18" charset="0"/>
              </a:rPr>
              <a:t>“-</a:t>
            </a:r>
            <a:r>
              <a:rPr lang="en-US" sz="29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900" dirty="0">
                <a:solidFill>
                  <a:srgbClr val="FF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2900" dirty="0" err="1">
                <a:latin typeface="Bookman Old Style" panose="02050604050505020204" pitchFamily="18" charset="0"/>
              </a:rPr>
              <a:t>eki</a:t>
            </a:r>
            <a:r>
              <a:rPr lang="en-US" sz="2900" dirty="0">
                <a:latin typeface="Bookman Old Style" panose="02050604050505020204" pitchFamily="18" charset="0"/>
              </a:rPr>
              <a:t> </a:t>
            </a:r>
            <a:r>
              <a:rPr lang="en-US" sz="2900" dirty="0" err="1">
                <a:latin typeface="Bookman Old Style" panose="02050604050505020204" pitchFamily="18" charset="0"/>
              </a:rPr>
              <a:t>getirilerek</a:t>
            </a:r>
            <a:r>
              <a:rPr lang="en-US" sz="2900" dirty="0">
                <a:latin typeface="Bookman Old Style" panose="02050604050505020204" pitchFamily="18" charset="0"/>
              </a:rPr>
              <a:t> </a:t>
            </a:r>
            <a:r>
              <a:rPr lang="en-US" sz="2900" dirty="0" smtClean="0">
                <a:latin typeface="Bookman Old Style" panose="02050604050505020204" pitchFamily="18" charset="0"/>
              </a:rPr>
              <a:t>yap</a:t>
            </a:r>
            <a:r>
              <a:rPr lang="tr-TR" sz="2900" dirty="0" smtClean="0">
                <a:latin typeface="Bookman Old Style" panose="02050604050505020204" pitchFamily="18" charset="0"/>
              </a:rPr>
              <a:t>ı</a:t>
            </a:r>
            <a:r>
              <a:rPr lang="en-US" sz="2900" dirty="0" smtClean="0">
                <a:latin typeface="Bookman Old Style" panose="02050604050505020204" pitchFamily="18" charset="0"/>
              </a:rPr>
              <a:t>l</a:t>
            </a:r>
            <a:r>
              <a:rPr lang="tr-TR" sz="2900" dirty="0" smtClean="0">
                <a:latin typeface="Bookman Old Style" panose="02050604050505020204" pitchFamily="18" charset="0"/>
              </a:rPr>
              <a:t>ı</a:t>
            </a:r>
            <a:r>
              <a:rPr lang="en-US" sz="2900" dirty="0" smtClean="0">
                <a:latin typeface="Bookman Old Style" panose="02050604050505020204" pitchFamily="18" charset="0"/>
              </a:rPr>
              <a:t>r.</a:t>
            </a:r>
            <a:endParaRPr lang="tr-TR" sz="2900" dirty="0" smtClean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2900" dirty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900" dirty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900" dirty="0">
                <a:latin typeface="Bookman Old Style" panose="02050604050505020204" pitchFamily="18" charset="0"/>
              </a:rPr>
              <a:t>It expresses that something is happening at the time of speaking. Structurally, the suffix </a:t>
            </a:r>
            <a:r>
              <a:rPr lang="en-US" sz="2900" dirty="0">
                <a:solidFill>
                  <a:srgbClr val="FF0000"/>
                </a:solidFill>
                <a:latin typeface="Bookman Old Style" panose="02050604050505020204" pitchFamily="18" charset="0"/>
              </a:rPr>
              <a:t>“-</a:t>
            </a:r>
            <a:r>
              <a:rPr lang="en-US" sz="29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900" dirty="0">
                <a:solidFill>
                  <a:srgbClr val="FF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2900" dirty="0">
                <a:latin typeface="Bookman Old Style" panose="02050604050505020204" pitchFamily="18" charset="0"/>
              </a:rPr>
              <a:t>comes at the end of the verbs.</a:t>
            </a:r>
            <a:endParaRPr lang="tr-TR" sz="2900" dirty="0" smtClean="0">
              <a:latin typeface="Bookman Old Style" panose="0205060405050502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900" dirty="0" smtClean="0">
                <a:latin typeface="Bookman Old Style" panose="02050604050505020204" pitchFamily="18" charset="0"/>
              </a:rPr>
              <a:t>     </a:t>
            </a:r>
            <a:endParaRPr lang="en-US" sz="29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000" b="1" i="1" dirty="0" smtClean="0">
              <a:latin typeface="Swis721CnBT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Swis721CnBT"/>
              </a:rPr>
              <a:t>  </a:t>
            </a: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ŞİMDİKİ </a:t>
            </a:r>
            <a:r>
              <a:rPr lang="tr-TR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ZAMAN</a:t>
            </a:r>
            <a:br>
              <a:rPr lang="tr-TR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P</a:t>
            </a:r>
            <a:r>
              <a:rPr lang="en-US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RESENT CONTINUOUS TENSE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endParaRPr lang="en-US" sz="2000" dirty="0" smtClean="0">
              <a:latin typeface="Swis721CnB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Bookman Old Style" panose="02050604050505020204" pitchFamily="18" charset="0"/>
              </a:rPr>
              <a:t>Sonu </a:t>
            </a:r>
            <a:r>
              <a:rPr lang="en-US" sz="2400" dirty="0" err="1">
                <a:solidFill>
                  <a:srgbClr val="0033CC"/>
                </a:solidFill>
                <a:latin typeface="Bookman Old Style" panose="02050604050505020204" pitchFamily="18" charset="0"/>
              </a:rPr>
              <a:t>sesli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ile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biten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fiillere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“-</a:t>
            </a:r>
            <a:r>
              <a:rPr lang="en-US" sz="24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2400" dirty="0" err="1">
                <a:latin typeface="Bookman Old Style" panose="02050604050505020204" pitchFamily="18" charset="0"/>
              </a:rPr>
              <a:t>eki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do</a:t>
            </a:r>
            <a:r>
              <a:rPr lang="tr-TR" sz="2400" dirty="0" smtClean="0">
                <a:latin typeface="Bookman Old Style" panose="02050604050505020204" pitchFamily="18" charset="0"/>
              </a:rPr>
              <a:t>ğ</a:t>
            </a:r>
            <a:r>
              <a:rPr lang="en-US" sz="2400" dirty="0" err="1" smtClean="0">
                <a:latin typeface="Bookman Old Style" panose="02050604050505020204" pitchFamily="18" charset="0"/>
              </a:rPr>
              <a:t>rudan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gelir</a:t>
            </a:r>
            <a:r>
              <a:rPr lang="en-US" sz="2400" dirty="0" smtClean="0">
                <a:latin typeface="Bookman Old Style" panose="02050604050505020204" pitchFamily="18" charset="0"/>
              </a:rPr>
              <a:t>.</a:t>
            </a:r>
            <a:endParaRPr lang="tr-TR" sz="24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Bookman Old Style" panose="02050604050505020204" pitchFamily="18" charset="0"/>
              </a:rPr>
              <a:t>If a verb ends in a vowel, it takes the suffix 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“-</a:t>
            </a:r>
            <a:r>
              <a:rPr lang="en-US" sz="24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2400" dirty="0">
                <a:latin typeface="Bookman Old Style" panose="02050604050505020204" pitchFamily="18" charset="0"/>
              </a:rPr>
              <a:t>directly.</a:t>
            </a:r>
            <a:endParaRPr lang="tr-TR" sz="2400" dirty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000" b="1" i="1" dirty="0" smtClean="0">
                <a:latin typeface="Swis721CnBT"/>
              </a:rPr>
              <a:t>Örnek</a:t>
            </a:r>
            <a:r>
              <a:rPr lang="en-US" sz="2000" b="1" i="1" dirty="0" smtClean="0">
                <a:latin typeface="Swis721CnBT"/>
              </a:rPr>
              <a:t>: </a:t>
            </a:r>
            <a:r>
              <a:rPr lang="tr-TR" sz="2000" b="1" i="1" dirty="0" smtClean="0">
                <a:latin typeface="Swis721CnBT"/>
              </a:rPr>
              <a:t> </a:t>
            </a:r>
            <a:r>
              <a:rPr lang="en-US" sz="2000" dirty="0" smtClean="0">
                <a:latin typeface="Swis721CnBT"/>
              </a:rPr>
              <a:t>Ben </a:t>
            </a:r>
            <a:r>
              <a:rPr lang="tr-TR" sz="2000" dirty="0" smtClean="0">
                <a:latin typeface="Swis721CnBT"/>
              </a:rPr>
              <a:t>oku</a:t>
            </a:r>
            <a:r>
              <a:rPr lang="en-US" sz="2000" dirty="0" smtClean="0">
                <a:latin typeface="Swis721CnBT"/>
              </a:rPr>
              <a:t>+</a:t>
            </a:r>
            <a:r>
              <a:rPr lang="en-US" sz="2000" dirty="0" err="1" smtClean="0">
                <a:solidFill>
                  <a:srgbClr val="FF0000"/>
                </a:solidFill>
                <a:latin typeface="Swis721CnBT"/>
              </a:rPr>
              <a:t>yor</a:t>
            </a:r>
            <a:r>
              <a:rPr lang="en-US" sz="2000" dirty="0" err="1" smtClean="0">
                <a:latin typeface="Swis721CnBT"/>
              </a:rPr>
              <a:t>+</a:t>
            </a:r>
            <a:r>
              <a:rPr lang="en-US" sz="2000" dirty="0" err="1" smtClean="0">
                <a:solidFill>
                  <a:srgbClr val="0070C0"/>
                </a:solidFill>
                <a:latin typeface="Swis721CnBT"/>
              </a:rPr>
              <a:t>um</a:t>
            </a:r>
            <a:r>
              <a:rPr lang="en-US" sz="2000" dirty="0" smtClean="0">
                <a:solidFill>
                  <a:srgbClr val="0070C0"/>
                </a:solidFill>
                <a:latin typeface="Swis721CnBT"/>
              </a:rPr>
              <a:t>. </a:t>
            </a:r>
            <a:endParaRPr lang="en-US" sz="2000" b="1" i="1" dirty="0" smtClean="0">
              <a:solidFill>
                <a:srgbClr val="0070C0"/>
              </a:solidFill>
              <a:latin typeface="Swis721CnBT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Swis721CnBT"/>
              </a:rPr>
              <a:t>  </a:t>
            </a: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4048" y="4149080"/>
            <a:ext cx="1728192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ŞİMDİKİ </a:t>
            </a:r>
            <a:r>
              <a:rPr lang="tr-TR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ZAMAN</a:t>
            </a:r>
            <a:br>
              <a:rPr lang="tr-TR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P</a:t>
            </a:r>
            <a:r>
              <a:rPr lang="en-US" sz="24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RESENT CONTINUOUS TENSE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endParaRPr lang="en-US" sz="2000" dirty="0" smtClean="0">
              <a:latin typeface="Swis721CnB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Bookman Old Style" panose="02050604050505020204" pitchFamily="18" charset="0"/>
              </a:rPr>
              <a:t>Sonu </a:t>
            </a:r>
            <a:r>
              <a:rPr lang="en-US" sz="2400" dirty="0" err="1">
                <a:solidFill>
                  <a:srgbClr val="0033CC"/>
                </a:solidFill>
                <a:latin typeface="Bookman Old Style" panose="02050604050505020204" pitchFamily="18" charset="0"/>
              </a:rPr>
              <a:t>sessiz</a:t>
            </a:r>
            <a:r>
              <a:rPr lang="en-US" sz="2400" dirty="0" err="1">
                <a:latin typeface="Bookman Old Style" panose="02050604050505020204" pitchFamily="18" charset="0"/>
              </a:rPr>
              <a:t>le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biten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fiillere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“-</a:t>
            </a:r>
            <a:r>
              <a:rPr lang="en-US" sz="24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2400" dirty="0" err="1">
                <a:latin typeface="Bookman Old Style" panose="02050604050505020204" pitchFamily="18" charset="0"/>
              </a:rPr>
              <a:t>eki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do</a:t>
            </a:r>
            <a:r>
              <a:rPr lang="tr-TR" sz="2400" dirty="0" smtClean="0">
                <a:latin typeface="Bookman Old Style" panose="02050604050505020204" pitchFamily="18" charset="0"/>
              </a:rPr>
              <a:t>ğ</a:t>
            </a:r>
            <a:r>
              <a:rPr lang="en-US" sz="2400" dirty="0" err="1" smtClean="0">
                <a:latin typeface="Bookman Old Style" panose="02050604050505020204" pitchFamily="18" charset="0"/>
              </a:rPr>
              <a:t>rudan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gelmez</a:t>
            </a:r>
            <a:r>
              <a:rPr lang="en-US" sz="2400" dirty="0">
                <a:latin typeface="Bookman Old Style" panose="02050604050505020204" pitchFamily="18" charset="0"/>
              </a:rPr>
              <a:t>. Araya </a:t>
            </a:r>
            <a:r>
              <a:rPr lang="en-US" sz="2400" dirty="0" err="1" smtClean="0">
                <a:latin typeface="Bookman Old Style" panose="02050604050505020204" pitchFamily="18" charset="0"/>
              </a:rPr>
              <a:t>ba</a:t>
            </a:r>
            <a:r>
              <a:rPr lang="tr-TR" sz="2400" dirty="0" smtClean="0">
                <a:latin typeface="Bookman Old Style" panose="02050604050505020204" pitchFamily="18" charset="0"/>
              </a:rPr>
              <a:t>ğ</a:t>
            </a:r>
            <a:r>
              <a:rPr lang="en-US" sz="2400" dirty="0" smtClean="0">
                <a:latin typeface="Bookman Old Style" panose="02050604050505020204" pitchFamily="18" charset="0"/>
              </a:rPr>
              <a:t>lay</a:t>
            </a:r>
            <a:r>
              <a:rPr lang="tr-TR" sz="2400" dirty="0" smtClean="0">
                <a:latin typeface="Bookman Old Style" panose="02050604050505020204" pitchFamily="18" charset="0"/>
              </a:rPr>
              <a:t>ı</a:t>
            </a:r>
            <a:r>
              <a:rPr lang="en-US" sz="2400" dirty="0" smtClean="0">
                <a:latin typeface="Bookman Old Style" panose="02050604050505020204" pitchFamily="18" charset="0"/>
              </a:rPr>
              <a:t>c</a:t>
            </a:r>
            <a:r>
              <a:rPr lang="tr-TR" sz="2400" dirty="0" smtClean="0">
                <a:latin typeface="Bookman Old Style" panose="02050604050505020204" pitchFamily="18" charset="0"/>
              </a:rPr>
              <a:t>ı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solidFill>
                  <a:srgbClr val="0033CC"/>
                </a:solidFill>
                <a:latin typeface="Bookman Old Style" panose="02050604050505020204" pitchFamily="18" charset="0"/>
              </a:rPr>
              <a:t>ünlü</a:t>
            </a:r>
            <a:r>
              <a:rPr lang="en-US" sz="2400" dirty="0" err="1">
                <a:latin typeface="Bookman Old Style" panose="02050604050505020204" pitchFamily="18" charset="0"/>
              </a:rPr>
              <a:t>lerden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(</a:t>
            </a:r>
            <a:r>
              <a:rPr lang="tr-TR" sz="2400" dirty="0" smtClean="0">
                <a:latin typeface="Bookman Old Style" panose="02050604050505020204" pitchFamily="18" charset="0"/>
              </a:rPr>
              <a:t>ı</a:t>
            </a:r>
            <a:r>
              <a:rPr lang="en-US" sz="2400" dirty="0" smtClean="0">
                <a:latin typeface="Bookman Old Style" panose="02050604050505020204" pitchFamily="18" charset="0"/>
              </a:rPr>
              <a:t>, </a:t>
            </a:r>
            <a:r>
              <a:rPr lang="en-US" sz="2400" dirty="0" err="1">
                <a:latin typeface="Bookman Old Style" panose="02050604050505020204" pitchFamily="18" charset="0"/>
              </a:rPr>
              <a:t>i</a:t>
            </a:r>
            <a:r>
              <a:rPr lang="en-US" sz="2400" dirty="0">
                <a:latin typeface="Bookman Old Style" panose="02050604050505020204" pitchFamily="18" charset="0"/>
              </a:rPr>
              <a:t>, u, ü) </a:t>
            </a:r>
            <a:r>
              <a:rPr lang="en-US" sz="2400" dirty="0" err="1">
                <a:latin typeface="Bookman Old Style" panose="02050604050505020204" pitchFamily="18" charset="0"/>
              </a:rPr>
              <a:t>uygun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olan</a:t>
            </a:r>
            <a:r>
              <a:rPr lang="tr-TR" sz="2400" dirty="0" smtClean="0">
                <a:latin typeface="Bookman Old Style" panose="02050604050505020204" pitchFamily="18" charset="0"/>
              </a:rPr>
              <a:t>ı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 smtClean="0">
                <a:latin typeface="Bookman Old Style" panose="02050604050505020204" pitchFamily="18" charset="0"/>
              </a:rPr>
              <a:t>gelir</a:t>
            </a:r>
            <a:r>
              <a:rPr lang="tr-TR" sz="2400" dirty="0" smtClean="0"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Bookman Old Style" panose="02050604050505020204" pitchFamily="18" charset="0"/>
              </a:rPr>
              <a:t>If a verb ends in a consonant, it takes </a:t>
            </a:r>
            <a:r>
              <a:rPr lang="en-US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“-</a:t>
            </a:r>
            <a:r>
              <a:rPr lang="tr-TR" sz="24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ı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, -</a:t>
            </a:r>
            <a:r>
              <a:rPr lang="en-US" sz="24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iyor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, -</a:t>
            </a:r>
            <a:r>
              <a:rPr lang="en-US" sz="2400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uyor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, -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üy</a:t>
            </a:r>
            <a:r>
              <a:rPr lang="tr-TR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o</a:t>
            </a:r>
            <a:r>
              <a:rPr lang="en-US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</a:t>
            </a:r>
            <a:r>
              <a:rPr lang="en-US" sz="2400" dirty="0">
                <a:solidFill>
                  <a:srgbClr val="FF0000"/>
                </a:solidFill>
                <a:latin typeface="Bookman Old Style" panose="02050604050505020204" pitchFamily="18" charset="0"/>
              </a:rPr>
              <a:t>” </a:t>
            </a:r>
            <a:r>
              <a:rPr lang="en-US" sz="2400" dirty="0">
                <a:latin typeface="Bookman Old Style" panose="02050604050505020204" pitchFamily="18" charset="0"/>
              </a:rPr>
              <a:t>in accordance with its last vowel.</a:t>
            </a:r>
            <a:endParaRPr lang="en-US" sz="24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tr-TR" sz="2000" b="1" i="1" dirty="0" smtClean="0">
              <a:latin typeface="Swis721CnBT"/>
            </a:endParaRPr>
          </a:p>
          <a:p>
            <a:pPr marL="0" indent="0">
              <a:buNone/>
            </a:pPr>
            <a:r>
              <a:rPr lang="tr-TR" sz="2000" b="1" i="1" dirty="0" smtClean="0">
                <a:latin typeface="Swis721CnBT"/>
              </a:rPr>
              <a:t>Örnek</a:t>
            </a:r>
            <a:r>
              <a:rPr lang="en-US" sz="2000" b="1" i="1" dirty="0" smtClean="0">
                <a:latin typeface="Swis721CnBT"/>
              </a:rPr>
              <a:t>: </a:t>
            </a:r>
            <a:r>
              <a:rPr lang="tr-TR" sz="2000" b="1" i="1" dirty="0" smtClean="0">
                <a:latin typeface="Swis721CnBT"/>
              </a:rPr>
              <a:t> </a:t>
            </a:r>
            <a:r>
              <a:rPr lang="en-US" sz="2000" dirty="0" smtClean="0">
                <a:latin typeface="Swis721CnBT"/>
              </a:rPr>
              <a:t>Ben </a:t>
            </a:r>
            <a:r>
              <a:rPr lang="tr-TR" sz="2000" dirty="0" smtClean="0">
                <a:latin typeface="Swis721CnBT"/>
              </a:rPr>
              <a:t>konuş</a:t>
            </a:r>
            <a:r>
              <a:rPr lang="en-US" sz="2000" dirty="0" smtClean="0">
                <a:latin typeface="Swis721CnBT"/>
              </a:rPr>
              <a:t>+</a:t>
            </a:r>
            <a:r>
              <a:rPr lang="tr-TR" sz="2000" dirty="0" smtClean="0">
                <a:solidFill>
                  <a:srgbClr val="7030A0"/>
                </a:solidFill>
                <a:latin typeface="Swis721CnBT"/>
              </a:rPr>
              <a:t>u</a:t>
            </a:r>
            <a:r>
              <a:rPr lang="en-US" sz="2000" dirty="0" smtClean="0">
                <a:latin typeface="Swis721CnBT"/>
              </a:rPr>
              <a:t>+</a:t>
            </a:r>
            <a:r>
              <a:rPr lang="en-US" sz="2000" dirty="0" err="1" smtClean="0">
                <a:solidFill>
                  <a:srgbClr val="FF0000"/>
                </a:solidFill>
                <a:latin typeface="Swis721CnBT"/>
              </a:rPr>
              <a:t>yor</a:t>
            </a:r>
            <a:r>
              <a:rPr lang="en-US" sz="2000" dirty="0" err="1" smtClean="0">
                <a:latin typeface="Swis721CnBT"/>
              </a:rPr>
              <a:t>+</a:t>
            </a:r>
            <a:r>
              <a:rPr lang="en-US" sz="2000" dirty="0" err="1" smtClean="0">
                <a:solidFill>
                  <a:srgbClr val="0070C0"/>
                </a:solidFill>
                <a:latin typeface="Swis721CnBT"/>
              </a:rPr>
              <a:t>um</a:t>
            </a:r>
            <a:r>
              <a:rPr lang="en-US" sz="2000" dirty="0" smtClean="0">
                <a:solidFill>
                  <a:srgbClr val="0070C0"/>
                </a:solidFill>
                <a:latin typeface="Swis721CnBT"/>
              </a:rPr>
              <a:t>. </a:t>
            </a:r>
            <a:endParaRPr lang="en-US" sz="2000" b="1" i="1" dirty="0" smtClean="0">
              <a:solidFill>
                <a:srgbClr val="0070C0"/>
              </a:solidFill>
              <a:latin typeface="Swis721CnBT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Swis721CnBT"/>
              </a:rPr>
              <a:t>  </a:t>
            </a:r>
          </a:p>
          <a:p>
            <a:endParaRPr lang="tr-TR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869160"/>
            <a:ext cx="1270384" cy="104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  <a:t>ŞİMDİKİ ZAMAN</a:t>
            </a:r>
            <a:br>
              <a:rPr lang="tr-TR" sz="3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</a:rPr>
            </a:br>
            <a:r>
              <a:rPr lang="tr-TR" sz="2400" b="1" i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P</a:t>
            </a:r>
            <a:r>
              <a:rPr lang="en-US" sz="2400" b="1" i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BACC6"/>
                </a:solidFill>
                <a:effectLst>
                  <a:outerShdw blurRad="12700" dist="38100" dir="2700000" algn="tl" rotWithShape="0">
                    <a:srgbClr val="4BACC6">
                      <a:lumMod val="60000"/>
                      <a:lumOff val="40000"/>
                    </a:srgbClr>
                  </a:outerShdw>
                </a:effectLst>
              </a:rPr>
              <a:t>RESENT CONTINUOUS TENSE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869160"/>
            <a:ext cx="1270384" cy="1046109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Örnek</a:t>
            </a:r>
            <a:r>
              <a:rPr lang="en-US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:</a:t>
            </a:r>
            <a:endParaRPr lang="tr-TR" sz="24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ookman Old Style" panose="02050604050505020204" pitchFamily="18" charset="0"/>
              </a:rPr>
              <a:t>A</a:t>
            </a:r>
            <a:r>
              <a:rPr lang="en-US" sz="2400" dirty="0">
                <a:latin typeface="Bookman Old Style" panose="02050604050505020204" pitchFamily="18" charset="0"/>
              </a:rPr>
              <a:t>: </a:t>
            </a:r>
            <a:r>
              <a:rPr lang="tr-TR" sz="2400" dirty="0" smtClean="0">
                <a:latin typeface="Bookman Old Style" panose="02050604050505020204" pitchFamily="18" charset="0"/>
              </a:rPr>
              <a:t>Syazni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>
                <a:latin typeface="Bookman Old Style" panose="02050604050505020204" pitchFamily="18" charset="0"/>
              </a:rPr>
              <a:t>ne </a:t>
            </a:r>
            <a:r>
              <a:rPr lang="en-US" sz="2400" dirty="0" smtClean="0">
                <a:latin typeface="Bookman Old Style" panose="02050604050505020204" pitchFamily="18" charset="0"/>
              </a:rPr>
              <a:t>yap</a:t>
            </a:r>
            <a:r>
              <a:rPr lang="tr-TR" sz="2400" dirty="0" smtClean="0">
                <a:solidFill>
                  <a:srgbClr val="7030A0"/>
                </a:solidFill>
                <a:latin typeface="Bookman Old Style" panose="02050604050505020204" pitchFamily="18" charset="0"/>
              </a:rPr>
              <a:t>ı</a:t>
            </a:r>
            <a:r>
              <a:rPr lang="en-US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yor</a:t>
            </a:r>
            <a:r>
              <a:rPr lang="en-US" sz="2400" dirty="0">
                <a:latin typeface="Bookman Old Style" panose="02050604050505020204" pitchFamily="18" charset="0"/>
              </a:rPr>
              <a:t>?</a:t>
            </a:r>
          </a:p>
          <a:p>
            <a:pPr marL="0" indent="0">
              <a:buNone/>
            </a:pPr>
            <a:r>
              <a:rPr lang="en-US" sz="2400" dirty="0">
                <a:latin typeface="Bookman Old Style" panose="02050604050505020204" pitchFamily="18" charset="0"/>
              </a:rPr>
              <a:t>B: </a:t>
            </a:r>
            <a:r>
              <a:rPr lang="en-US" sz="2400" dirty="0" smtClean="0">
                <a:latin typeface="Bookman Old Style" panose="02050604050505020204" pitchFamily="18" charset="0"/>
              </a:rPr>
              <a:t>......</a:t>
            </a:r>
            <a:r>
              <a:rPr lang="tr-TR" sz="2400" dirty="0" smtClean="0">
                <a:latin typeface="Bookman Old Style" panose="02050604050505020204" pitchFamily="18" charset="0"/>
              </a:rPr>
              <a:t>....................... .</a:t>
            </a:r>
          </a:p>
          <a:p>
            <a:pPr marL="0" indent="0">
              <a:buNone/>
            </a:pPr>
            <a:endParaRPr lang="tr-TR" sz="2400" dirty="0" smtClean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400" i="1" dirty="0" err="1" smtClean="0">
                <a:latin typeface="Bookman Old Style" panose="02050604050505020204" pitchFamily="18" charset="0"/>
              </a:rPr>
              <a:t>Dü</a:t>
            </a:r>
            <a:r>
              <a:rPr lang="tr-TR" sz="2400" i="1" dirty="0" smtClean="0">
                <a:latin typeface="Bookman Old Style" panose="02050604050505020204" pitchFamily="18" charset="0"/>
              </a:rPr>
              <a:t>ş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ünmek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>
                <a:latin typeface="Bookman Old Style" panose="02050604050505020204" pitchFamily="18" charset="0"/>
              </a:rPr>
              <a:t>(ben): Ben 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dü</a:t>
            </a:r>
            <a:r>
              <a:rPr lang="tr-TR" sz="2400" i="1" dirty="0" smtClean="0">
                <a:latin typeface="Bookman Old Style" panose="02050604050505020204" pitchFamily="18" charset="0"/>
              </a:rPr>
              <a:t>ş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ünüyorum</a:t>
            </a:r>
            <a:r>
              <a:rPr lang="en-US" sz="2400" i="1" dirty="0">
                <a:latin typeface="Bookman Old Style" panose="020506040505050202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i="1" dirty="0" err="1" smtClean="0">
                <a:latin typeface="Bookman Old Style" panose="02050604050505020204" pitchFamily="18" charset="0"/>
              </a:rPr>
              <a:t>Okumak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>
                <a:latin typeface="Bookman Old Style" panose="02050604050505020204" pitchFamily="18" charset="0"/>
              </a:rPr>
              <a:t>(</a:t>
            </a:r>
            <a:r>
              <a:rPr lang="en-US" sz="2400" i="1" dirty="0" err="1">
                <a:latin typeface="Bookman Old Style" panose="02050604050505020204" pitchFamily="18" charset="0"/>
              </a:rPr>
              <a:t>sen</a:t>
            </a:r>
            <a:r>
              <a:rPr lang="en-US" sz="2400" i="1" dirty="0">
                <a:latin typeface="Bookman Old Style" panose="02050604050505020204" pitchFamily="18" charset="0"/>
              </a:rPr>
              <a:t>) </a:t>
            </a:r>
            <a:r>
              <a:rPr lang="en-US" sz="2400" i="1" dirty="0" smtClean="0">
                <a:latin typeface="Bookman Old Style" panose="02050604050505020204" pitchFamily="18" charset="0"/>
              </a:rPr>
              <a:t>:..............................</a:t>
            </a:r>
            <a:r>
              <a:rPr lang="tr-TR" sz="2400" i="1" dirty="0" smtClean="0">
                <a:latin typeface="Bookman Old Style" panose="02050604050505020204" pitchFamily="18" charset="0"/>
              </a:rPr>
              <a:t>. </a:t>
            </a:r>
            <a:endParaRPr lang="en-US" sz="24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2400" i="1" dirty="0" err="1" smtClean="0">
                <a:latin typeface="Bookman Old Style" panose="02050604050505020204" pitchFamily="18" charset="0"/>
              </a:rPr>
              <a:t>Ödev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 err="1">
                <a:latin typeface="Bookman Old Style" panose="02050604050505020204" pitchFamily="18" charset="0"/>
              </a:rPr>
              <a:t>yapmak</a:t>
            </a:r>
            <a:r>
              <a:rPr lang="en-US" sz="2400" i="1" dirty="0">
                <a:latin typeface="Bookman Old Style" panose="02050604050505020204" pitchFamily="18" charset="0"/>
              </a:rPr>
              <a:t> (o) </a:t>
            </a:r>
            <a:r>
              <a:rPr lang="en-US" sz="2400" i="1" dirty="0" smtClean="0">
                <a:latin typeface="Bookman Old Style" panose="02050604050505020204" pitchFamily="18" charset="0"/>
              </a:rPr>
              <a:t>:.............</a:t>
            </a:r>
            <a:r>
              <a:rPr lang="tr-TR" sz="2400" i="1" dirty="0" smtClean="0">
                <a:latin typeface="Bookman Old Style" panose="02050604050505020204" pitchFamily="18" charset="0"/>
              </a:rPr>
              <a:t>.............</a:t>
            </a:r>
            <a:endParaRPr lang="en-US" sz="2400" i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tr-TR" sz="2400" i="1" dirty="0" smtClean="0">
                <a:latin typeface="Bookman Old Style" panose="02050604050505020204" pitchFamily="18" charset="0"/>
              </a:rPr>
              <a:t>Konuş</a:t>
            </a:r>
            <a:r>
              <a:rPr lang="en-US" sz="2400" i="1" dirty="0" err="1" smtClean="0">
                <a:latin typeface="Bookman Old Style" panose="02050604050505020204" pitchFamily="18" charset="0"/>
              </a:rPr>
              <a:t>mak</a:t>
            </a:r>
            <a:r>
              <a:rPr lang="en-US" sz="2400" i="1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>
                <a:latin typeface="Bookman Old Style" panose="02050604050505020204" pitchFamily="18" charset="0"/>
              </a:rPr>
              <a:t>(biz) </a:t>
            </a:r>
            <a:r>
              <a:rPr lang="en-US" sz="2400" i="1" dirty="0" smtClean="0">
                <a:latin typeface="Bookman Old Style" panose="02050604050505020204" pitchFamily="18" charset="0"/>
              </a:rPr>
              <a:t>:...................</a:t>
            </a:r>
            <a:endParaRPr lang="en-US" sz="2400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EV ÖDEVİ</a:t>
            </a:r>
            <a:r>
              <a:rPr lang="tr-TR" dirty="0" smtClean="0">
                <a:solidFill>
                  <a:prstClr val="white"/>
                </a:solidFill>
              </a:rPr>
              <a:t/>
            </a:r>
            <a:br>
              <a:rPr lang="tr-TR" dirty="0" smtClean="0">
                <a:solidFill>
                  <a:prstClr val="white"/>
                </a:solidFill>
              </a:rPr>
            </a:br>
            <a:r>
              <a:rPr lang="tr-TR" sz="2400" dirty="0" smtClean="0">
                <a:solidFill>
                  <a:prstClr val="white"/>
                </a:solidFill>
              </a:rPr>
              <a:t>HOMEWORK</a:t>
            </a:r>
            <a:r>
              <a:rPr lang="en-US" sz="2400" dirty="0" smtClean="0">
                <a:solidFill>
                  <a:prstClr val="white"/>
                </a:solidFill>
              </a:rPr>
              <a:t> ASSIGNMENT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536" y="1916832"/>
            <a:ext cx="8229600" cy="3629000"/>
          </a:xfrm>
        </p:spPr>
        <p:txBody>
          <a:bodyPr>
            <a:noAutofit/>
          </a:bodyPr>
          <a:lstStyle/>
          <a:p>
            <a:pPr lvl="0" algn="just">
              <a:lnSpc>
                <a:spcPct val="25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write 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examples for </a:t>
            </a:r>
            <a:r>
              <a:rPr lang="tr-TR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ŞİMDİKİ ZAMAN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Turkish;</a:t>
            </a: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To complete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chapter </a:t>
            </a:r>
            <a:r>
              <a:rPr lang="tr-TR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fıve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from </a:t>
            </a:r>
            <a:r>
              <a:rPr lang="tr-TR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Çalışma Kitabı</a:t>
            </a:r>
            <a:endParaRPr lang="en-US" sz="2000" b="1" i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lvl="0" indent="0" algn="ctr">
              <a:lnSpc>
                <a:spcPct val="250000"/>
              </a:lnSpc>
              <a:buNone/>
            </a:pPr>
            <a:r>
              <a:rPr lang="en-US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B</a:t>
            </a:r>
            <a:r>
              <a:rPr lang="tr-TR" b="1" i="1" spc="6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</a:rPr>
              <a:t>AŞARILAR...</a:t>
            </a:r>
            <a:endParaRPr lang="en-US" b="1" i="1" spc="60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</a:endParaRPr>
          </a:p>
          <a:p>
            <a:pPr lvl="0" algn="just">
              <a:lnSpc>
                <a:spcPct val="250000"/>
              </a:lnSpc>
            </a:pPr>
            <a:endParaRPr lang="tr-TR" sz="20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54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</a:t>
            </a:r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ŞEKKÜRLER...</a:t>
            </a:r>
            <a: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n-GB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en-GB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3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CW Template_bar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Template_baru</Template>
  <TotalTime>1672</TotalTime>
  <Words>364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Bookman Old Style</vt:lpstr>
      <vt:lpstr>Calibri</vt:lpstr>
      <vt:lpstr>Helvetica</vt:lpstr>
      <vt:lpstr>Swis721CnBT</vt:lpstr>
      <vt:lpstr>Times New Roman</vt:lpstr>
      <vt:lpstr>Wingdings</vt:lpstr>
      <vt:lpstr>OCW Template_baru</vt:lpstr>
      <vt:lpstr>TURKISH 1 (UHF1271)  EYLEMLER&amp;ŞİMDİKİ ZAMAN PRESENT CONTINUOUS TENSE</vt:lpstr>
      <vt:lpstr>YENİ KELİMELER NEW WORDS</vt:lpstr>
      <vt:lpstr>YENİ KELİMELER NEW WORDS</vt:lpstr>
      <vt:lpstr>ŞİMDİKİ ZAMAN PRESENT CONTINUOUS TENSE</vt:lpstr>
      <vt:lpstr>ŞİMDİKİ ZAMAN PRESENT CONTINUOUS TENSE</vt:lpstr>
      <vt:lpstr>ŞİMDİKİ ZAMAN PRESENT CONTINUOUS TENSE</vt:lpstr>
      <vt:lpstr>ŞİMDİKİ ZAMAN PRESENT CONTINUOUS TENSE</vt:lpstr>
      <vt:lpstr>EV ÖDEVİ HOMEWORK ASSIGNMENT</vt:lpstr>
      <vt:lpstr>TEŞEKKÜRLER...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pbmsk</cp:lastModifiedBy>
  <cp:revision>298</cp:revision>
  <cp:lastPrinted>2017-07-24T03:54:17Z</cp:lastPrinted>
  <dcterms:created xsi:type="dcterms:W3CDTF">2016-03-03T08:04:10Z</dcterms:created>
  <dcterms:modified xsi:type="dcterms:W3CDTF">2017-09-16T13:45:53Z</dcterms:modified>
</cp:coreProperties>
</file>