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44" r:id="rId2"/>
    <p:sldId id="345" r:id="rId3"/>
    <p:sldId id="268" r:id="rId4"/>
    <p:sldId id="275" r:id="rId5"/>
    <p:sldId id="363" r:id="rId6"/>
    <p:sldId id="290" r:id="rId7"/>
    <p:sldId id="364" r:id="rId8"/>
    <p:sldId id="292" r:id="rId9"/>
    <p:sldId id="365" r:id="rId10"/>
    <p:sldId id="294" r:id="rId11"/>
    <p:sldId id="366" r:id="rId12"/>
    <p:sldId id="314" r:id="rId13"/>
    <p:sldId id="367" r:id="rId14"/>
    <p:sldId id="297" r:id="rId15"/>
    <p:sldId id="368" r:id="rId16"/>
    <p:sldId id="369" r:id="rId17"/>
    <p:sldId id="299" r:id="rId18"/>
    <p:sldId id="272" r:id="rId19"/>
    <p:sldId id="273" r:id="rId20"/>
    <p:sldId id="370" r:id="rId21"/>
    <p:sldId id="302" r:id="rId22"/>
    <p:sldId id="303" r:id="rId23"/>
    <p:sldId id="371" r:id="rId24"/>
    <p:sldId id="305" r:id="rId25"/>
    <p:sldId id="372" r:id="rId26"/>
    <p:sldId id="304" r:id="rId27"/>
    <p:sldId id="308" r:id="rId28"/>
    <p:sldId id="373" r:id="rId29"/>
    <p:sldId id="309" r:id="rId30"/>
    <p:sldId id="310" r:id="rId31"/>
    <p:sldId id="374" r:id="rId32"/>
    <p:sldId id="324" r:id="rId33"/>
    <p:sldId id="31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8185"/>
    <p:restoredTop sz="94660"/>
  </p:normalViewPr>
  <p:slideViewPr>
    <p:cSldViewPr>
      <p:cViewPr varScale="1">
        <p:scale>
          <a:sx n="117" d="100"/>
          <a:sy n="117" d="100"/>
        </p:scale>
        <p:origin x="67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7" d="100"/>
        <a:sy n="167" d="100"/>
      </p:scale>
      <p:origin x="0" y="13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2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157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91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86" y="5839039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07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4710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86" y="5839039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409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86" y="5839039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4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86" y="5839039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338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186" y="5839039"/>
            <a:ext cx="1593742" cy="5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22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43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230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4D99F-0FDB-4D48-98C4-DAC59867BD2A}" type="datetimeFigureOut">
              <a:rPr lang="en-MY" smtClean="0"/>
              <a:t>02/10/2017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3BC18-A29E-45B4-BC3B-2CEDD81866A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601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7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 Manufacturing Practices (Facilities)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74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8775" y="3573016"/>
            <a:ext cx="8785225" cy="21602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800" smtClean="0"/>
              <a:t>Paragraph 44 of CFR 211 addresses lighting issues and states</a:t>
            </a:r>
            <a:r>
              <a:rPr lang="en-MY" sz="2800" dirty="0"/>
              <a:t>:</a:t>
            </a:r>
          </a:p>
          <a:p>
            <a:pPr marL="0" indent="0" algn="just">
              <a:buNone/>
            </a:pPr>
            <a:r>
              <a:rPr lang="en-MY" sz="2800" dirty="0">
                <a:solidFill>
                  <a:srgbClr val="0070C0"/>
                </a:solidFill>
              </a:rPr>
              <a:t>§ </a:t>
            </a:r>
            <a:r>
              <a:rPr lang="en-MY" sz="2800">
                <a:solidFill>
                  <a:srgbClr val="0070C0"/>
                </a:solidFill>
              </a:rPr>
              <a:t>211.44 </a:t>
            </a:r>
            <a:r>
              <a:rPr lang="en-MY" sz="2800" i="1" smtClean="0">
                <a:solidFill>
                  <a:srgbClr val="0070C0"/>
                </a:solidFill>
              </a:rPr>
              <a:t>Lighting</a:t>
            </a:r>
            <a:r>
              <a:rPr lang="en-MY" sz="2800" smtClean="0">
                <a:solidFill>
                  <a:srgbClr val="0070C0"/>
                </a:solidFill>
              </a:rPr>
              <a:t>: “</a:t>
            </a:r>
            <a:r>
              <a:rPr lang="en-MY" sz="2800" smtClean="0"/>
              <a:t>Adequate </a:t>
            </a:r>
            <a:r>
              <a:rPr lang="en-MY" sz="2800" dirty="0"/>
              <a:t>lighting shall be provided in </a:t>
            </a:r>
            <a:r>
              <a:rPr lang="en-MY" sz="2800">
                <a:solidFill>
                  <a:srgbClr val="FF0000"/>
                </a:solidFill>
              </a:rPr>
              <a:t>all </a:t>
            </a:r>
            <a:r>
              <a:rPr lang="en-MY" sz="2800" smtClean="0">
                <a:solidFill>
                  <a:srgbClr val="FF0000"/>
                </a:solidFill>
              </a:rPr>
              <a:t>areas”</a:t>
            </a:r>
          </a:p>
          <a:p>
            <a:pPr marL="0" indent="0" algn="just">
              <a:buNone/>
            </a:pPr>
            <a:endParaRPr lang="en-MY" sz="28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MY" sz="2800" dirty="0"/>
          </a:p>
        </p:txBody>
      </p:sp>
      <p:sp>
        <p:nvSpPr>
          <p:cNvPr id="2" name="Rectangle 1"/>
          <p:cNvSpPr/>
          <p:nvPr/>
        </p:nvSpPr>
        <p:spPr>
          <a:xfrm>
            <a:off x="35496" y="980727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sz="2800"/>
          </a:p>
          <a:p>
            <a:pPr lvl="1"/>
            <a:r>
              <a:rPr lang="en-MY" sz="2800"/>
              <a:t>(d) “Operations relating to the </a:t>
            </a:r>
            <a:r>
              <a:rPr lang="en-MY" sz="2800">
                <a:solidFill>
                  <a:srgbClr val="FF0000"/>
                </a:solidFill>
              </a:rPr>
              <a:t>manufacture</a:t>
            </a:r>
            <a:r>
              <a:rPr lang="en-MY" sz="2800"/>
              <a:t>, </a:t>
            </a:r>
            <a:r>
              <a:rPr lang="en-MY" sz="2800">
                <a:solidFill>
                  <a:srgbClr val="FF0000"/>
                </a:solidFill>
              </a:rPr>
              <a:t>processing</a:t>
            </a:r>
            <a:r>
              <a:rPr lang="en-MY" sz="2800"/>
              <a:t>, and </a:t>
            </a:r>
            <a:r>
              <a:rPr lang="en-MY" sz="2800">
                <a:solidFill>
                  <a:srgbClr val="FF0000"/>
                </a:solidFill>
              </a:rPr>
              <a:t>packing</a:t>
            </a:r>
            <a:r>
              <a:rPr lang="en-MY" sz="2800"/>
              <a:t> of penicillin shall be performed in facilities </a:t>
            </a:r>
            <a:r>
              <a:rPr lang="en-MY" sz="2800">
                <a:solidFill>
                  <a:srgbClr val="FF0000"/>
                </a:solidFill>
              </a:rPr>
              <a:t>separate</a:t>
            </a:r>
            <a:r>
              <a:rPr lang="en-MY" sz="2800"/>
              <a:t> from those used for other drug products for human use”.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58378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124744"/>
            <a:ext cx="8352927" cy="504055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MY" sz="2800" smtClean="0"/>
              <a:t>Paragraph 46 of CFR 211 addresses ventilation systems and states:</a:t>
            </a:r>
            <a:endParaRPr lang="en-MY" sz="2800" dirty="0"/>
          </a:p>
          <a:p>
            <a:pPr marL="0" indent="0" algn="just">
              <a:buNone/>
            </a:pPr>
            <a:r>
              <a:rPr lang="en-MY" sz="2800" dirty="0">
                <a:solidFill>
                  <a:srgbClr val="0070C0"/>
                </a:solidFill>
              </a:rPr>
              <a:t>§ 211.46 “</a:t>
            </a:r>
            <a:r>
              <a:rPr lang="en-MY" sz="2800" i="1" dirty="0">
                <a:solidFill>
                  <a:srgbClr val="0070C0"/>
                </a:solidFill>
              </a:rPr>
              <a:t>Ventilation, air filtration, air heating and cooling”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endParaRPr lang="en-MY" sz="1600" dirty="0">
              <a:solidFill>
                <a:srgbClr val="0070C0"/>
              </a:solidFill>
            </a:endParaRPr>
          </a:p>
          <a:p>
            <a:pPr algn="just"/>
            <a:r>
              <a:rPr lang="en-MY" sz="2800" dirty="0"/>
              <a:t>(a</a:t>
            </a:r>
            <a:r>
              <a:rPr lang="en-MY" sz="2800"/>
              <a:t>) </a:t>
            </a:r>
            <a:r>
              <a:rPr lang="en-MY" sz="2800" smtClean="0"/>
              <a:t>   “</a:t>
            </a:r>
            <a:r>
              <a:rPr lang="en-MY" sz="2800" smtClean="0">
                <a:solidFill>
                  <a:srgbClr val="FF0000"/>
                </a:solidFill>
              </a:rPr>
              <a:t>Adequate</a:t>
            </a:r>
            <a:r>
              <a:rPr lang="en-MY" sz="2800" smtClean="0"/>
              <a:t> </a:t>
            </a:r>
            <a:r>
              <a:rPr lang="en-MY" sz="2800" dirty="0"/>
              <a:t>ventilation shall be provided”.</a:t>
            </a:r>
          </a:p>
          <a:p>
            <a:pPr algn="just"/>
            <a:r>
              <a:rPr lang="en-MY" sz="2800"/>
              <a:t>(</a:t>
            </a:r>
            <a:r>
              <a:rPr lang="en-MY" sz="2800" smtClean="0"/>
              <a:t>b) “Equipment </a:t>
            </a:r>
            <a:r>
              <a:rPr lang="en-MY" sz="2800" dirty="0"/>
              <a:t>for adequate </a:t>
            </a:r>
            <a:r>
              <a:rPr lang="en-MY" sz="2800" dirty="0">
                <a:solidFill>
                  <a:srgbClr val="FF0000"/>
                </a:solidFill>
              </a:rPr>
              <a:t>control</a:t>
            </a:r>
            <a:r>
              <a:rPr lang="en-MY" sz="2800" dirty="0"/>
              <a:t> over air pressure, </a:t>
            </a:r>
            <a:r>
              <a:rPr lang="en-MY" sz="2800" dirty="0" smtClean="0"/>
              <a:t>microorganisms</a:t>
            </a:r>
            <a:r>
              <a:rPr lang="en-MY" sz="2800" dirty="0"/>
              <a:t>, </a:t>
            </a:r>
            <a:r>
              <a:rPr lang="en-MY" sz="2800" dirty="0" smtClean="0"/>
              <a:t>dust, humidity</a:t>
            </a:r>
            <a:r>
              <a:rPr lang="en-MY" sz="2800" dirty="0"/>
              <a:t>, and temperature shall be </a:t>
            </a:r>
            <a:r>
              <a:rPr lang="en-MY" sz="2800" dirty="0">
                <a:solidFill>
                  <a:srgbClr val="FF0000"/>
                </a:solidFill>
              </a:rPr>
              <a:t>provided</a:t>
            </a:r>
            <a:r>
              <a:rPr lang="en-MY" sz="2800" dirty="0"/>
              <a:t> when appropriate for the </a:t>
            </a:r>
            <a:r>
              <a:rPr lang="en-MY" sz="2800" dirty="0" smtClean="0"/>
              <a:t>manufacture, processing</a:t>
            </a:r>
            <a:r>
              <a:rPr lang="en-MY" sz="2800" dirty="0"/>
              <a:t>, packing, or holding of a drug product”</a:t>
            </a:r>
            <a:r>
              <a:rPr lang="en-MY" sz="2800" dirty="0" smtClean="0"/>
              <a:t>.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2665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8424863" cy="4608090"/>
          </a:xfrm>
        </p:spPr>
        <p:txBody>
          <a:bodyPr>
            <a:normAutofit lnSpcReduction="10000"/>
          </a:bodyPr>
          <a:lstStyle/>
          <a:p>
            <a:pPr algn="just"/>
            <a:r>
              <a:rPr lang="en-MY" dirty="0"/>
              <a:t>(c) “</a:t>
            </a:r>
            <a:r>
              <a:rPr lang="en-MY" dirty="0">
                <a:solidFill>
                  <a:srgbClr val="FF0000"/>
                </a:solidFill>
              </a:rPr>
              <a:t>Air filtration systems</a:t>
            </a:r>
            <a:r>
              <a:rPr lang="en-MY" dirty="0"/>
              <a:t>, including </a:t>
            </a:r>
            <a:r>
              <a:rPr lang="en-MY" dirty="0" err="1">
                <a:solidFill>
                  <a:srgbClr val="FF0000"/>
                </a:solidFill>
              </a:rPr>
              <a:t>prefilters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particulate matter</a:t>
            </a:r>
            <a:r>
              <a:rPr lang="en-MY" dirty="0"/>
              <a:t> air filters, </a:t>
            </a:r>
            <a:r>
              <a:rPr lang="en-MY" dirty="0" smtClean="0"/>
              <a:t>shall be </a:t>
            </a:r>
            <a:r>
              <a:rPr lang="en-MY" dirty="0"/>
              <a:t>used when appropriate on air supplies to </a:t>
            </a:r>
            <a:r>
              <a:rPr lang="en-MY" dirty="0">
                <a:solidFill>
                  <a:srgbClr val="FF0000"/>
                </a:solidFill>
              </a:rPr>
              <a:t>production areas</a:t>
            </a:r>
            <a:r>
              <a:rPr lang="en-MY" dirty="0"/>
              <a:t>. If air is </a:t>
            </a:r>
            <a:r>
              <a:rPr lang="en-MY" dirty="0" err="1" smtClean="0"/>
              <a:t>recirculated</a:t>
            </a:r>
            <a:r>
              <a:rPr lang="en-MY" dirty="0" smtClean="0"/>
              <a:t> to </a:t>
            </a:r>
            <a:r>
              <a:rPr lang="en-MY" dirty="0"/>
              <a:t>production areas, measures shall be taken to </a:t>
            </a:r>
            <a:r>
              <a:rPr lang="en-MY" dirty="0">
                <a:solidFill>
                  <a:srgbClr val="FF0000"/>
                </a:solidFill>
              </a:rPr>
              <a:t>control recirculation of dust </a:t>
            </a:r>
            <a:r>
              <a:rPr lang="en-MY" dirty="0" smtClean="0">
                <a:solidFill>
                  <a:srgbClr val="FF0000"/>
                </a:solidFill>
              </a:rPr>
              <a:t>from production”</a:t>
            </a:r>
            <a:r>
              <a:rPr lang="en-MY" dirty="0"/>
              <a:t>. </a:t>
            </a:r>
          </a:p>
          <a:p>
            <a:pPr algn="just"/>
            <a:r>
              <a:rPr lang="en-MY" dirty="0"/>
              <a:t>“In areas where air contamination occurs during production, there </a:t>
            </a:r>
            <a:r>
              <a:rPr lang="en-MY" dirty="0" smtClean="0"/>
              <a:t>shall be </a:t>
            </a:r>
            <a:r>
              <a:rPr lang="en-MY" dirty="0"/>
              <a:t>adequate </a:t>
            </a:r>
            <a:r>
              <a:rPr lang="en-MY" dirty="0">
                <a:solidFill>
                  <a:srgbClr val="FF0000"/>
                </a:solidFill>
              </a:rPr>
              <a:t>exhaust systems </a:t>
            </a:r>
            <a:r>
              <a:rPr lang="en-MY" dirty="0"/>
              <a:t>or other systems adequate to control contaminants”.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520" y="95111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MY" sz="2400">
                <a:solidFill>
                  <a:srgbClr val="0070C0"/>
                </a:solidFill>
              </a:rPr>
              <a:t>§ 211.46 </a:t>
            </a:r>
            <a:r>
              <a:rPr lang="en-MY" sz="2400" i="1">
                <a:solidFill>
                  <a:srgbClr val="0070C0"/>
                </a:solidFill>
              </a:rPr>
              <a:t>Ventilation, air filtration, air heating and cooling</a:t>
            </a:r>
            <a:r>
              <a:rPr lang="en-MY" sz="2400">
                <a:solidFill>
                  <a:srgbClr val="0070C0"/>
                </a:solidFill>
              </a:rPr>
              <a:t>.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00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73238"/>
            <a:ext cx="8424863" cy="4104034"/>
          </a:xfrm>
        </p:spPr>
        <p:txBody>
          <a:bodyPr>
            <a:normAutofit/>
          </a:bodyPr>
          <a:lstStyle/>
          <a:p>
            <a:pPr algn="just"/>
            <a:r>
              <a:rPr lang="en-MY" dirty="0" smtClean="0"/>
              <a:t>(</a:t>
            </a:r>
            <a:r>
              <a:rPr lang="en-MY" dirty="0"/>
              <a:t>d) “Air-handling systems for the manufacture, processing, and packing of </a:t>
            </a:r>
            <a:r>
              <a:rPr lang="en-MY" dirty="0" smtClean="0">
                <a:solidFill>
                  <a:srgbClr val="FF0000"/>
                </a:solidFill>
              </a:rPr>
              <a:t>penicillin</a:t>
            </a:r>
            <a:r>
              <a:rPr lang="en-MY" dirty="0" smtClean="0"/>
              <a:t> shall </a:t>
            </a:r>
            <a:r>
              <a:rPr lang="en-MY" dirty="0"/>
              <a:t>be completely separate from those for other drug products for human use”.</a:t>
            </a:r>
          </a:p>
          <a:p>
            <a:pPr algn="just"/>
            <a:endParaRPr lang="en-MY" dirty="0"/>
          </a:p>
        </p:txBody>
      </p:sp>
      <p:sp>
        <p:nvSpPr>
          <p:cNvPr id="2" name="Rectangle 1"/>
          <p:cNvSpPr/>
          <p:nvPr/>
        </p:nvSpPr>
        <p:spPr>
          <a:xfrm>
            <a:off x="251520" y="951111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MY" sz="2400">
                <a:solidFill>
                  <a:srgbClr val="0070C0"/>
                </a:solidFill>
              </a:rPr>
              <a:t>§ 211.46 “</a:t>
            </a:r>
            <a:r>
              <a:rPr lang="en-MY" sz="2400" i="1">
                <a:solidFill>
                  <a:srgbClr val="0070C0"/>
                </a:solidFill>
              </a:rPr>
              <a:t>Ventilation, air filtration, air heating and cooling”</a:t>
            </a:r>
            <a:r>
              <a:rPr lang="en-MY" sz="2400">
                <a:solidFill>
                  <a:srgbClr val="0070C0"/>
                </a:solidFill>
              </a:rPr>
              <a:t>.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4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125091"/>
            <a:ext cx="8424863" cy="4680173"/>
          </a:xfrm>
        </p:spPr>
        <p:txBody>
          <a:bodyPr>
            <a:noAutofit/>
          </a:bodyPr>
          <a:lstStyle/>
          <a:p>
            <a:r>
              <a:rPr lang="en-MY" sz="2800" dirty="0"/>
              <a:t>The regulations dealing with </a:t>
            </a:r>
            <a:r>
              <a:rPr lang="en-MY" sz="2800" dirty="0">
                <a:solidFill>
                  <a:srgbClr val="0070C0"/>
                </a:solidFill>
              </a:rPr>
              <a:t>equipment requirements </a:t>
            </a:r>
            <a:r>
              <a:rPr lang="en-MY" sz="2800" dirty="0"/>
              <a:t>are written in a </a:t>
            </a:r>
            <a:r>
              <a:rPr lang="en-MY" sz="2800" dirty="0" smtClean="0"/>
              <a:t>similar fashion</a:t>
            </a:r>
            <a:r>
              <a:rPr lang="en-MY" sz="2800" dirty="0"/>
              <a:t>. For example</a:t>
            </a:r>
            <a:r>
              <a:rPr lang="en-MY" sz="2800" dirty="0" smtClean="0"/>
              <a:t>:</a:t>
            </a:r>
          </a:p>
          <a:p>
            <a:r>
              <a:rPr lang="en-MY" sz="2800" smtClean="0">
                <a:solidFill>
                  <a:srgbClr val="0070C0"/>
                </a:solidFill>
              </a:rPr>
              <a:t>§ </a:t>
            </a:r>
            <a:r>
              <a:rPr lang="en-MY" sz="2800" dirty="0">
                <a:solidFill>
                  <a:srgbClr val="0070C0"/>
                </a:solidFill>
              </a:rPr>
              <a:t>211.63 “</a:t>
            </a:r>
            <a:r>
              <a:rPr lang="en-MY" sz="2800" i="1" dirty="0">
                <a:solidFill>
                  <a:srgbClr val="0070C0"/>
                </a:solidFill>
              </a:rPr>
              <a:t>Equipment design, size, and location”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MY" dirty="0"/>
              <a:t>“Equipment used in the manufacture, processing, packing, or holding of a </a:t>
            </a:r>
            <a:r>
              <a:rPr lang="en-MY" dirty="0" smtClean="0"/>
              <a:t>drug product </a:t>
            </a:r>
            <a:r>
              <a:rPr lang="en-MY" dirty="0"/>
              <a:t>shall be of </a:t>
            </a:r>
            <a:r>
              <a:rPr lang="en-MY" dirty="0">
                <a:solidFill>
                  <a:srgbClr val="FF0000"/>
                </a:solidFill>
              </a:rPr>
              <a:t>appropriate design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adequate size</a:t>
            </a:r>
            <a:r>
              <a:rPr lang="en-MY" dirty="0"/>
              <a:t>, and suitably </a:t>
            </a:r>
            <a:r>
              <a:rPr lang="en-MY" dirty="0">
                <a:solidFill>
                  <a:srgbClr val="FF0000"/>
                </a:solidFill>
              </a:rPr>
              <a:t>located</a:t>
            </a:r>
            <a:r>
              <a:rPr lang="en-MY" dirty="0"/>
              <a:t> </a:t>
            </a:r>
            <a:r>
              <a:rPr lang="en-MY" dirty="0" smtClean="0"/>
              <a:t>to facilitate </a:t>
            </a:r>
            <a:r>
              <a:rPr lang="en-MY" dirty="0">
                <a:solidFill>
                  <a:srgbClr val="FF0000"/>
                </a:solidFill>
              </a:rPr>
              <a:t>operations</a:t>
            </a:r>
            <a:r>
              <a:rPr lang="en-MY" dirty="0"/>
              <a:t> for its </a:t>
            </a:r>
            <a:r>
              <a:rPr lang="en-MY" dirty="0">
                <a:solidFill>
                  <a:srgbClr val="FF0000"/>
                </a:solidFill>
              </a:rPr>
              <a:t>intended use </a:t>
            </a:r>
            <a:r>
              <a:rPr lang="en-MY" dirty="0"/>
              <a:t>and for its </a:t>
            </a:r>
            <a:r>
              <a:rPr lang="en-MY" dirty="0">
                <a:solidFill>
                  <a:srgbClr val="FF0000"/>
                </a:solidFill>
              </a:rPr>
              <a:t>cleaning</a:t>
            </a:r>
            <a:r>
              <a:rPr lang="en-MY" dirty="0"/>
              <a:t> and </a:t>
            </a:r>
            <a:r>
              <a:rPr lang="en-MY" dirty="0">
                <a:solidFill>
                  <a:srgbClr val="FF0000"/>
                </a:solidFill>
              </a:rPr>
              <a:t>maintenance”</a:t>
            </a:r>
            <a:r>
              <a:rPr lang="en-MY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2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504" y="1629147"/>
            <a:ext cx="8424863" cy="4104109"/>
          </a:xfrm>
        </p:spPr>
        <p:txBody>
          <a:bodyPr>
            <a:noAutofit/>
          </a:bodyPr>
          <a:lstStyle/>
          <a:p>
            <a:r>
              <a:rPr lang="en-MY" sz="2800" smtClean="0">
                <a:solidFill>
                  <a:srgbClr val="0070C0"/>
                </a:solidFill>
              </a:rPr>
              <a:t>§ </a:t>
            </a:r>
            <a:r>
              <a:rPr lang="en-MY" sz="2800" dirty="0">
                <a:solidFill>
                  <a:srgbClr val="0070C0"/>
                </a:solidFill>
              </a:rPr>
              <a:t>211.65 “</a:t>
            </a:r>
            <a:r>
              <a:rPr lang="en-MY" sz="2800" i="1" dirty="0">
                <a:solidFill>
                  <a:srgbClr val="0070C0"/>
                </a:solidFill>
              </a:rPr>
              <a:t>Equipment construction”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MY" dirty="0"/>
              <a:t>(a) “Equipment shall be constructed so that </a:t>
            </a:r>
            <a:r>
              <a:rPr lang="en-MY" dirty="0">
                <a:solidFill>
                  <a:srgbClr val="FF0000"/>
                </a:solidFill>
              </a:rPr>
              <a:t>surfaces</a:t>
            </a:r>
            <a:r>
              <a:rPr lang="en-MY" dirty="0"/>
              <a:t> that contact components, </a:t>
            </a:r>
            <a:r>
              <a:rPr lang="en-MY" dirty="0" err="1" smtClean="0"/>
              <a:t>inprocess</a:t>
            </a:r>
            <a:r>
              <a:rPr lang="en-MY" dirty="0"/>
              <a:t> </a:t>
            </a:r>
            <a:r>
              <a:rPr lang="en-MY" dirty="0" smtClean="0"/>
              <a:t>materials</a:t>
            </a:r>
            <a:r>
              <a:rPr lang="en-MY" dirty="0"/>
              <a:t>, or drug products </a:t>
            </a:r>
            <a:r>
              <a:rPr lang="en-MY" dirty="0">
                <a:solidFill>
                  <a:srgbClr val="FF0000"/>
                </a:solidFill>
              </a:rPr>
              <a:t>shall not be reactive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additive</a:t>
            </a:r>
            <a:r>
              <a:rPr lang="en-MY" dirty="0"/>
              <a:t>, or </a:t>
            </a:r>
            <a:r>
              <a:rPr lang="en-MY" dirty="0" smtClean="0">
                <a:solidFill>
                  <a:srgbClr val="FF0000"/>
                </a:solidFill>
              </a:rPr>
              <a:t>absorptive</a:t>
            </a:r>
            <a:r>
              <a:rPr lang="en-MY" dirty="0" smtClean="0"/>
              <a:t> so </a:t>
            </a:r>
            <a:r>
              <a:rPr lang="en-MY" dirty="0"/>
              <a:t>as to alter the </a:t>
            </a:r>
            <a:r>
              <a:rPr lang="en-MY" dirty="0">
                <a:solidFill>
                  <a:srgbClr val="FF0000"/>
                </a:solidFill>
              </a:rPr>
              <a:t>safety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identity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strength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quality</a:t>
            </a:r>
            <a:r>
              <a:rPr lang="en-MY" dirty="0"/>
              <a:t>, or </a:t>
            </a:r>
            <a:r>
              <a:rPr lang="en-MY" dirty="0">
                <a:solidFill>
                  <a:srgbClr val="FF0000"/>
                </a:solidFill>
              </a:rPr>
              <a:t>purity</a:t>
            </a:r>
            <a:r>
              <a:rPr lang="en-MY" dirty="0"/>
              <a:t> of the drug </a:t>
            </a:r>
            <a:r>
              <a:rPr lang="en-MY" dirty="0" smtClean="0"/>
              <a:t>product </a:t>
            </a:r>
            <a:r>
              <a:rPr lang="en-MY" dirty="0" smtClean="0">
                <a:solidFill>
                  <a:srgbClr val="FF0000"/>
                </a:solidFill>
              </a:rPr>
              <a:t>beyond</a:t>
            </a:r>
            <a:r>
              <a:rPr lang="en-MY" dirty="0" smtClean="0"/>
              <a:t> </a:t>
            </a:r>
            <a:r>
              <a:rPr lang="en-MY" dirty="0"/>
              <a:t>the official or other established requirements”.</a:t>
            </a:r>
          </a:p>
        </p:txBody>
      </p:sp>
    </p:spTree>
    <p:extLst>
      <p:ext uri="{BB962C8B-B14F-4D97-AF65-F5344CB8AC3E}">
        <p14:creationId xmlns:p14="http://schemas.microsoft.com/office/powerpoint/2010/main" val="16422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81075"/>
            <a:ext cx="8424863" cy="6119813"/>
          </a:xfrm>
        </p:spPr>
        <p:txBody>
          <a:bodyPr>
            <a:noAutofit/>
          </a:bodyPr>
          <a:lstStyle/>
          <a:p>
            <a:r>
              <a:rPr lang="en-MY" sz="2800" smtClean="0">
                <a:solidFill>
                  <a:srgbClr val="0070C0"/>
                </a:solidFill>
              </a:rPr>
              <a:t>§ </a:t>
            </a:r>
            <a:r>
              <a:rPr lang="en-MY" sz="2800" dirty="0">
                <a:solidFill>
                  <a:srgbClr val="0070C0"/>
                </a:solidFill>
              </a:rPr>
              <a:t>211.65 </a:t>
            </a:r>
            <a:r>
              <a:rPr lang="en-MY" sz="2800" i="1" dirty="0">
                <a:solidFill>
                  <a:srgbClr val="0070C0"/>
                </a:solidFill>
              </a:rPr>
              <a:t>Equipment construction</a:t>
            </a:r>
            <a:r>
              <a:rPr lang="en-MY" sz="2800" dirty="0">
                <a:solidFill>
                  <a:srgbClr val="0070C0"/>
                </a:solidFill>
              </a:rPr>
              <a:t>.</a:t>
            </a:r>
          </a:p>
          <a:p>
            <a:pPr lvl="1"/>
            <a:endParaRPr lang="en-MY" dirty="0"/>
          </a:p>
          <a:p>
            <a:pPr lvl="1"/>
            <a:r>
              <a:rPr lang="en-MY" dirty="0"/>
              <a:t>(b) “Any substances required </a:t>
            </a:r>
            <a:r>
              <a:rPr lang="en-MY"/>
              <a:t>for </a:t>
            </a:r>
            <a:r>
              <a:rPr lang="en-MY" smtClean="0"/>
              <a:t>equipment operation</a:t>
            </a:r>
            <a:r>
              <a:rPr lang="en-MY" dirty="0"/>
              <a:t>, such as </a:t>
            </a:r>
            <a:r>
              <a:rPr lang="en-MY" dirty="0">
                <a:solidFill>
                  <a:srgbClr val="FF0000"/>
                </a:solidFill>
              </a:rPr>
              <a:t>lubricants</a:t>
            </a:r>
            <a:r>
              <a:rPr lang="en-MY" dirty="0"/>
              <a:t> or </a:t>
            </a:r>
            <a:r>
              <a:rPr lang="en-MY" dirty="0">
                <a:solidFill>
                  <a:srgbClr val="FF0000"/>
                </a:solidFill>
              </a:rPr>
              <a:t>coolants</a:t>
            </a:r>
            <a:r>
              <a:rPr lang="en-MY" dirty="0"/>
              <a:t>, </a:t>
            </a:r>
            <a:r>
              <a:rPr lang="en-MY">
                <a:solidFill>
                  <a:srgbClr val="FF0000"/>
                </a:solidFill>
              </a:rPr>
              <a:t>shall </a:t>
            </a:r>
            <a:r>
              <a:rPr lang="en-MY" smtClean="0">
                <a:solidFill>
                  <a:srgbClr val="FF0000"/>
                </a:solidFill>
              </a:rPr>
              <a:t>NOT come </a:t>
            </a:r>
            <a:r>
              <a:rPr lang="en-MY" dirty="0">
                <a:solidFill>
                  <a:srgbClr val="FF0000"/>
                </a:solidFill>
              </a:rPr>
              <a:t>into contact </a:t>
            </a:r>
            <a:r>
              <a:rPr lang="en-MY" dirty="0"/>
              <a:t>with components</a:t>
            </a:r>
            <a:r>
              <a:rPr lang="en-MY"/>
              <a:t>, </a:t>
            </a:r>
            <a:r>
              <a:rPr lang="en-MY" smtClean="0"/>
              <a:t>containers</a:t>
            </a:r>
            <a:r>
              <a:rPr lang="en-MY" dirty="0"/>
              <a:t>, closures, </a:t>
            </a:r>
            <a:r>
              <a:rPr lang="en-MY" dirty="0" smtClean="0"/>
              <a:t>in-process materials</a:t>
            </a:r>
            <a:r>
              <a:rPr lang="en-MY" dirty="0"/>
              <a:t>, or drug products so as to </a:t>
            </a:r>
            <a:r>
              <a:rPr lang="en-MY"/>
              <a:t>alter </a:t>
            </a:r>
            <a:r>
              <a:rPr lang="en-MY" smtClean="0"/>
              <a:t>the </a:t>
            </a:r>
            <a:r>
              <a:rPr lang="en-MY" smtClean="0">
                <a:solidFill>
                  <a:srgbClr val="FF0000"/>
                </a:solidFill>
              </a:rPr>
              <a:t>safety</a:t>
            </a:r>
            <a:r>
              <a:rPr lang="en-MY" smtClean="0"/>
              <a:t>, </a:t>
            </a:r>
            <a:r>
              <a:rPr lang="en-MY" dirty="0">
                <a:solidFill>
                  <a:srgbClr val="FF0000"/>
                </a:solidFill>
              </a:rPr>
              <a:t>identity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strength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quality</a:t>
            </a:r>
            <a:r>
              <a:rPr lang="en-MY" dirty="0"/>
              <a:t>, </a:t>
            </a:r>
            <a:r>
              <a:rPr lang="en-MY" dirty="0" smtClean="0"/>
              <a:t>or </a:t>
            </a:r>
            <a:r>
              <a:rPr lang="en-MY" dirty="0" smtClean="0">
                <a:solidFill>
                  <a:srgbClr val="FF0000"/>
                </a:solidFill>
              </a:rPr>
              <a:t>purity</a:t>
            </a:r>
            <a:r>
              <a:rPr lang="en-MY" dirty="0" smtClean="0"/>
              <a:t> </a:t>
            </a:r>
            <a:r>
              <a:rPr lang="en-MY" dirty="0"/>
              <a:t>of the drug product </a:t>
            </a:r>
            <a:r>
              <a:rPr lang="en-MY" dirty="0">
                <a:solidFill>
                  <a:srgbClr val="FF0000"/>
                </a:solidFill>
              </a:rPr>
              <a:t>beyond</a:t>
            </a:r>
            <a:r>
              <a:rPr lang="en-MY" dirty="0"/>
              <a:t> the official or other established requirements”.</a:t>
            </a:r>
          </a:p>
        </p:txBody>
      </p:sp>
    </p:spTree>
    <p:extLst>
      <p:ext uri="{BB962C8B-B14F-4D97-AF65-F5344CB8AC3E}">
        <p14:creationId xmlns:p14="http://schemas.microsoft.com/office/powerpoint/2010/main" val="63365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MY" b="1" dirty="0"/>
              <a:t>European Union </a:t>
            </a:r>
            <a:r>
              <a:rPr lang="en-MY" b="1" dirty="0" smtClean="0"/>
              <a:t>GMPs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5141168"/>
          </a:xfrm>
        </p:spPr>
        <p:txBody>
          <a:bodyPr>
            <a:normAutofit/>
          </a:bodyPr>
          <a:lstStyle/>
          <a:p>
            <a:pPr algn="just"/>
            <a:r>
              <a:rPr lang="en-MY" dirty="0" smtClean="0"/>
              <a:t>In </a:t>
            </a:r>
            <a:r>
              <a:rPr lang="en-MY" dirty="0"/>
              <a:t>EU the governments have </a:t>
            </a:r>
            <a:r>
              <a:rPr lang="en-MY" dirty="0">
                <a:solidFill>
                  <a:srgbClr val="FF0000"/>
                </a:solidFill>
              </a:rPr>
              <a:t>issued nine volumes </a:t>
            </a:r>
            <a:r>
              <a:rPr lang="en-MY" dirty="0"/>
              <a:t>constituting “</a:t>
            </a:r>
            <a:r>
              <a:rPr lang="en-MY" i="1" dirty="0">
                <a:solidFill>
                  <a:srgbClr val="FF0000"/>
                </a:solidFill>
              </a:rPr>
              <a:t>The Rules Governing </a:t>
            </a:r>
            <a:r>
              <a:rPr lang="en-MY" i="1" dirty="0" smtClean="0">
                <a:solidFill>
                  <a:srgbClr val="FF0000"/>
                </a:solidFill>
              </a:rPr>
              <a:t>Medicinal Products </a:t>
            </a:r>
            <a:r>
              <a:rPr lang="en-MY" i="1" dirty="0">
                <a:solidFill>
                  <a:srgbClr val="FF0000"/>
                </a:solidFill>
              </a:rPr>
              <a:t>in the European Union”</a:t>
            </a:r>
            <a:r>
              <a:rPr lang="en-MY" i="1" dirty="0"/>
              <a:t>. </a:t>
            </a:r>
            <a:r>
              <a:rPr lang="en-MY" dirty="0"/>
              <a:t>Of particular interest is </a:t>
            </a:r>
            <a:r>
              <a:rPr lang="en-MY" dirty="0">
                <a:solidFill>
                  <a:srgbClr val="FF0000"/>
                </a:solidFill>
              </a:rPr>
              <a:t>Volume </a:t>
            </a:r>
            <a:r>
              <a:rPr lang="en-MY" dirty="0" smtClean="0">
                <a:solidFill>
                  <a:srgbClr val="FF0000"/>
                </a:solidFill>
              </a:rPr>
              <a:t>4</a:t>
            </a:r>
            <a:r>
              <a:rPr lang="en-MY" dirty="0" smtClean="0"/>
              <a:t>—”Good Manufacturing </a:t>
            </a:r>
            <a:r>
              <a:rPr lang="en-MY" dirty="0"/>
              <a:t>Practices, </a:t>
            </a:r>
            <a:r>
              <a:rPr lang="en-MY" dirty="0">
                <a:solidFill>
                  <a:srgbClr val="FF0000"/>
                </a:solidFill>
              </a:rPr>
              <a:t>Medicinal Products for Human and Veterinary Use”</a:t>
            </a:r>
            <a:r>
              <a:rPr lang="en-MY" dirty="0"/>
              <a:t>. </a:t>
            </a:r>
            <a:endParaRPr lang="en-MY" dirty="0" smtClean="0"/>
          </a:p>
          <a:p>
            <a:pPr algn="just"/>
            <a:r>
              <a:rPr lang="en-MY" dirty="0" smtClean="0"/>
              <a:t>Contain</a:t>
            </a:r>
            <a:r>
              <a:rPr lang="en-MY" dirty="0"/>
              <a:t> </a:t>
            </a:r>
            <a:r>
              <a:rPr lang="en-MY" dirty="0">
                <a:solidFill>
                  <a:srgbClr val="FF0000"/>
                </a:solidFill>
              </a:rPr>
              <a:t>general section </a:t>
            </a:r>
            <a:r>
              <a:rPr lang="en-MY" dirty="0"/>
              <a:t>followed by </a:t>
            </a:r>
            <a:r>
              <a:rPr lang="en-MY" dirty="0" smtClean="0"/>
              <a:t>annexes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smtClean="0"/>
              <a:t>Describing </a:t>
            </a:r>
            <a:r>
              <a:rPr lang="en-MY" dirty="0">
                <a:solidFill>
                  <a:srgbClr val="FF0000"/>
                </a:solidFill>
              </a:rPr>
              <a:t>requirements for facilities</a:t>
            </a:r>
            <a:r>
              <a:rPr lang="en-MY" dirty="0"/>
              <a:t> and </a:t>
            </a:r>
            <a:r>
              <a:rPr lang="en-MY" dirty="0">
                <a:solidFill>
                  <a:srgbClr val="FF0000"/>
                </a:solidFill>
              </a:rPr>
              <a:t>equipment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588224" y="1196752"/>
            <a:ext cx="1881188" cy="4845050"/>
          </a:xfrm>
        </p:spPr>
        <p:txBody>
          <a:bodyPr>
            <a:normAutofit/>
          </a:bodyPr>
          <a:lstStyle/>
          <a:p>
            <a:r>
              <a:rPr lang="en-MY" sz="2000" dirty="0"/>
              <a:t> 14 annexes included in the regulations covering various dosage forms as follows:</a:t>
            </a:r>
          </a:p>
          <a:p>
            <a:endParaRPr lang="en-MY" sz="2000" dirty="0"/>
          </a:p>
        </p:txBody>
      </p:sp>
      <p:pic>
        <p:nvPicPr>
          <p:cNvPr id="4099" name="Picture 3" descr="C:\Users\Azie\Desktop\ScreenHunter_22 Nov. 29 16.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09" y="2555004"/>
            <a:ext cx="5399735" cy="3779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zie\Desktop\ScreenHunter_23 Nov. 29 16.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09" y="488062"/>
            <a:ext cx="5399735" cy="20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7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197000"/>
            <a:ext cx="8280400" cy="5040312"/>
          </a:xfrm>
        </p:spPr>
        <p:txBody>
          <a:bodyPr>
            <a:normAutofit/>
          </a:bodyPr>
          <a:lstStyle/>
          <a:p>
            <a:r>
              <a:rPr lang="en-MY"/>
              <a:t>The </a:t>
            </a:r>
            <a:r>
              <a:rPr lang="en-MY" smtClean="0">
                <a:solidFill>
                  <a:srgbClr val="FF0000"/>
                </a:solidFill>
              </a:rPr>
              <a:t>plant designer </a:t>
            </a:r>
            <a:r>
              <a:rPr lang="en-MY" dirty="0"/>
              <a:t>is required to perform a </a:t>
            </a:r>
            <a:r>
              <a:rPr lang="en-MY" dirty="0">
                <a:solidFill>
                  <a:srgbClr val="FF0000"/>
                </a:solidFill>
              </a:rPr>
              <a:t>thorough review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smtClean="0"/>
              <a:t>Contained </a:t>
            </a:r>
            <a:r>
              <a:rPr lang="en-MY" dirty="0" smtClean="0">
                <a:solidFill>
                  <a:srgbClr val="FF0000"/>
                </a:solidFill>
              </a:rPr>
              <a:t>detailed </a:t>
            </a:r>
            <a:r>
              <a:rPr lang="en-MY" dirty="0">
                <a:solidFill>
                  <a:srgbClr val="FF0000"/>
                </a:solidFill>
              </a:rPr>
              <a:t>requirements </a:t>
            </a:r>
            <a:r>
              <a:rPr lang="en-MY" dirty="0"/>
              <a:t>than the FDA’s regulations. </a:t>
            </a:r>
            <a:endParaRPr lang="en-MY" dirty="0" smtClean="0"/>
          </a:p>
          <a:p>
            <a:r>
              <a:rPr lang="en-MY" dirty="0" smtClean="0"/>
              <a:t>D</a:t>
            </a:r>
            <a:r>
              <a:rPr lang="en-MY" dirty="0">
                <a:solidFill>
                  <a:srgbClr val="FF0000"/>
                </a:solidFill>
              </a:rPr>
              <a:t>o include much of the same information </a:t>
            </a:r>
            <a:r>
              <a:rPr lang="en-MY" dirty="0"/>
              <a:t>with the FDA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31990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412976"/>
          </a:xfrm>
        </p:spPr>
        <p:txBody>
          <a:bodyPr/>
          <a:lstStyle/>
          <a:p>
            <a:r>
              <a:rPr lang="en-US" dirty="0"/>
              <a:t>Understand GMP concept, the principles as well as the practice.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Understand the importance of GMP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1197000"/>
            <a:ext cx="8280400" cy="5040312"/>
          </a:xfrm>
        </p:spPr>
        <p:txBody>
          <a:bodyPr>
            <a:normAutofit/>
          </a:bodyPr>
          <a:lstStyle/>
          <a:p>
            <a:r>
              <a:rPr lang="en-MY" dirty="0" smtClean="0"/>
              <a:t>These </a:t>
            </a:r>
            <a:r>
              <a:rPr lang="en-MY" dirty="0"/>
              <a:t>annexes are </a:t>
            </a:r>
            <a:r>
              <a:rPr lang="en-MY" dirty="0">
                <a:solidFill>
                  <a:srgbClr val="FF0000"/>
                </a:solidFill>
              </a:rPr>
              <a:t>not in conflict with the FDA</a:t>
            </a:r>
            <a:r>
              <a:rPr lang="en-MY" dirty="0"/>
              <a:t>. </a:t>
            </a:r>
            <a:endParaRPr lang="en-MY" dirty="0" smtClean="0"/>
          </a:p>
          <a:p>
            <a:r>
              <a:rPr lang="en-MY" dirty="0" smtClean="0"/>
              <a:t>There </a:t>
            </a:r>
            <a:r>
              <a:rPr lang="en-MY" dirty="0"/>
              <a:t>are </a:t>
            </a:r>
            <a:r>
              <a:rPr lang="en-MY" dirty="0">
                <a:solidFill>
                  <a:srgbClr val="FF0000"/>
                </a:solidFill>
              </a:rPr>
              <a:t>additional requirements </a:t>
            </a:r>
            <a:r>
              <a:rPr lang="en-MY" dirty="0"/>
              <a:t>in the </a:t>
            </a:r>
            <a:r>
              <a:rPr lang="en-MY" dirty="0" smtClean="0"/>
              <a:t>EU regulations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446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b="1" dirty="0"/>
              <a:t>Validation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MY" dirty="0"/>
              <a:t>An important regulatory issue.</a:t>
            </a:r>
          </a:p>
          <a:p>
            <a:pPr algn="just"/>
            <a:r>
              <a:rPr lang="en-MY" dirty="0"/>
              <a:t>The FDA requires that </a:t>
            </a:r>
            <a:r>
              <a:rPr lang="en-MY" dirty="0">
                <a:solidFill>
                  <a:srgbClr val="FF0000"/>
                </a:solidFill>
              </a:rPr>
              <a:t>all processes </a:t>
            </a:r>
            <a:r>
              <a:rPr lang="en-MY" dirty="0"/>
              <a:t>producing drug </a:t>
            </a:r>
            <a:r>
              <a:rPr lang="en-MY" dirty="0" smtClean="0"/>
              <a:t>substances </a:t>
            </a:r>
            <a:r>
              <a:rPr lang="en-MY" dirty="0"/>
              <a:t>be </a:t>
            </a:r>
            <a:r>
              <a:rPr lang="en-MY" dirty="0" smtClean="0">
                <a:solidFill>
                  <a:srgbClr val="FF0000"/>
                </a:solidFill>
              </a:rPr>
              <a:t>validated</a:t>
            </a:r>
            <a:r>
              <a:rPr lang="en-MY" dirty="0" smtClean="0"/>
              <a:t>. </a:t>
            </a:r>
          </a:p>
          <a:p>
            <a:r>
              <a:rPr lang="en-MY" dirty="0"/>
              <a:t>Includes </a:t>
            </a:r>
            <a:r>
              <a:rPr lang="en-MY" dirty="0">
                <a:solidFill>
                  <a:srgbClr val="FF0000"/>
                </a:solidFill>
              </a:rPr>
              <a:t>facility systems that support production as </a:t>
            </a:r>
            <a:r>
              <a:rPr lang="en-MY" dirty="0" smtClean="0">
                <a:solidFill>
                  <a:srgbClr val="FF0000"/>
                </a:solidFill>
              </a:rPr>
              <a:t>well</a:t>
            </a:r>
            <a:r>
              <a:rPr lang="en-MY" dirty="0" smtClean="0"/>
              <a:t>.</a:t>
            </a:r>
          </a:p>
          <a:p>
            <a:pPr algn="just"/>
            <a:r>
              <a:rPr lang="en-MY" dirty="0"/>
              <a:t>The </a:t>
            </a:r>
            <a:r>
              <a:rPr lang="en-MY" dirty="0">
                <a:solidFill>
                  <a:srgbClr val="0070C0"/>
                </a:solidFill>
              </a:rPr>
              <a:t>entire documentation and testing </a:t>
            </a:r>
            <a:r>
              <a:rPr lang="en-MY" dirty="0" smtClean="0">
                <a:solidFill>
                  <a:srgbClr val="0070C0"/>
                </a:solidFill>
              </a:rPr>
              <a:t>effort </a:t>
            </a:r>
            <a:r>
              <a:rPr lang="en-MY" dirty="0" smtClean="0"/>
              <a:t>is </a:t>
            </a:r>
            <a:r>
              <a:rPr lang="en-MY" dirty="0"/>
              <a:t>generally known as </a:t>
            </a:r>
            <a:r>
              <a:rPr lang="en-MY" i="1" dirty="0">
                <a:solidFill>
                  <a:srgbClr val="FF0000"/>
                </a:solidFill>
              </a:rPr>
              <a:t>validation</a:t>
            </a:r>
            <a:r>
              <a:rPr lang="en-MY" dirty="0"/>
              <a:t>.</a:t>
            </a:r>
          </a:p>
          <a:p>
            <a:pPr algn="just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8645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08050"/>
            <a:ext cx="8424863" cy="6265863"/>
          </a:xfrm>
        </p:spPr>
        <p:txBody>
          <a:bodyPr>
            <a:noAutofit/>
          </a:bodyPr>
          <a:lstStyle/>
          <a:p>
            <a:pPr algn="just"/>
            <a:r>
              <a:rPr lang="en-MY" sz="2800" dirty="0"/>
              <a:t>For </a:t>
            </a:r>
            <a:r>
              <a:rPr lang="en-MY" sz="2800" dirty="0" smtClean="0"/>
              <a:t>example:</a:t>
            </a:r>
          </a:p>
          <a:p>
            <a:pPr lvl="1" algn="just"/>
            <a:r>
              <a:rPr lang="en-MY" dirty="0" smtClean="0"/>
              <a:t>an aseptic</a:t>
            </a:r>
            <a:r>
              <a:rPr lang="en-MY" b="1" i="1" dirty="0"/>
              <a:t> </a:t>
            </a:r>
            <a:r>
              <a:rPr lang="en-MY" dirty="0" smtClean="0"/>
              <a:t>processing </a:t>
            </a:r>
            <a:r>
              <a:rPr lang="en-MY" dirty="0"/>
              <a:t>operation requires a “clean” room. </a:t>
            </a:r>
            <a:endParaRPr lang="en-MY" dirty="0" smtClean="0"/>
          </a:p>
          <a:p>
            <a:pPr lvl="1" algn="just"/>
            <a:r>
              <a:rPr lang="en-MY" dirty="0">
                <a:solidFill>
                  <a:srgbClr val="0070C0"/>
                </a:solidFill>
              </a:rPr>
              <a:t>HVAC </a:t>
            </a:r>
            <a:r>
              <a:rPr lang="en-MY" dirty="0"/>
              <a:t>system </a:t>
            </a:r>
            <a:r>
              <a:rPr lang="en-MY" dirty="0">
                <a:solidFill>
                  <a:srgbClr val="FF0000"/>
                </a:solidFill>
              </a:rPr>
              <a:t>must be validated</a:t>
            </a:r>
            <a:r>
              <a:rPr lang="en-MY" dirty="0"/>
              <a:t>. </a:t>
            </a:r>
          </a:p>
          <a:p>
            <a:pPr lvl="1"/>
            <a:r>
              <a:rPr lang="en-MY" dirty="0" smtClean="0"/>
              <a:t>All </a:t>
            </a:r>
            <a:r>
              <a:rPr lang="en-MY" dirty="0"/>
              <a:t>critical </a:t>
            </a:r>
            <a:r>
              <a:rPr lang="en-MY" dirty="0">
                <a:solidFill>
                  <a:srgbClr val="0070C0"/>
                </a:solidFill>
              </a:rPr>
              <a:t>utility systems </a:t>
            </a:r>
            <a:r>
              <a:rPr lang="en-MY" dirty="0"/>
              <a:t>need to be </a:t>
            </a:r>
            <a:r>
              <a:rPr lang="en-MY" dirty="0">
                <a:solidFill>
                  <a:srgbClr val="FF0000"/>
                </a:solidFill>
              </a:rPr>
              <a:t>tested</a:t>
            </a:r>
            <a:r>
              <a:rPr lang="en-MY" dirty="0"/>
              <a:t> to ensure proper operation.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161429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08051"/>
            <a:ext cx="8424863" cy="3313038"/>
          </a:xfrm>
        </p:spPr>
        <p:txBody>
          <a:bodyPr>
            <a:noAutofit/>
          </a:bodyPr>
          <a:lstStyle/>
          <a:p>
            <a:pPr algn="just"/>
            <a:r>
              <a:rPr lang="en-MY" sz="2800" dirty="0"/>
              <a:t>For </a:t>
            </a:r>
            <a:r>
              <a:rPr lang="en-MY" sz="2800" dirty="0" smtClean="0"/>
              <a:t>example:</a:t>
            </a:r>
            <a:r>
              <a:rPr lang="en-MY" dirty="0"/>
              <a:t> </a:t>
            </a:r>
            <a:endParaRPr lang="en-MY" dirty="0" smtClean="0"/>
          </a:p>
          <a:p>
            <a:pPr lvl="1"/>
            <a:r>
              <a:rPr lang="en-MY" dirty="0" smtClean="0"/>
              <a:t>The </a:t>
            </a:r>
            <a:r>
              <a:rPr lang="en-MY" dirty="0">
                <a:solidFill>
                  <a:srgbClr val="0070C0"/>
                </a:solidFill>
              </a:rPr>
              <a:t>nature </a:t>
            </a:r>
            <a:r>
              <a:rPr lang="en-MY" dirty="0" smtClean="0">
                <a:solidFill>
                  <a:srgbClr val="0070C0"/>
                </a:solidFill>
              </a:rPr>
              <a:t>of the </a:t>
            </a:r>
            <a:r>
              <a:rPr lang="en-MY" dirty="0">
                <a:solidFill>
                  <a:srgbClr val="0070C0"/>
                </a:solidFill>
              </a:rPr>
              <a:t>testing </a:t>
            </a:r>
            <a:r>
              <a:rPr lang="en-MY" dirty="0"/>
              <a:t>depends on the system. </a:t>
            </a:r>
            <a:endParaRPr lang="en-MY" dirty="0" smtClean="0"/>
          </a:p>
          <a:p>
            <a:pPr lvl="1" algn="just"/>
            <a:r>
              <a:rPr lang="en-MY" dirty="0" smtClean="0"/>
              <a:t>Certain </a:t>
            </a:r>
            <a:r>
              <a:rPr lang="en-MY" dirty="0"/>
              <a:t>systems are “</a:t>
            </a:r>
            <a:r>
              <a:rPr lang="en-MY" dirty="0">
                <a:solidFill>
                  <a:srgbClr val="FF0000"/>
                </a:solidFill>
              </a:rPr>
              <a:t>validated</a:t>
            </a:r>
            <a:r>
              <a:rPr lang="en-MY" dirty="0"/>
              <a:t>” and others are </a:t>
            </a:r>
            <a:r>
              <a:rPr lang="en-MY"/>
              <a:t>“</a:t>
            </a:r>
            <a:r>
              <a:rPr lang="en-MY" smtClean="0">
                <a:solidFill>
                  <a:srgbClr val="FF0000"/>
                </a:solidFill>
              </a:rPr>
              <a:t>qualified</a:t>
            </a:r>
            <a:r>
              <a:rPr lang="en-MY" smtClean="0"/>
              <a:t>”.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1019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8245797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MY" b="1" dirty="0"/>
              <a:t>APPROACH TO GMP DESIGN - </a:t>
            </a:r>
            <a:r>
              <a:rPr lang="en-MY" b="1" dirty="0" smtClean="0"/>
              <a:t>General</a:t>
            </a:r>
          </a:p>
          <a:p>
            <a:pPr algn="just"/>
            <a:endParaRPr lang="en-US" b="1" dirty="0"/>
          </a:p>
          <a:p>
            <a:pPr algn="just"/>
            <a:r>
              <a:rPr lang="en-MY" dirty="0"/>
              <a:t>During the development, the </a:t>
            </a:r>
            <a:r>
              <a:rPr lang="en-MY" dirty="0">
                <a:solidFill>
                  <a:srgbClr val="FF0000"/>
                </a:solidFill>
              </a:rPr>
              <a:t>manufacturing process </a:t>
            </a:r>
            <a:r>
              <a:rPr lang="en-MY" dirty="0" smtClean="0">
                <a:solidFill>
                  <a:srgbClr val="FF0000"/>
                </a:solidFill>
              </a:rPr>
              <a:t>and facility </a:t>
            </a:r>
            <a:r>
              <a:rPr lang="en-MY" dirty="0">
                <a:solidFill>
                  <a:srgbClr val="FF0000"/>
                </a:solidFill>
              </a:rPr>
              <a:t>requirements</a:t>
            </a:r>
            <a:r>
              <a:rPr lang="en-MY" dirty="0"/>
              <a:t> are defined. </a:t>
            </a:r>
            <a:endParaRPr lang="en-MY" dirty="0" smtClean="0"/>
          </a:p>
          <a:p>
            <a:pPr algn="just"/>
            <a:r>
              <a:rPr lang="en-MY" dirty="0">
                <a:solidFill>
                  <a:srgbClr val="FF0000"/>
                </a:solidFill>
              </a:rPr>
              <a:t>D</a:t>
            </a:r>
            <a:r>
              <a:rPr lang="en-MY" dirty="0" smtClean="0">
                <a:solidFill>
                  <a:srgbClr val="FF0000"/>
                </a:solidFill>
              </a:rPr>
              <a:t>eveloped </a:t>
            </a:r>
            <a:r>
              <a:rPr lang="en-MY" dirty="0">
                <a:solidFill>
                  <a:srgbClr val="FF0000"/>
                </a:solidFill>
              </a:rPr>
              <a:t>through discussions</a:t>
            </a:r>
            <a:r>
              <a:rPr lang="en-MY" dirty="0"/>
              <a:t> with QA/QC, engineering, and the </a:t>
            </a:r>
            <a:r>
              <a:rPr lang="en-MY" dirty="0" smtClean="0"/>
              <a:t>validation groups</a:t>
            </a:r>
            <a:r>
              <a:rPr lang="en-MY" dirty="0"/>
              <a:t>. </a:t>
            </a:r>
            <a:endParaRPr lang="en-MY" dirty="0" smtClean="0"/>
          </a:p>
        </p:txBody>
      </p:sp>
    </p:spTree>
    <p:extLst>
      <p:ext uri="{BB962C8B-B14F-4D97-AF65-F5344CB8AC3E}">
        <p14:creationId xmlns:p14="http://schemas.microsoft.com/office/powerpoint/2010/main" val="371440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340024"/>
            <a:ext cx="8569325" cy="3529136"/>
          </a:xfrm>
        </p:spPr>
        <p:txBody>
          <a:bodyPr>
            <a:normAutofit/>
          </a:bodyPr>
          <a:lstStyle/>
          <a:p>
            <a:pPr algn="just"/>
            <a:r>
              <a:rPr lang="en-MY" dirty="0" smtClean="0"/>
              <a:t>Items </a:t>
            </a:r>
            <a:r>
              <a:rPr lang="en-MY" dirty="0"/>
              <a:t>addressed during this phase are:</a:t>
            </a:r>
          </a:p>
          <a:p>
            <a:pPr lvl="1" algn="just"/>
            <a:r>
              <a:rPr lang="en-MY" dirty="0" smtClean="0"/>
              <a:t>Establishing </a:t>
            </a:r>
            <a:r>
              <a:rPr lang="en-MY" dirty="0"/>
              <a:t>goals and </a:t>
            </a:r>
            <a:r>
              <a:rPr lang="en-MY" dirty="0" smtClean="0"/>
              <a:t>objectives</a:t>
            </a:r>
          </a:p>
          <a:p>
            <a:pPr lvl="1" algn="just"/>
            <a:r>
              <a:rPr lang="en-MY" dirty="0" smtClean="0"/>
              <a:t>Preparing </a:t>
            </a:r>
            <a:r>
              <a:rPr lang="en-MY" dirty="0"/>
              <a:t>user Requirements Specifications (URS), process, and operational flow </a:t>
            </a:r>
            <a:r>
              <a:rPr lang="en-MY" dirty="0" smtClean="0"/>
              <a:t>diagrams</a:t>
            </a:r>
          </a:p>
          <a:p>
            <a:pPr lvl="1" algn="just"/>
            <a:r>
              <a:rPr lang="en-MY" dirty="0" smtClean="0"/>
              <a:t>Developing </a:t>
            </a:r>
            <a:r>
              <a:rPr lang="en-MY" dirty="0"/>
              <a:t>system design </a:t>
            </a:r>
            <a:r>
              <a:rPr lang="en-MY" dirty="0" smtClean="0"/>
              <a:t>criteria</a:t>
            </a:r>
          </a:p>
          <a:p>
            <a:pPr lvl="1" algn="just"/>
            <a:r>
              <a:rPr lang="en-MY" dirty="0" smtClean="0"/>
              <a:t>Developing </a:t>
            </a:r>
            <a:r>
              <a:rPr lang="en-MY" dirty="0"/>
              <a:t>the facility conceptual design</a:t>
            </a:r>
          </a:p>
        </p:txBody>
      </p:sp>
    </p:spTree>
    <p:extLst>
      <p:ext uri="{BB962C8B-B14F-4D97-AF65-F5344CB8AC3E}">
        <p14:creationId xmlns:p14="http://schemas.microsoft.com/office/powerpoint/2010/main" val="142489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b="1" dirty="0"/>
              <a:t>Goals and Objectives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n-MY" sz="2400" dirty="0"/>
              <a:t>Goals and objectives of the manufacturing unit depend upon the following</a:t>
            </a:r>
            <a:r>
              <a:rPr lang="en-MY" sz="2400" dirty="0" smtClean="0"/>
              <a:t>:</a:t>
            </a:r>
            <a:endParaRPr lang="en-MY" sz="2400" dirty="0"/>
          </a:p>
          <a:p>
            <a:pPr lvl="1" algn="just"/>
            <a:r>
              <a:rPr lang="en-MY" sz="2400" dirty="0" smtClean="0"/>
              <a:t>1) </a:t>
            </a:r>
            <a:r>
              <a:rPr lang="en-MY" sz="2400" dirty="0" smtClean="0">
                <a:solidFill>
                  <a:srgbClr val="FF0000"/>
                </a:solidFill>
              </a:rPr>
              <a:t>Corporate philosophies</a:t>
            </a:r>
            <a:endParaRPr lang="en-MY" sz="2400" dirty="0"/>
          </a:p>
          <a:p>
            <a:pPr lvl="1" algn="just"/>
            <a:r>
              <a:rPr lang="en-MY" sz="2400" dirty="0" smtClean="0"/>
              <a:t>2) </a:t>
            </a:r>
            <a:r>
              <a:rPr lang="en-MY" sz="2400" dirty="0" smtClean="0">
                <a:solidFill>
                  <a:srgbClr val="FF0000"/>
                </a:solidFill>
              </a:rPr>
              <a:t>Operating philosophies</a:t>
            </a:r>
            <a:endParaRPr lang="en-MY" sz="2400" dirty="0"/>
          </a:p>
          <a:p>
            <a:pPr lvl="1" algn="just"/>
            <a:r>
              <a:rPr lang="en-MY" sz="2400" dirty="0" smtClean="0"/>
              <a:t>3) </a:t>
            </a:r>
            <a:r>
              <a:rPr lang="en-MY" sz="2400" dirty="0" smtClean="0">
                <a:solidFill>
                  <a:srgbClr val="FF0000"/>
                </a:solidFill>
              </a:rPr>
              <a:t>Regulatory </a:t>
            </a:r>
            <a:r>
              <a:rPr lang="en-MY" sz="2400" dirty="0">
                <a:solidFill>
                  <a:srgbClr val="FF0000"/>
                </a:solidFill>
              </a:rPr>
              <a:t>requirements</a:t>
            </a:r>
          </a:p>
        </p:txBody>
      </p:sp>
    </p:spTree>
    <p:extLst>
      <p:ext uri="{BB962C8B-B14F-4D97-AF65-F5344CB8AC3E}">
        <p14:creationId xmlns:p14="http://schemas.microsoft.com/office/powerpoint/2010/main" val="329168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61864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en-MY" sz="3200" dirty="0"/>
              <a:t>User Requirements Specifications, Process Flow, and Operational Flow Diagrams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72008" y="1845097"/>
            <a:ext cx="8820472" cy="43202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MY" sz="2800" dirty="0"/>
          </a:p>
          <a:p>
            <a:pPr lvl="1" algn="just"/>
            <a:r>
              <a:rPr lang="en-MY" dirty="0">
                <a:solidFill>
                  <a:srgbClr val="FF0000"/>
                </a:solidFill>
              </a:rPr>
              <a:t>User Requirements Specifications</a:t>
            </a:r>
            <a:r>
              <a:rPr lang="en-MY" dirty="0">
                <a:solidFill>
                  <a:srgbClr val="0070C0"/>
                </a:solidFill>
              </a:rPr>
              <a:t> </a:t>
            </a:r>
            <a:r>
              <a:rPr lang="en-MY" dirty="0"/>
              <a:t>(URS</a:t>
            </a:r>
            <a:r>
              <a:rPr lang="en-MY" dirty="0" smtClean="0"/>
              <a:t>)</a:t>
            </a:r>
            <a:r>
              <a:rPr lang="en-MY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r>
              <a:rPr lang="en-MY" dirty="0" smtClean="0"/>
              <a:t>A </a:t>
            </a:r>
            <a:r>
              <a:rPr lang="en-MY" dirty="0"/>
              <a:t>constructive technique</a:t>
            </a:r>
            <a:r>
              <a:rPr lang="en-MY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45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33872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en-MY" sz="3200" dirty="0"/>
              <a:t>User Requirements Specifications, Process Flow, and Operational Flow Diagrams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72008" y="2276872"/>
            <a:ext cx="8820472" cy="29523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MY" sz="2800" dirty="0"/>
          </a:p>
          <a:p>
            <a:pPr lvl="1" algn="just"/>
            <a:r>
              <a:rPr lang="en-MY" dirty="0" smtClean="0"/>
              <a:t>PFDs </a:t>
            </a:r>
            <a:r>
              <a:rPr lang="en-MY" dirty="0"/>
              <a:t>depict each </a:t>
            </a:r>
            <a:r>
              <a:rPr lang="en-MY" dirty="0">
                <a:solidFill>
                  <a:srgbClr val="FF0000"/>
                </a:solidFill>
              </a:rPr>
              <a:t>unit operational step </a:t>
            </a:r>
            <a:r>
              <a:rPr lang="en-MY" dirty="0"/>
              <a:t>of the manufacturing process. </a:t>
            </a:r>
            <a:endParaRPr lang="en-MY" dirty="0" smtClean="0"/>
          </a:p>
          <a:p>
            <a:pPr lvl="1" algn="just"/>
            <a:r>
              <a:rPr lang="en-MY" dirty="0" smtClean="0"/>
              <a:t>In </a:t>
            </a:r>
            <a:r>
              <a:rPr lang="en-MY" dirty="0" err="1" smtClean="0"/>
              <a:t>analyzing</a:t>
            </a:r>
            <a:r>
              <a:rPr lang="en-MY" dirty="0"/>
              <a:t> </a:t>
            </a:r>
            <a:r>
              <a:rPr lang="en-MY" dirty="0" smtClean="0"/>
              <a:t>the </a:t>
            </a:r>
            <a:r>
              <a:rPr lang="en-MY" dirty="0"/>
              <a:t>overall production scheme, the operation can be </a:t>
            </a:r>
            <a:r>
              <a:rPr lang="en-MY" dirty="0">
                <a:solidFill>
                  <a:srgbClr val="FF0000"/>
                </a:solidFill>
              </a:rPr>
              <a:t>broken down into </a:t>
            </a:r>
            <a:r>
              <a:rPr lang="en-MY" dirty="0" smtClean="0">
                <a:solidFill>
                  <a:srgbClr val="FF0000"/>
                </a:solidFill>
              </a:rPr>
              <a:t>its basic </a:t>
            </a:r>
            <a:r>
              <a:rPr lang="en-MY" dirty="0">
                <a:solidFill>
                  <a:srgbClr val="FF0000"/>
                </a:solidFill>
              </a:rPr>
              <a:t>elements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249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20688"/>
            <a:ext cx="8497888" cy="5400600"/>
          </a:xfrm>
        </p:spPr>
        <p:txBody>
          <a:bodyPr>
            <a:noAutofit/>
          </a:bodyPr>
          <a:lstStyle/>
          <a:p>
            <a:pPr algn="just"/>
            <a:r>
              <a:rPr lang="en-MY" sz="2800" b="1" dirty="0"/>
              <a:t>System Design </a:t>
            </a:r>
            <a:r>
              <a:rPr lang="en-MY" sz="2800" b="1" dirty="0" smtClean="0"/>
              <a:t>Criteria</a:t>
            </a:r>
          </a:p>
          <a:p>
            <a:pPr marL="0" indent="0" algn="just">
              <a:buNone/>
            </a:pPr>
            <a:endParaRPr lang="en-MY" sz="2800" dirty="0"/>
          </a:p>
          <a:p>
            <a:pPr lvl="1" algn="just"/>
            <a:r>
              <a:rPr lang="en-MY" dirty="0">
                <a:solidFill>
                  <a:srgbClr val="0070C0"/>
                </a:solidFill>
              </a:rPr>
              <a:t>M</a:t>
            </a:r>
            <a:r>
              <a:rPr lang="en-MY" dirty="0"/>
              <a:t>ust </a:t>
            </a:r>
            <a:r>
              <a:rPr lang="en-MY" dirty="0">
                <a:solidFill>
                  <a:srgbClr val="0070C0"/>
                </a:solidFill>
              </a:rPr>
              <a:t>be established for each production and support </a:t>
            </a:r>
            <a:r>
              <a:rPr lang="en-MY" dirty="0" smtClean="0">
                <a:solidFill>
                  <a:srgbClr val="0070C0"/>
                </a:solidFill>
              </a:rPr>
              <a:t>system</a:t>
            </a:r>
            <a:r>
              <a:rPr lang="en-MY" dirty="0"/>
              <a:t>. </a:t>
            </a:r>
            <a:endParaRPr lang="en-MY" dirty="0" smtClean="0"/>
          </a:p>
          <a:p>
            <a:pPr lvl="1" algn="just"/>
            <a:r>
              <a:rPr lang="en-MY" dirty="0" smtClean="0"/>
              <a:t>E</a:t>
            </a:r>
            <a:r>
              <a:rPr lang="en-MY" dirty="0"/>
              <a:t>stablishing design criteria. </a:t>
            </a:r>
            <a:endParaRPr lang="en-MY" dirty="0" smtClean="0"/>
          </a:p>
          <a:p>
            <a:pPr lvl="1" algn="just"/>
            <a:r>
              <a:rPr lang="en-MY" dirty="0" smtClean="0"/>
              <a:t>An </a:t>
            </a:r>
            <a:r>
              <a:rPr lang="en-MY" dirty="0">
                <a:solidFill>
                  <a:srgbClr val="0070C0"/>
                </a:solidFill>
              </a:rPr>
              <a:t>analysis </a:t>
            </a:r>
            <a:r>
              <a:rPr lang="en-MY" dirty="0"/>
              <a:t>of the manufacturing </a:t>
            </a:r>
            <a:r>
              <a:rPr lang="en-MY" dirty="0" smtClean="0"/>
              <a:t>process</a:t>
            </a:r>
            <a:r>
              <a:rPr lang="en-M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485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20713"/>
            <a:ext cx="8316913" cy="1944687"/>
          </a:xfrm>
        </p:spPr>
        <p:txBody>
          <a:bodyPr>
            <a:normAutofit/>
          </a:bodyPr>
          <a:lstStyle/>
          <a:p>
            <a:pPr algn="just"/>
            <a:r>
              <a:rPr lang="en-MY" dirty="0"/>
              <a:t>The FDA issues “Code of Federal Register (CFR) 21.” Regulations that include </a:t>
            </a:r>
            <a:r>
              <a:rPr lang="en-MY" dirty="0">
                <a:solidFill>
                  <a:srgbClr val="FF0000"/>
                </a:solidFill>
              </a:rPr>
              <a:t>facility and equipment </a:t>
            </a:r>
            <a:r>
              <a:rPr lang="en-MY" dirty="0"/>
              <a:t>requirements</a:t>
            </a:r>
          </a:p>
        </p:txBody>
      </p:sp>
      <p:pic>
        <p:nvPicPr>
          <p:cNvPr id="5" name="Picture 2" descr="C:\Users\Azie\Desktop\ScreenHunter_20 Nov. 29 16.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348880"/>
            <a:ext cx="8677877" cy="309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33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039" y="1125017"/>
            <a:ext cx="8353425" cy="4248199"/>
          </a:xfrm>
        </p:spPr>
        <p:txBody>
          <a:bodyPr>
            <a:normAutofit/>
          </a:bodyPr>
          <a:lstStyle/>
          <a:p>
            <a:pPr algn="just"/>
            <a:r>
              <a:rPr lang="en-MY" b="1" dirty="0"/>
              <a:t>Facility Conceptual </a:t>
            </a:r>
            <a:r>
              <a:rPr lang="en-MY" b="1" dirty="0" smtClean="0"/>
              <a:t>Design</a:t>
            </a:r>
          </a:p>
          <a:p>
            <a:pPr marL="0" indent="0" algn="just">
              <a:buNone/>
            </a:pPr>
            <a:endParaRPr lang="en-MY" b="1" dirty="0"/>
          </a:p>
          <a:p>
            <a:pPr lvl="1" algn="just"/>
            <a:r>
              <a:rPr lang="en-MY" dirty="0" smtClean="0"/>
              <a:t>Need </a:t>
            </a:r>
            <a:r>
              <a:rPr lang="en-MY" dirty="0"/>
              <a:t>to be explored and decisions made as to which </a:t>
            </a:r>
            <a:r>
              <a:rPr lang="en-MY" dirty="0" smtClean="0"/>
              <a:t>are to </a:t>
            </a:r>
            <a:r>
              <a:rPr lang="en-MY" dirty="0"/>
              <a:t>be used.</a:t>
            </a:r>
          </a:p>
          <a:p>
            <a:pPr lvl="1" algn="just"/>
            <a:r>
              <a:rPr lang="en-MY" dirty="0"/>
              <a:t>D</a:t>
            </a:r>
            <a:r>
              <a:rPr lang="en-MY" dirty="0">
                <a:solidFill>
                  <a:srgbClr val="0070C0"/>
                </a:solidFill>
              </a:rPr>
              <a:t>eveloped during </a:t>
            </a:r>
            <a:r>
              <a:rPr lang="en-MY" dirty="0" smtClean="0">
                <a:solidFill>
                  <a:srgbClr val="0070C0"/>
                </a:solidFill>
              </a:rPr>
              <a:t>the creation </a:t>
            </a:r>
            <a:r>
              <a:rPr lang="en-MY" dirty="0">
                <a:solidFill>
                  <a:srgbClr val="0070C0"/>
                </a:solidFill>
              </a:rPr>
              <a:t>of the PFD. </a:t>
            </a:r>
            <a:endParaRPr lang="en-MY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3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81001"/>
            <a:ext cx="8353425" cy="4896271"/>
          </a:xfrm>
        </p:spPr>
        <p:txBody>
          <a:bodyPr>
            <a:normAutofit/>
          </a:bodyPr>
          <a:lstStyle/>
          <a:p>
            <a:pPr algn="just"/>
            <a:r>
              <a:rPr lang="en-MY" b="1" dirty="0"/>
              <a:t>Facility Conceptual </a:t>
            </a:r>
            <a:r>
              <a:rPr lang="en-MY" b="1" dirty="0" smtClean="0"/>
              <a:t>Design</a:t>
            </a:r>
          </a:p>
          <a:p>
            <a:pPr marL="0" indent="0" algn="just">
              <a:buNone/>
            </a:pPr>
            <a:endParaRPr lang="en-MY" b="1" dirty="0"/>
          </a:p>
          <a:p>
            <a:pPr lvl="1" algn="just"/>
            <a:r>
              <a:rPr lang="en-MY" dirty="0" smtClean="0"/>
              <a:t>D</a:t>
            </a:r>
            <a:r>
              <a:rPr lang="en-MY" dirty="0">
                <a:solidFill>
                  <a:srgbClr val="0070C0"/>
                </a:solidFill>
              </a:rPr>
              <a:t>erived when </a:t>
            </a:r>
            <a:r>
              <a:rPr lang="en-MY" dirty="0"/>
              <a:t>the </a:t>
            </a:r>
            <a:r>
              <a:rPr lang="en-MY" dirty="0" smtClean="0">
                <a:solidFill>
                  <a:srgbClr val="0070C0"/>
                </a:solidFill>
              </a:rPr>
              <a:t>quantity of </a:t>
            </a:r>
            <a:r>
              <a:rPr lang="en-MY" dirty="0">
                <a:solidFill>
                  <a:srgbClr val="0070C0"/>
                </a:solidFill>
              </a:rPr>
              <a:t>the utility </a:t>
            </a:r>
            <a:r>
              <a:rPr lang="en-MY" dirty="0"/>
              <a:t>is known. </a:t>
            </a:r>
            <a:endParaRPr lang="en-MY" dirty="0" smtClean="0"/>
          </a:p>
          <a:p>
            <a:pPr lvl="1" algn="just"/>
            <a:r>
              <a:rPr lang="en-MY" dirty="0" smtClean="0"/>
              <a:t>T</a:t>
            </a:r>
            <a:r>
              <a:rPr lang="en-MY" dirty="0"/>
              <a:t>he facility layout is then developed.</a:t>
            </a:r>
          </a:p>
        </p:txBody>
      </p:sp>
    </p:spTree>
    <p:extLst>
      <p:ext uri="{BB962C8B-B14F-4D97-AF65-F5344CB8AC3E}">
        <p14:creationId xmlns:p14="http://schemas.microsoft.com/office/powerpoint/2010/main" val="192246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1124744"/>
            <a:ext cx="7776864" cy="3348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C</a:t>
            </a:r>
            <a:r>
              <a:rPr lang="en-US" sz="2400" dirty="0" smtClean="0"/>
              <a:t>riteria </a:t>
            </a:r>
            <a:r>
              <a:rPr lang="en-US" sz="2400" dirty="0"/>
              <a:t>of the facility design must </a:t>
            </a:r>
            <a:r>
              <a:rPr lang="en-US" sz="2400" dirty="0" smtClean="0"/>
              <a:t>provide:</a:t>
            </a:r>
            <a:endParaRPr lang="en-MY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 </a:t>
            </a:r>
            <a:endParaRPr lang="en-MY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1. A logical process flow</a:t>
            </a:r>
            <a:endParaRPr lang="en-MY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2. Isolation of critical processes</a:t>
            </a:r>
            <a:endParaRPr lang="en-MY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3. Infected / non-infected separation</a:t>
            </a:r>
            <a:endParaRPr lang="en-MY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/>
              <a:t>4. Clean / dirty separation</a:t>
            </a:r>
            <a:endParaRPr lang="en-MY" sz="2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983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03237" y="1052736"/>
            <a:ext cx="8640763" cy="3744143"/>
          </a:xfrm>
        </p:spPr>
        <p:txBody>
          <a:bodyPr>
            <a:noAutofit/>
          </a:bodyPr>
          <a:lstStyle/>
          <a:p>
            <a:pPr algn="just"/>
            <a:r>
              <a:rPr lang="en-MY" sz="2200" b="1" dirty="0" smtClean="0"/>
              <a:t>Aseptic and Biotech Facilities Issues</a:t>
            </a:r>
          </a:p>
          <a:p>
            <a:pPr marL="365760" lvl="1" indent="0" algn="just">
              <a:buNone/>
            </a:pPr>
            <a:endParaRPr lang="en-US" sz="2200" dirty="0" smtClean="0"/>
          </a:p>
          <a:p>
            <a:r>
              <a:rPr lang="en-US" sz="2400" dirty="0"/>
              <a:t>Process flow</a:t>
            </a:r>
            <a:endParaRPr lang="en-MY" sz="2400" dirty="0"/>
          </a:p>
          <a:p>
            <a:pPr lvl="0"/>
            <a:r>
              <a:rPr lang="en-US" sz="2400" dirty="0"/>
              <a:t>Inoculum Development </a:t>
            </a:r>
            <a:endParaRPr lang="en-MY" sz="2400" dirty="0"/>
          </a:p>
          <a:p>
            <a:pPr lvl="0"/>
            <a:r>
              <a:rPr lang="en-US" sz="2400" dirty="0"/>
              <a:t>Fermentation Process</a:t>
            </a:r>
            <a:endParaRPr lang="en-MY" sz="2400" dirty="0"/>
          </a:p>
          <a:p>
            <a:pPr lvl="0"/>
            <a:r>
              <a:rPr lang="en-US" sz="2400" dirty="0"/>
              <a:t>Downstream Processing</a:t>
            </a:r>
            <a:endParaRPr lang="en-MY" sz="2400" dirty="0"/>
          </a:p>
          <a:p>
            <a:pPr lvl="0"/>
            <a:r>
              <a:rPr lang="en-US" sz="2400" dirty="0"/>
              <a:t>Product or Packaging</a:t>
            </a:r>
            <a:endParaRPr lang="en-MY" sz="2400" dirty="0"/>
          </a:p>
          <a:p>
            <a:pPr marL="365760" lvl="1" indent="0" algn="just">
              <a:buNone/>
            </a:pPr>
            <a:endParaRPr lang="en-MY" sz="2200" dirty="0" smtClean="0"/>
          </a:p>
        </p:txBody>
      </p:sp>
    </p:spTree>
    <p:extLst>
      <p:ext uri="{BB962C8B-B14F-4D97-AF65-F5344CB8AC3E}">
        <p14:creationId xmlns:p14="http://schemas.microsoft.com/office/powerpoint/2010/main" val="88770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333375"/>
            <a:ext cx="8280400" cy="633571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MY"/>
              <a:t>Paragraph </a:t>
            </a:r>
            <a:r>
              <a:rPr lang="en-MY" smtClean="0"/>
              <a:t>42 of CFR 211 </a:t>
            </a:r>
            <a:r>
              <a:rPr lang="en-MY" dirty="0"/>
              <a:t>describes </a:t>
            </a:r>
            <a:r>
              <a:rPr lang="en-MY"/>
              <a:t>the</a:t>
            </a:r>
            <a:r>
              <a:rPr lang="en-MY">
                <a:solidFill>
                  <a:srgbClr val="0070C0"/>
                </a:solidFill>
              </a:rPr>
              <a:t> </a:t>
            </a:r>
            <a:r>
              <a:rPr lang="en-MY" smtClean="0">
                <a:solidFill>
                  <a:srgbClr val="0070C0"/>
                </a:solidFill>
              </a:rPr>
              <a:t>Design </a:t>
            </a:r>
            <a:r>
              <a:rPr lang="en-MY">
                <a:solidFill>
                  <a:srgbClr val="0070C0"/>
                </a:solidFill>
              </a:rPr>
              <a:t>and </a:t>
            </a:r>
            <a:r>
              <a:rPr lang="en-MY" smtClean="0">
                <a:solidFill>
                  <a:srgbClr val="0070C0"/>
                </a:solidFill>
              </a:rPr>
              <a:t>Construction </a:t>
            </a:r>
            <a:r>
              <a:rPr lang="en-MY">
                <a:solidFill>
                  <a:srgbClr val="0070C0"/>
                </a:solidFill>
              </a:rPr>
              <a:t>of </a:t>
            </a:r>
            <a:r>
              <a:rPr lang="en-MY" smtClean="0">
                <a:solidFill>
                  <a:srgbClr val="0070C0"/>
                </a:solidFill>
              </a:rPr>
              <a:t>features:</a:t>
            </a:r>
            <a:endParaRPr lang="en-MY" dirty="0">
              <a:solidFill>
                <a:srgbClr val="0070C0"/>
              </a:solidFill>
            </a:endParaRPr>
          </a:p>
          <a:p>
            <a:r>
              <a:rPr lang="en-MY" smtClean="0">
                <a:solidFill>
                  <a:srgbClr val="0070C0"/>
                </a:solidFill>
              </a:rPr>
              <a:t>§ </a:t>
            </a:r>
            <a:r>
              <a:rPr lang="en-MY" dirty="0">
                <a:solidFill>
                  <a:srgbClr val="0070C0"/>
                </a:solidFill>
              </a:rPr>
              <a:t>211.42 </a:t>
            </a:r>
            <a:r>
              <a:rPr lang="en-MY" i="1" dirty="0">
                <a:solidFill>
                  <a:srgbClr val="0070C0"/>
                </a:solidFill>
              </a:rPr>
              <a:t>Design and construction </a:t>
            </a:r>
            <a:r>
              <a:rPr lang="en-MY" i="1">
                <a:solidFill>
                  <a:srgbClr val="0070C0"/>
                </a:solidFill>
              </a:rPr>
              <a:t>features</a:t>
            </a:r>
            <a:r>
              <a:rPr lang="en-MY" smtClean="0">
                <a:solidFill>
                  <a:srgbClr val="0070C0"/>
                </a:solidFill>
              </a:rPr>
              <a:t>.</a:t>
            </a:r>
            <a:endParaRPr lang="en-MY" dirty="0">
              <a:solidFill>
                <a:srgbClr val="0070C0"/>
              </a:solidFill>
            </a:endParaRPr>
          </a:p>
          <a:p>
            <a:pPr lvl="1"/>
            <a:r>
              <a:rPr lang="en-MY" dirty="0"/>
              <a:t>(a) “Any building or buildings used in the </a:t>
            </a:r>
            <a:r>
              <a:rPr lang="en-MY" dirty="0">
                <a:solidFill>
                  <a:srgbClr val="FF0000"/>
                </a:solidFill>
              </a:rPr>
              <a:t>manufacture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processing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packing</a:t>
            </a:r>
            <a:r>
              <a:rPr lang="en-MY" dirty="0"/>
              <a:t>, or </a:t>
            </a:r>
            <a:r>
              <a:rPr lang="en-MY" dirty="0">
                <a:solidFill>
                  <a:srgbClr val="FF0000"/>
                </a:solidFill>
              </a:rPr>
              <a:t>holding </a:t>
            </a:r>
            <a:r>
              <a:rPr lang="en-MY" dirty="0"/>
              <a:t>of a drug product shall be of </a:t>
            </a:r>
            <a:r>
              <a:rPr lang="en-MY" dirty="0">
                <a:solidFill>
                  <a:srgbClr val="FF0000"/>
                </a:solidFill>
              </a:rPr>
              <a:t>suitable size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construction</a:t>
            </a:r>
            <a:r>
              <a:rPr lang="en-MY" dirty="0"/>
              <a:t>, and </a:t>
            </a:r>
            <a:r>
              <a:rPr lang="en-MY" dirty="0">
                <a:solidFill>
                  <a:srgbClr val="FF0000"/>
                </a:solidFill>
              </a:rPr>
              <a:t>location</a:t>
            </a:r>
            <a:r>
              <a:rPr lang="en-MY" dirty="0"/>
              <a:t> to facilitate </a:t>
            </a:r>
            <a:r>
              <a:rPr lang="en-MY" dirty="0">
                <a:solidFill>
                  <a:srgbClr val="FF0000"/>
                </a:solidFill>
              </a:rPr>
              <a:t>cleaning</a:t>
            </a:r>
            <a:r>
              <a:rPr lang="en-MY" dirty="0"/>
              <a:t>, </a:t>
            </a:r>
            <a:r>
              <a:rPr lang="en-MY" dirty="0">
                <a:solidFill>
                  <a:srgbClr val="FF0000"/>
                </a:solidFill>
              </a:rPr>
              <a:t>maintenance</a:t>
            </a:r>
            <a:r>
              <a:rPr lang="en-MY" dirty="0"/>
              <a:t>, and </a:t>
            </a:r>
            <a:r>
              <a:rPr lang="en-MY" dirty="0">
                <a:solidFill>
                  <a:srgbClr val="FF0000"/>
                </a:solidFill>
              </a:rPr>
              <a:t>proper operations”</a:t>
            </a:r>
            <a:r>
              <a:rPr lang="en-MY" dirty="0"/>
              <a:t>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3250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35992" y="837431"/>
            <a:ext cx="8280400" cy="5255865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pPr lvl="1"/>
            <a:r>
              <a:rPr lang="en-MY" dirty="0"/>
              <a:t>(b) “Any such building shall have </a:t>
            </a:r>
            <a:r>
              <a:rPr lang="en-MY" dirty="0">
                <a:solidFill>
                  <a:srgbClr val="FF0000"/>
                </a:solidFill>
              </a:rPr>
              <a:t>adequate space </a:t>
            </a:r>
            <a:r>
              <a:rPr lang="en-MY" dirty="0"/>
              <a:t>for the orderly </a:t>
            </a:r>
            <a:r>
              <a:rPr lang="en-MY" dirty="0">
                <a:solidFill>
                  <a:srgbClr val="FF0000"/>
                </a:solidFill>
              </a:rPr>
              <a:t>placement of equipment </a:t>
            </a:r>
            <a:r>
              <a:rPr lang="en-MY" dirty="0"/>
              <a:t>and </a:t>
            </a:r>
            <a:r>
              <a:rPr lang="en-MY" dirty="0">
                <a:solidFill>
                  <a:srgbClr val="FF0000"/>
                </a:solidFill>
              </a:rPr>
              <a:t>materials</a:t>
            </a:r>
            <a:r>
              <a:rPr lang="en-MY" dirty="0"/>
              <a:t> to </a:t>
            </a:r>
            <a:r>
              <a:rPr lang="en-MY" dirty="0">
                <a:solidFill>
                  <a:srgbClr val="FF0000"/>
                </a:solidFill>
              </a:rPr>
              <a:t>prevent</a:t>
            </a:r>
            <a:r>
              <a:rPr lang="en-MY" dirty="0"/>
              <a:t> </a:t>
            </a:r>
            <a:r>
              <a:rPr lang="en-MY" dirty="0" err="1">
                <a:solidFill>
                  <a:srgbClr val="FF0000"/>
                </a:solidFill>
              </a:rPr>
              <a:t>mixups</a:t>
            </a:r>
            <a:r>
              <a:rPr lang="en-MY" dirty="0">
                <a:solidFill>
                  <a:srgbClr val="FF0000"/>
                </a:solidFill>
              </a:rPr>
              <a:t> </a:t>
            </a:r>
            <a:r>
              <a:rPr lang="en-MY" dirty="0"/>
              <a:t>between </a:t>
            </a:r>
            <a:r>
              <a:rPr lang="en-MY"/>
              <a:t>different </a:t>
            </a:r>
            <a:r>
              <a:rPr lang="en-MY" smtClean="0"/>
              <a:t>components of drug product, </a:t>
            </a:r>
            <a:r>
              <a:rPr lang="en-MY" dirty="0"/>
              <a:t>containers</a:t>
            </a:r>
            <a:r>
              <a:rPr lang="en-MY"/>
              <a:t>, </a:t>
            </a:r>
            <a:r>
              <a:rPr lang="en-MY" smtClean="0"/>
              <a:t>closures (lids), </a:t>
            </a:r>
            <a:r>
              <a:rPr lang="en-MY" dirty="0" err="1"/>
              <a:t>labeling</a:t>
            </a:r>
            <a:r>
              <a:rPr lang="en-MY" dirty="0"/>
              <a:t>, in-process materials, or drug products, and to </a:t>
            </a:r>
            <a:r>
              <a:rPr lang="en-MY" dirty="0">
                <a:solidFill>
                  <a:srgbClr val="FF0000"/>
                </a:solidFill>
              </a:rPr>
              <a:t>prevent contamination”</a:t>
            </a:r>
            <a:r>
              <a:rPr lang="en-MY" dirty="0"/>
              <a:t>. </a:t>
            </a:r>
          </a:p>
          <a:p>
            <a:pPr lvl="1"/>
            <a:endParaRPr lang="en-MY" dirty="0">
              <a:solidFill>
                <a:srgbClr val="FF0000"/>
              </a:solidFill>
            </a:endParaRPr>
          </a:p>
          <a:p>
            <a:pPr lvl="1"/>
            <a:r>
              <a:rPr lang="en-MY" dirty="0">
                <a:solidFill>
                  <a:srgbClr val="FF0000"/>
                </a:solidFill>
              </a:rPr>
              <a:t>“The flow </a:t>
            </a:r>
            <a:r>
              <a:rPr lang="en-MY" dirty="0"/>
              <a:t>of components, drug product containers, closures, </a:t>
            </a:r>
            <a:r>
              <a:rPr lang="en-MY" dirty="0" err="1"/>
              <a:t>labeling</a:t>
            </a:r>
            <a:r>
              <a:rPr lang="en-MY" dirty="0"/>
              <a:t>, in-process materials, and drug products </a:t>
            </a:r>
            <a:r>
              <a:rPr lang="en-MY" dirty="0">
                <a:solidFill>
                  <a:srgbClr val="FF0000"/>
                </a:solidFill>
              </a:rPr>
              <a:t>through the building </a:t>
            </a:r>
            <a:r>
              <a:rPr lang="en-MY" dirty="0"/>
              <a:t>or </a:t>
            </a:r>
            <a:r>
              <a:rPr lang="en-MY" dirty="0">
                <a:solidFill>
                  <a:srgbClr val="FF0000"/>
                </a:solidFill>
              </a:rPr>
              <a:t>buildings</a:t>
            </a:r>
            <a:r>
              <a:rPr lang="en-MY" dirty="0"/>
              <a:t> shall be designed to </a:t>
            </a:r>
            <a:r>
              <a:rPr lang="en-MY" dirty="0">
                <a:solidFill>
                  <a:srgbClr val="FF0000"/>
                </a:solidFill>
              </a:rPr>
              <a:t>prevent contamination”</a:t>
            </a:r>
            <a:r>
              <a:rPr lang="en-MY" dirty="0"/>
              <a:t>.</a:t>
            </a:r>
          </a:p>
          <a:p>
            <a:pPr lvl="1"/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848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19956"/>
            <a:ext cx="9199563" cy="1917700"/>
          </a:xfrm>
        </p:spPr>
        <p:txBody>
          <a:bodyPr>
            <a:normAutofit fontScale="92500" lnSpcReduction="20000"/>
          </a:bodyPr>
          <a:lstStyle/>
          <a:p>
            <a:pPr marL="365760" lvl="1" indent="0">
              <a:buNone/>
            </a:pPr>
            <a:endParaRPr lang="en-MY" dirty="0"/>
          </a:p>
          <a:p>
            <a:pPr lvl="1"/>
            <a:r>
              <a:rPr lang="en-MY" dirty="0"/>
              <a:t>(c) “</a:t>
            </a:r>
            <a:r>
              <a:rPr lang="en-MY" dirty="0">
                <a:solidFill>
                  <a:srgbClr val="FF0000"/>
                </a:solidFill>
              </a:rPr>
              <a:t>Operations shall be performed within </a:t>
            </a:r>
            <a:r>
              <a:rPr lang="en-MY" dirty="0" smtClean="0">
                <a:solidFill>
                  <a:srgbClr val="FF0000"/>
                </a:solidFill>
              </a:rPr>
              <a:t>specifically </a:t>
            </a:r>
            <a:r>
              <a:rPr lang="en-MY" dirty="0">
                <a:solidFill>
                  <a:srgbClr val="FF0000"/>
                </a:solidFill>
              </a:rPr>
              <a:t>defined areas of </a:t>
            </a:r>
            <a:r>
              <a:rPr lang="en-MY" dirty="0" smtClean="0">
                <a:solidFill>
                  <a:srgbClr val="FF0000"/>
                </a:solidFill>
              </a:rPr>
              <a:t>adequate size</a:t>
            </a:r>
            <a:r>
              <a:rPr lang="en-MY" dirty="0"/>
              <a:t>. There shall be separate or defined </a:t>
            </a:r>
            <a:r>
              <a:rPr lang="en-MY" dirty="0">
                <a:solidFill>
                  <a:srgbClr val="FF0000"/>
                </a:solidFill>
              </a:rPr>
              <a:t>areas for the firm’s operations </a:t>
            </a:r>
            <a:r>
              <a:rPr lang="en-MY" dirty="0"/>
              <a:t>to </a:t>
            </a:r>
            <a:r>
              <a:rPr lang="en-MY" dirty="0" smtClean="0"/>
              <a:t>prevent contamination </a:t>
            </a:r>
            <a:r>
              <a:rPr lang="en-MY" dirty="0"/>
              <a:t>or </a:t>
            </a:r>
            <a:r>
              <a:rPr lang="en-MY" dirty="0" err="1"/>
              <a:t>mixups”</a:t>
            </a:r>
            <a:r>
              <a:rPr lang="en-MY" dirty="0"/>
              <a:t>. This includes areas for</a:t>
            </a:r>
            <a:r>
              <a:rPr lang="en-MY" dirty="0" smtClean="0"/>
              <a:t>: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251520" y="282099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MY" sz="2400" smtClean="0"/>
              <a:t>Receipt</a:t>
            </a:r>
            <a:r>
              <a:rPr lang="en-MY" sz="2400" dirty="0" smtClean="0"/>
              <a:t>, identification, storage, and withholding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400" smtClean="0"/>
              <a:t>Folding </a:t>
            </a:r>
            <a:r>
              <a:rPr lang="en-MY" sz="2400" dirty="0" smtClean="0"/>
              <a:t>rejected components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400" smtClean="0"/>
              <a:t>Storage </a:t>
            </a:r>
            <a:r>
              <a:rPr lang="en-MY" sz="2400" dirty="0" smtClean="0"/>
              <a:t>of released components</a:t>
            </a:r>
          </a:p>
        </p:txBody>
      </p:sp>
    </p:spTree>
    <p:extLst>
      <p:ext uri="{BB962C8B-B14F-4D97-AF65-F5344CB8AC3E}">
        <p14:creationId xmlns:p14="http://schemas.microsoft.com/office/powerpoint/2010/main" val="5848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23439"/>
            <a:ext cx="9199563" cy="1917700"/>
          </a:xfrm>
        </p:spPr>
        <p:txBody>
          <a:bodyPr>
            <a:normAutofit fontScale="92500" lnSpcReduction="20000"/>
          </a:bodyPr>
          <a:lstStyle/>
          <a:p>
            <a:pPr marL="365760" lvl="1" indent="0">
              <a:buNone/>
            </a:pPr>
            <a:endParaRPr lang="en-MY" dirty="0"/>
          </a:p>
          <a:p>
            <a:pPr lvl="1"/>
            <a:r>
              <a:rPr lang="en-MY" dirty="0"/>
              <a:t>(c) “</a:t>
            </a:r>
            <a:r>
              <a:rPr lang="en-MY" dirty="0">
                <a:solidFill>
                  <a:srgbClr val="FF0000"/>
                </a:solidFill>
              </a:rPr>
              <a:t>Operations shall be performed within </a:t>
            </a:r>
            <a:r>
              <a:rPr lang="en-MY" dirty="0" smtClean="0">
                <a:solidFill>
                  <a:srgbClr val="FF0000"/>
                </a:solidFill>
              </a:rPr>
              <a:t>specifically </a:t>
            </a:r>
            <a:r>
              <a:rPr lang="en-MY" dirty="0">
                <a:solidFill>
                  <a:srgbClr val="FF0000"/>
                </a:solidFill>
              </a:rPr>
              <a:t>defined areas of </a:t>
            </a:r>
            <a:r>
              <a:rPr lang="en-MY" dirty="0" smtClean="0">
                <a:solidFill>
                  <a:srgbClr val="FF0000"/>
                </a:solidFill>
              </a:rPr>
              <a:t>adequate size</a:t>
            </a:r>
            <a:r>
              <a:rPr lang="en-MY" dirty="0"/>
              <a:t>. There shall be separate or defined </a:t>
            </a:r>
            <a:r>
              <a:rPr lang="en-MY" dirty="0">
                <a:solidFill>
                  <a:srgbClr val="FF0000"/>
                </a:solidFill>
              </a:rPr>
              <a:t>areas for the firm’s operations </a:t>
            </a:r>
            <a:r>
              <a:rPr lang="en-MY" dirty="0"/>
              <a:t>to </a:t>
            </a:r>
            <a:r>
              <a:rPr lang="en-MY" dirty="0" smtClean="0"/>
              <a:t>prevent contamination </a:t>
            </a:r>
            <a:r>
              <a:rPr lang="en-MY" dirty="0"/>
              <a:t>or </a:t>
            </a:r>
            <a:r>
              <a:rPr lang="en-MY" dirty="0" err="1"/>
              <a:t>mixups”.</a:t>
            </a:r>
            <a:r>
              <a:rPr lang="en-MY" dirty="0"/>
              <a:t> This includes area for</a:t>
            </a:r>
            <a:r>
              <a:rPr lang="en-MY" dirty="0" smtClean="0"/>
              <a:t>: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251520" y="2625874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MY" sz="2800" smtClean="0"/>
              <a:t>Storage </a:t>
            </a:r>
            <a:r>
              <a:rPr lang="en-MY" sz="2800" dirty="0" smtClean="0"/>
              <a:t>of in-process materials;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Manufacturing </a:t>
            </a:r>
            <a:r>
              <a:rPr lang="en-MY" sz="2800" dirty="0" smtClean="0"/>
              <a:t>operations;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Packaging </a:t>
            </a:r>
            <a:r>
              <a:rPr lang="en-MY" sz="2800" dirty="0" smtClean="0"/>
              <a:t>operations;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Quarantine 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Storage 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Control </a:t>
            </a:r>
            <a:r>
              <a:rPr lang="en-MY" sz="2800" dirty="0" smtClean="0"/>
              <a:t>and laboratory operations;</a:t>
            </a:r>
          </a:p>
          <a:p>
            <a:pPr marL="457200" indent="-457200">
              <a:buFont typeface="Arial" charset="0"/>
              <a:buChar char="•"/>
            </a:pPr>
            <a:r>
              <a:rPr lang="en-MY" sz="2800" smtClean="0"/>
              <a:t>Aseptic </a:t>
            </a:r>
            <a:r>
              <a:rPr lang="en-MY" sz="2800" dirty="0" smtClean="0"/>
              <a:t>processing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69803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73610"/>
            <a:ext cx="8964613" cy="3239566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MY" dirty="0"/>
              <a:t>(i) “Floors, walls, and ceilings of smooth, hard surfaces that are </a:t>
            </a:r>
            <a:r>
              <a:rPr lang="en-MY" dirty="0" smtClean="0"/>
              <a:t>easily cleanable”</a:t>
            </a:r>
            <a:r>
              <a:rPr lang="en-MY" dirty="0"/>
              <a:t>;</a:t>
            </a:r>
          </a:p>
          <a:p>
            <a:pPr marL="393192" lvl="1" indent="0">
              <a:buNone/>
            </a:pPr>
            <a:r>
              <a:rPr lang="en-MY" dirty="0"/>
              <a:t>(ii) “Temperature and humidity controls”;</a:t>
            </a:r>
          </a:p>
          <a:p>
            <a:pPr marL="393192" lvl="1" indent="0">
              <a:buNone/>
            </a:pPr>
            <a:r>
              <a:rPr lang="en-MY" dirty="0"/>
              <a:t>(iii) “An air supply filtered through high-efficiency particulate air filters”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1228690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400" smtClean="0">
                <a:solidFill>
                  <a:srgbClr val="0070C0"/>
                </a:solidFill>
              </a:rPr>
              <a:t>Examples of Aseptic processing facilities or systems: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7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701602"/>
            <a:ext cx="8964613" cy="3095550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MY" dirty="0"/>
              <a:t>(iv) “A system for monitoring environmental conditions”;</a:t>
            </a:r>
          </a:p>
          <a:p>
            <a:pPr marL="393192" lvl="1" indent="0">
              <a:buNone/>
            </a:pPr>
            <a:r>
              <a:rPr lang="en-MY" dirty="0"/>
              <a:t>(v) “A system for cleaning and disinfecting the room and equipment </a:t>
            </a:r>
            <a:r>
              <a:rPr lang="en-MY" dirty="0" smtClean="0"/>
              <a:t>to produce </a:t>
            </a:r>
            <a:r>
              <a:rPr lang="en-MY" dirty="0"/>
              <a:t>aseptic conditions”</a:t>
            </a:r>
          </a:p>
          <a:p>
            <a:pPr marL="393192" lvl="1" indent="0">
              <a:buNone/>
            </a:pPr>
            <a:r>
              <a:rPr lang="en-MY" dirty="0"/>
              <a:t>(vi) “A system for maintaining any equipment used to control the </a:t>
            </a:r>
            <a:r>
              <a:rPr lang="en-MY" dirty="0" smtClean="0"/>
              <a:t>aseptic conditions”.</a:t>
            </a:r>
          </a:p>
          <a:p>
            <a:pPr lvl="1"/>
            <a:endParaRPr lang="en-MY" dirty="0"/>
          </a:p>
        </p:txBody>
      </p:sp>
      <p:sp>
        <p:nvSpPr>
          <p:cNvPr id="2" name="Rectangle 1"/>
          <p:cNvSpPr/>
          <p:nvPr/>
        </p:nvSpPr>
        <p:spPr>
          <a:xfrm>
            <a:off x="467544" y="1156682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400" smtClean="0">
                <a:solidFill>
                  <a:srgbClr val="0070C0"/>
                </a:solidFill>
              </a:rPr>
              <a:t>Examples of Aseptic processing facilities or systems:</a:t>
            </a:r>
            <a:endParaRPr lang="en-MY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4961</TotalTime>
  <Words>1335</Words>
  <Application>Microsoft Macintosh PowerPoint</Application>
  <PresentationFormat>On-screen Show (4:3)</PresentationFormat>
  <Paragraphs>131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Calibri</vt:lpstr>
      <vt:lpstr>Helvetica</vt:lpstr>
      <vt:lpstr>Times New Roman</vt:lpstr>
      <vt:lpstr>Arial</vt:lpstr>
      <vt:lpstr>UMP OCW Theme</vt:lpstr>
      <vt:lpstr>BSB3503 - Biomanufacturing CHAPTER 7 Good Manufacturing Practices (Facilities)</vt:lpstr>
      <vt:lpstr>Learning Outcomes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European Union GMPs</vt:lpstr>
      <vt:lpstr>PowerPoint Presentation</vt:lpstr>
      <vt:lpstr>PowerPoint Presentation</vt:lpstr>
      <vt:lpstr>PowerPoint Presentation</vt:lpstr>
      <vt:lpstr>Validation</vt:lpstr>
      <vt:lpstr>PowerPoint Presentation</vt:lpstr>
      <vt:lpstr>PowerPoint Presentation</vt:lpstr>
      <vt:lpstr>PowerPoint Presentation</vt:lpstr>
      <vt:lpstr>PowerPoint Presentation</vt:lpstr>
      <vt:lpstr>Goals and Objectives</vt:lpstr>
      <vt:lpstr>User Requirements Specifications, Process Flow, and Operational Flow Diagrams</vt:lpstr>
      <vt:lpstr>User Requirements Specifications, Process Flow, and Operational Flow Diagrams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GMP</dc:title>
  <dc:creator>Azie</dc:creator>
  <cp:lastModifiedBy>Rama Yusvana</cp:lastModifiedBy>
  <cp:revision>168</cp:revision>
  <dcterms:created xsi:type="dcterms:W3CDTF">2011-11-29T02:40:38Z</dcterms:created>
  <dcterms:modified xsi:type="dcterms:W3CDTF">2017-10-02T08:14:05Z</dcterms:modified>
</cp:coreProperties>
</file>