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8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9" r:id="rId27"/>
    <p:sldId id="400" r:id="rId28"/>
    <p:sldId id="401" r:id="rId29"/>
    <p:sldId id="402" r:id="rId30"/>
    <p:sldId id="404" r:id="rId31"/>
    <p:sldId id="405" r:id="rId32"/>
    <p:sldId id="396" r:id="rId33"/>
    <p:sldId id="345" r:id="rId34"/>
  </p:sldIdLst>
  <p:sldSz cx="9144000" cy="6858000" type="screen4x3"/>
  <p:notesSz cx="6797675" cy="9926638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 autoAdjust="0"/>
    <p:restoredTop sz="95179"/>
  </p:normalViewPr>
  <p:slideViewPr>
    <p:cSldViewPr snapToObjects="1">
      <p:cViewPr varScale="1">
        <p:scale>
          <a:sx n="86" d="100"/>
          <a:sy n="86" d="100"/>
        </p:scale>
        <p:origin x="20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1C985-21A9-4677-9D9A-F71B10DC2A8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F86C8A65-E163-4A16-946B-3BA43B025A64}">
      <dgm:prSet phldrT="[Text]" custT="1"/>
      <dgm:spPr/>
      <dgm:t>
        <a:bodyPr/>
        <a:lstStyle/>
        <a:p>
          <a:r>
            <a:rPr lang="en-MY" sz="1600" b="1" dirty="0" smtClean="0"/>
            <a:t>High Absorption </a:t>
          </a:r>
          <a:endParaRPr lang="en-MY" sz="1600" b="1" dirty="0"/>
        </a:p>
      </dgm:t>
    </dgm:pt>
    <dgm:pt modelId="{1EFC709F-87E1-4B10-92AF-951F9166E910}" type="parTrans" cxnId="{3CB67244-B3C3-4972-B054-8EEFFE38B1B9}">
      <dgm:prSet/>
      <dgm:spPr/>
      <dgm:t>
        <a:bodyPr/>
        <a:lstStyle/>
        <a:p>
          <a:endParaRPr lang="en-MY"/>
        </a:p>
      </dgm:t>
    </dgm:pt>
    <dgm:pt modelId="{3EBDAA7B-31CE-4B06-BE28-F0F7FDF219E5}" type="sibTrans" cxnId="{3CB67244-B3C3-4972-B054-8EEFFE38B1B9}">
      <dgm:prSet/>
      <dgm:spPr/>
      <dgm:t>
        <a:bodyPr/>
        <a:lstStyle/>
        <a:p>
          <a:endParaRPr lang="en-MY"/>
        </a:p>
      </dgm:t>
    </dgm:pt>
    <dgm:pt modelId="{13197AC6-BE73-497D-9F40-C901948DE7D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Weak Acid pKa &gt; 8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7DC82CCF-E95C-4215-A789-587855A732D1}" type="parTrans" cxnId="{8C83D188-07C8-4CD1-9BD4-9CEF3C6220AD}">
      <dgm:prSet/>
      <dgm:spPr/>
      <dgm:t>
        <a:bodyPr/>
        <a:lstStyle/>
        <a:p>
          <a:endParaRPr lang="en-MY"/>
        </a:p>
      </dgm:t>
    </dgm:pt>
    <dgm:pt modelId="{69CCE26F-0BC9-4551-A313-11FF99601577}" type="sibTrans" cxnId="{8C83D188-07C8-4CD1-9BD4-9CEF3C6220AD}">
      <dgm:prSet/>
      <dgm:spPr/>
      <dgm:t>
        <a:bodyPr/>
        <a:lstStyle/>
        <a:p>
          <a:endParaRPr lang="en-MY"/>
        </a:p>
      </dgm:t>
    </dgm:pt>
    <dgm:pt modelId="{DA859C8E-BEF3-4821-B93E-5A9DE13FD20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Weak Base pKa &lt; 5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0788617A-4C41-4102-A453-2439042D11EC}" type="parTrans" cxnId="{14CC1E82-AD78-4C3E-A433-99C79A875E3F}">
      <dgm:prSet/>
      <dgm:spPr/>
      <dgm:t>
        <a:bodyPr/>
        <a:lstStyle/>
        <a:p>
          <a:endParaRPr lang="en-MY"/>
        </a:p>
      </dgm:t>
    </dgm:pt>
    <dgm:pt modelId="{909E0D81-048B-456D-BE8B-DC5DB202A5A7}" type="sibTrans" cxnId="{14CC1E82-AD78-4C3E-A433-99C79A875E3F}">
      <dgm:prSet/>
      <dgm:spPr/>
      <dgm:t>
        <a:bodyPr/>
        <a:lstStyle/>
        <a:p>
          <a:endParaRPr lang="en-MY"/>
        </a:p>
      </dgm:t>
    </dgm:pt>
    <dgm:pt modelId="{30B1F024-1ED9-4D54-9B5E-BA607C4A37BB}" type="pres">
      <dgm:prSet presAssocID="{DC11C985-21A9-4677-9D9A-F71B10DC2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2FD34BF-034D-430F-B72E-A39869F2E518}" type="pres">
      <dgm:prSet presAssocID="{F86C8A65-E163-4A16-946B-3BA43B025A64}" presName="centerShape" presStyleLbl="node0" presStyleIdx="0" presStyleCnt="1" custScaleX="141749" custScaleY="103901"/>
      <dgm:spPr/>
      <dgm:t>
        <a:bodyPr/>
        <a:lstStyle/>
        <a:p>
          <a:endParaRPr lang="en-MY"/>
        </a:p>
      </dgm:t>
    </dgm:pt>
    <dgm:pt modelId="{C021490B-6A29-4F6C-BF51-2B5E66026867}" type="pres">
      <dgm:prSet presAssocID="{7DC82CCF-E95C-4215-A789-587855A732D1}" presName="parTrans" presStyleLbl="bgSibTrans2D1" presStyleIdx="0" presStyleCnt="2"/>
      <dgm:spPr/>
      <dgm:t>
        <a:bodyPr/>
        <a:lstStyle/>
        <a:p>
          <a:endParaRPr lang="en-MY"/>
        </a:p>
      </dgm:t>
    </dgm:pt>
    <dgm:pt modelId="{2673CA42-0297-42F5-AA5A-D04F7C29A24D}" type="pres">
      <dgm:prSet presAssocID="{13197AC6-BE73-497D-9F40-C901948DE7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AAC966-9E53-4CE2-A0F3-FC2D6BC3C00A}" type="pres">
      <dgm:prSet presAssocID="{0788617A-4C41-4102-A453-2439042D11EC}" presName="parTrans" presStyleLbl="bgSibTrans2D1" presStyleIdx="1" presStyleCnt="2"/>
      <dgm:spPr/>
      <dgm:t>
        <a:bodyPr/>
        <a:lstStyle/>
        <a:p>
          <a:endParaRPr lang="en-MY"/>
        </a:p>
      </dgm:t>
    </dgm:pt>
    <dgm:pt modelId="{9B61DA90-EEDF-4F30-836B-ED2D59F8C2B6}" type="pres">
      <dgm:prSet presAssocID="{DA859C8E-BEF3-4821-B93E-5A9DE13FD2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486D901-9DB1-EB42-BBF3-0E79DF0397E9}" type="presOf" srcId="{7DC82CCF-E95C-4215-A789-587855A732D1}" destId="{C021490B-6A29-4F6C-BF51-2B5E66026867}" srcOrd="0" destOrd="0" presId="urn:microsoft.com/office/officeart/2005/8/layout/radial4"/>
    <dgm:cxn modelId="{8C83D188-07C8-4CD1-9BD4-9CEF3C6220AD}" srcId="{F86C8A65-E163-4A16-946B-3BA43B025A64}" destId="{13197AC6-BE73-497D-9F40-C901948DE7DF}" srcOrd="0" destOrd="0" parTransId="{7DC82CCF-E95C-4215-A789-587855A732D1}" sibTransId="{69CCE26F-0BC9-4551-A313-11FF99601577}"/>
    <dgm:cxn modelId="{DFD16B8C-C67D-D246-86D7-F6373684E263}" type="presOf" srcId="{0788617A-4C41-4102-A453-2439042D11EC}" destId="{ABAAC966-9E53-4CE2-A0F3-FC2D6BC3C00A}" srcOrd="0" destOrd="0" presId="urn:microsoft.com/office/officeart/2005/8/layout/radial4"/>
    <dgm:cxn modelId="{247535C6-9BD3-9A45-8311-A9DB63A43C8D}" type="presOf" srcId="{F86C8A65-E163-4A16-946B-3BA43B025A64}" destId="{A2FD34BF-034D-430F-B72E-A39869F2E518}" srcOrd="0" destOrd="0" presId="urn:microsoft.com/office/officeart/2005/8/layout/radial4"/>
    <dgm:cxn modelId="{D8FA9B33-6755-AC47-A345-4E593A699802}" type="presOf" srcId="{DA859C8E-BEF3-4821-B93E-5A9DE13FD20F}" destId="{9B61DA90-EEDF-4F30-836B-ED2D59F8C2B6}" srcOrd="0" destOrd="0" presId="urn:microsoft.com/office/officeart/2005/8/layout/radial4"/>
    <dgm:cxn modelId="{F329459F-DFE0-4043-BEE0-DB52D7251D9A}" type="presOf" srcId="{13197AC6-BE73-497D-9F40-C901948DE7DF}" destId="{2673CA42-0297-42F5-AA5A-D04F7C29A24D}" srcOrd="0" destOrd="0" presId="urn:microsoft.com/office/officeart/2005/8/layout/radial4"/>
    <dgm:cxn modelId="{14CC1E82-AD78-4C3E-A433-99C79A875E3F}" srcId="{F86C8A65-E163-4A16-946B-3BA43B025A64}" destId="{DA859C8E-BEF3-4821-B93E-5A9DE13FD20F}" srcOrd="1" destOrd="0" parTransId="{0788617A-4C41-4102-A453-2439042D11EC}" sibTransId="{909E0D81-048B-456D-BE8B-DC5DB202A5A7}"/>
    <dgm:cxn modelId="{3CB67244-B3C3-4972-B054-8EEFFE38B1B9}" srcId="{DC11C985-21A9-4677-9D9A-F71B10DC2A80}" destId="{F86C8A65-E163-4A16-946B-3BA43B025A64}" srcOrd="0" destOrd="0" parTransId="{1EFC709F-87E1-4B10-92AF-951F9166E910}" sibTransId="{3EBDAA7B-31CE-4B06-BE28-F0F7FDF219E5}"/>
    <dgm:cxn modelId="{440BED47-B327-3449-8ACA-61F95654F73C}" type="presOf" srcId="{DC11C985-21A9-4677-9D9A-F71B10DC2A80}" destId="{30B1F024-1ED9-4D54-9B5E-BA607C4A37BB}" srcOrd="0" destOrd="0" presId="urn:microsoft.com/office/officeart/2005/8/layout/radial4"/>
    <dgm:cxn modelId="{BC39A6A8-6320-C741-9C09-7B1312A0DCC6}" type="presParOf" srcId="{30B1F024-1ED9-4D54-9B5E-BA607C4A37BB}" destId="{A2FD34BF-034D-430F-B72E-A39869F2E518}" srcOrd="0" destOrd="0" presId="urn:microsoft.com/office/officeart/2005/8/layout/radial4"/>
    <dgm:cxn modelId="{81E2E41B-F15F-A348-A11E-65B01A61E885}" type="presParOf" srcId="{30B1F024-1ED9-4D54-9B5E-BA607C4A37BB}" destId="{C021490B-6A29-4F6C-BF51-2B5E66026867}" srcOrd="1" destOrd="0" presId="urn:microsoft.com/office/officeart/2005/8/layout/radial4"/>
    <dgm:cxn modelId="{179CB296-4DE0-DB4F-9642-09700AC6CED3}" type="presParOf" srcId="{30B1F024-1ED9-4D54-9B5E-BA607C4A37BB}" destId="{2673CA42-0297-42F5-AA5A-D04F7C29A24D}" srcOrd="2" destOrd="0" presId="urn:microsoft.com/office/officeart/2005/8/layout/radial4"/>
    <dgm:cxn modelId="{AA8599F1-7FDF-4D42-989E-11FAE3AEE2FB}" type="presParOf" srcId="{30B1F024-1ED9-4D54-9B5E-BA607C4A37BB}" destId="{ABAAC966-9E53-4CE2-A0F3-FC2D6BC3C00A}" srcOrd="3" destOrd="0" presId="urn:microsoft.com/office/officeart/2005/8/layout/radial4"/>
    <dgm:cxn modelId="{B1D301E2-C5AE-C643-A1B2-F68A7AB9ACFB}" type="presParOf" srcId="{30B1F024-1ED9-4D54-9B5E-BA607C4A37BB}" destId="{9B61DA90-EEDF-4F30-836B-ED2D59F8C2B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1C985-21A9-4677-9D9A-F71B10DC2A8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F86C8A65-E163-4A16-946B-3BA43B025A64}">
      <dgm:prSet phldrT="[Text]" custT="1"/>
      <dgm:spPr/>
      <dgm:t>
        <a:bodyPr/>
        <a:lstStyle/>
        <a:p>
          <a:r>
            <a:rPr lang="en-MY" sz="1600" b="1" dirty="0" smtClean="0"/>
            <a:t>Low Absorption </a:t>
          </a:r>
          <a:endParaRPr lang="en-MY" sz="1600" b="1" dirty="0"/>
        </a:p>
      </dgm:t>
    </dgm:pt>
    <dgm:pt modelId="{1EFC709F-87E1-4B10-92AF-951F9166E910}" type="parTrans" cxnId="{3CB67244-B3C3-4972-B054-8EEFFE38B1B9}">
      <dgm:prSet/>
      <dgm:spPr/>
      <dgm:t>
        <a:bodyPr/>
        <a:lstStyle/>
        <a:p>
          <a:endParaRPr lang="en-MY"/>
        </a:p>
      </dgm:t>
    </dgm:pt>
    <dgm:pt modelId="{3EBDAA7B-31CE-4B06-BE28-F0F7FDF219E5}" type="sibTrans" cxnId="{3CB67244-B3C3-4972-B054-8EEFFE38B1B9}">
      <dgm:prSet/>
      <dgm:spPr/>
      <dgm:t>
        <a:bodyPr/>
        <a:lstStyle/>
        <a:p>
          <a:endParaRPr lang="en-MY"/>
        </a:p>
      </dgm:t>
    </dgm:pt>
    <dgm:pt modelId="{DA859C8E-BEF3-4821-B93E-5A9DE13FD20F}">
      <dgm:prSet phldrT="[Text]"/>
      <dgm:spPr/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Strong Base pKa &gt; 11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0788617A-4C41-4102-A453-2439042D11EC}" type="parTrans" cxnId="{14CC1E82-AD78-4C3E-A433-99C79A875E3F}">
      <dgm:prSet/>
      <dgm:spPr/>
      <dgm:t>
        <a:bodyPr/>
        <a:lstStyle/>
        <a:p>
          <a:endParaRPr lang="en-MY"/>
        </a:p>
      </dgm:t>
    </dgm:pt>
    <dgm:pt modelId="{909E0D81-048B-456D-BE8B-DC5DB202A5A7}" type="sibTrans" cxnId="{14CC1E82-AD78-4C3E-A433-99C79A875E3F}">
      <dgm:prSet/>
      <dgm:spPr/>
      <dgm:t>
        <a:bodyPr/>
        <a:lstStyle/>
        <a:p>
          <a:endParaRPr lang="en-MY"/>
        </a:p>
      </dgm:t>
    </dgm:pt>
    <dgm:pt modelId="{37FAE6ED-DAC7-4CC1-BADF-67AC6E8B8DEA}">
      <dgm:prSet/>
      <dgm:spPr/>
      <dgm:t>
        <a:bodyPr/>
        <a:lstStyle/>
        <a:p>
          <a:r>
            <a:rPr lang="en-MY" b="1" dirty="0" smtClean="0"/>
            <a:t>Strong Acid pKa &lt; 2.5</a:t>
          </a:r>
          <a:endParaRPr lang="en-MY" b="1" dirty="0"/>
        </a:p>
      </dgm:t>
    </dgm:pt>
    <dgm:pt modelId="{37122C5A-FC2D-441B-A7E9-E4314441DC6A}" type="parTrans" cxnId="{2448792F-C1AB-4A94-B67A-2DD4D33B2BC1}">
      <dgm:prSet/>
      <dgm:spPr/>
      <dgm:t>
        <a:bodyPr/>
        <a:lstStyle/>
        <a:p>
          <a:endParaRPr lang="en-MY"/>
        </a:p>
      </dgm:t>
    </dgm:pt>
    <dgm:pt modelId="{C8236A78-B9B4-4FEF-A640-78001208DF25}" type="sibTrans" cxnId="{2448792F-C1AB-4A94-B67A-2DD4D33B2BC1}">
      <dgm:prSet/>
      <dgm:spPr/>
      <dgm:t>
        <a:bodyPr/>
        <a:lstStyle/>
        <a:p>
          <a:endParaRPr lang="en-MY"/>
        </a:p>
      </dgm:t>
    </dgm:pt>
    <dgm:pt modelId="{30B1F024-1ED9-4D54-9B5E-BA607C4A37BB}" type="pres">
      <dgm:prSet presAssocID="{DC11C985-21A9-4677-9D9A-F71B10DC2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2FD34BF-034D-430F-B72E-A39869F2E518}" type="pres">
      <dgm:prSet presAssocID="{F86C8A65-E163-4A16-946B-3BA43B025A64}" presName="centerShape" presStyleLbl="node0" presStyleIdx="0" presStyleCnt="1" custScaleX="137032" custScaleY="110585"/>
      <dgm:spPr/>
      <dgm:t>
        <a:bodyPr/>
        <a:lstStyle/>
        <a:p>
          <a:endParaRPr lang="en-MY"/>
        </a:p>
      </dgm:t>
    </dgm:pt>
    <dgm:pt modelId="{E52668AA-048A-4FB2-BB19-2594E699E2E7}" type="pres">
      <dgm:prSet presAssocID="{37122C5A-FC2D-441B-A7E9-E4314441DC6A}" presName="parTrans" presStyleLbl="bgSibTrans2D1" presStyleIdx="0" presStyleCnt="2"/>
      <dgm:spPr/>
      <dgm:t>
        <a:bodyPr/>
        <a:lstStyle/>
        <a:p>
          <a:endParaRPr lang="en-MY"/>
        </a:p>
      </dgm:t>
    </dgm:pt>
    <dgm:pt modelId="{C0A4422D-5179-42F2-B5CB-F3703B1FC385}" type="pres">
      <dgm:prSet presAssocID="{37FAE6ED-DAC7-4CC1-BADF-67AC6E8B8DE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AAC966-9E53-4CE2-A0F3-FC2D6BC3C00A}" type="pres">
      <dgm:prSet presAssocID="{0788617A-4C41-4102-A453-2439042D11EC}" presName="parTrans" presStyleLbl="bgSibTrans2D1" presStyleIdx="1" presStyleCnt="2"/>
      <dgm:spPr/>
      <dgm:t>
        <a:bodyPr/>
        <a:lstStyle/>
        <a:p>
          <a:endParaRPr lang="en-MY"/>
        </a:p>
      </dgm:t>
    </dgm:pt>
    <dgm:pt modelId="{9B61DA90-EEDF-4F30-836B-ED2D59F8C2B6}" type="pres">
      <dgm:prSet presAssocID="{DA859C8E-BEF3-4821-B93E-5A9DE13FD2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CE6A56E-FCAA-A344-8943-0E11AF5829A1}" type="presOf" srcId="{DA859C8E-BEF3-4821-B93E-5A9DE13FD20F}" destId="{9B61DA90-EEDF-4F30-836B-ED2D59F8C2B6}" srcOrd="0" destOrd="0" presId="urn:microsoft.com/office/officeart/2005/8/layout/radial4"/>
    <dgm:cxn modelId="{860B4DBD-55A2-0E44-827A-811FB71DD4D3}" type="presOf" srcId="{DC11C985-21A9-4677-9D9A-F71B10DC2A80}" destId="{30B1F024-1ED9-4D54-9B5E-BA607C4A37BB}" srcOrd="0" destOrd="0" presId="urn:microsoft.com/office/officeart/2005/8/layout/radial4"/>
    <dgm:cxn modelId="{D8E6E1AE-AAF0-8647-AABF-12F36AA8C05C}" type="presOf" srcId="{37FAE6ED-DAC7-4CC1-BADF-67AC6E8B8DEA}" destId="{C0A4422D-5179-42F2-B5CB-F3703B1FC385}" srcOrd="0" destOrd="0" presId="urn:microsoft.com/office/officeart/2005/8/layout/radial4"/>
    <dgm:cxn modelId="{B56AD22C-F910-2741-93CB-C667E791B96E}" type="presOf" srcId="{0788617A-4C41-4102-A453-2439042D11EC}" destId="{ABAAC966-9E53-4CE2-A0F3-FC2D6BC3C00A}" srcOrd="0" destOrd="0" presId="urn:microsoft.com/office/officeart/2005/8/layout/radial4"/>
    <dgm:cxn modelId="{781C744E-8167-CE4D-8A5B-F1669E54E125}" type="presOf" srcId="{F86C8A65-E163-4A16-946B-3BA43B025A64}" destId="{A2FD34BF-034D-430F-B72E-A39869F2E518}" srcOrd="0" destOrd="0" presId="urn:microsoft.com/office/officeart/2005/8/layout/radial4"/>
    <dgm:cxn modelId="{2448792F-C1AB-4A94-B67A-2DD4D33B2BC1}" srcId="{F86C8A65-E163-4A16-946B-3BA43B025A64}" destId="{37FAE6ED-DAC7-4CC1-BADF-67AC6E8B8DEA}" srcOrd="0" destOrd="0" parTransId="{37122C5A-FC2D-441B-A7E9-E4314441DC6A}" sibTransId="{C8236A78-B9B4-4FEF-A640-78001208DF25}"/>
    <dgm:cxn modelId="{8D701ABB-90F9-6445-B089-6E6C1D70B94C}" type="presOf" srcId="{37122C5A-FC2D-441B-A7E9-E4314441DC6A}" destId="{E52668AA-048A-4FB2-BB19-2594E699E2E7}" srcOrd="0" destOrd="0" presId="urn:microsoft.com/office/officeart/2005/8/layout/radial4"/>
    <dgm:cxn modelId="{3CB67244-B3C3-4972-B054-8EEFFE38B1B9}" srcId="{DC11C985-21A9-4677-9D9A-F71B10DC2A80}" destId="{F86C8A65-E163-4A16-946B-3BA43B025A64}" srcOrd="0" destOrd="0" parTransId="{1EFC709F-87E1-4B10-92AF-951F9166E910}" sibTransId="{3EBDAA7B-31CE-4B06-BE28-F0F7FDF219E5}"/>
    <dgm:cxn modelId="{14CC1E82-AD78-4C3E-A433-99C79A875E3F}" srcId="{F86C8A65-E163-4A16-946B-3BA43B025A64}" destId="{DA859C8E-BEF3-4821-B93E-5A9DE13FD20F}" srcOrd="1" destOrd="0" parTransId="{0788617A-4C41-4102-A453-2439042D11EC}" sibTransId="{909E0D81-048B-456D-BE8B-DC5DB202A5A7}"/>
    <dgm:cxn modelId="{5D84E4CF-1D10-D346-B494-84199E976C37}" type="presParOf" srcId="{30B1F024-1ED9-4D54-9B5E-BA607C4A37BB}" destId="{A2FD34BF-034D-430F-B72E-A39869F2E518}" srcOrd="0" destOrd="0" presId="urn:microsoft.com/office/officeart/2005/8/layout/radial4"/>
    <dgm:cxn modelId="{561D0D2F-14A9-524B-A715-DCB49ECDD315}" type="presParOf" srcId="{30B1F024-1ED9-4D54-9B5E-BA607C4A37BB}" destId="{E52668AA-048A-4FB2-BB19-2594E699E2E7}" srcOrd="1" destOrd="0" presId="urn:microsoft.com/office/officeart/2005/8/layout/radial4"/>
    <dgm:cxn modelId="{B3E12685-0859-6948-A826-A54D5323E7BE}" type="presParOf" srcId="{30B1F024-1ED9-4D54-9B5E-BA607C4A37BB}" destId="{C0A4422D-5179-42F2-B5CB-F3703B1FC385}" srcOrd="2" destOrd="0" presId="urn:microsoft.com/office/officeart/2005/8/layout/radial4"/>
    <dgm:cxn modelId="{5739413E-EBB2-6A47-AFB9-FE871E29BF2B}" type="presParOf" srcId="{30B1F024-1ED9-4D54-9B5E-BA607C4A37BB}" destId="{ABAAC966-9E53-4CE2-A0F3-FC2D6BC3C00A}" srcOrd="3" destOrd="0" presId="urn:microsoft.com/office/officeart/2005/8/layout/radial4"/>
    <dgm:cxn modelId="{ACFA735F-247F-8E47-B692-3E992D225490}" type="presParOf" srcId="{30B1F024-1ED9-4D54-9B5E-BA607C4A37BB}" destId="{9B61DA90-EEDF-4F30-836B-ED2D59F8C2B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D34BF-034D-430F-B72E-A39869F2E518}">
      <dsp:nvSpPr>
        <dsp:cNvPr id="0" name=""/>
        <dsp:cNvSpPr/>
      </dsp:nvSpPr>
      <dsp:spPr>
        <a:xfrm>
          <a:off x="1071924" y="709097"/>
          <a:ext cx="1521217" cy="1115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High Absorption </a:t>
          </a:r>
          <a:endParaRPr lang="en-MY" sz="1600" b="1" kern="1200" dirty="0"/>
        </a:p>
      </dsp:txBody>
      <dsp:txXfrm>
        <a:off x="1294701" y="872391"/>
        <a:ext cx="1075663" cy="788453"/>
      </dsp:txXfrm>
    </dsp:sp>
    <dsp:sp modelId="{C021490B-6A29-4F6C-BF51-2B5E66026867}">
      <dsp:nvSpPr>
        <dsp:cNvPr id="0" name=""/>
        <dsp:cNvSpPr/>
      </dsp:nvSpPr>
      <dsp:spPr>
        <a:xfrm rot="12900000">
          <a:off x="520034" y="473547"/>
          <a:ext cx="796558" cy="30585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3CA42-0297-42F5-AA5A-D04F7C29A24D}">
      <dsp:nvSpPr>
        <dsp:cNvPr id="0" name=""/>
        <dsp:cNvSpPr/>
      </dsp:nvSpPr>
      <dsp:spPr>
        <a:xfrm>
          <a:off x="82303" y="-9775"/>
          <a:ext cx="1019518" cy="815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500" b="1" kern="1200" dirty="0" smtClean="0"/>
            <a:t>Weak Acid pKa &gt; 8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b="1" kern="1200" dirty="0"/>
        </a:p>
      </dsp:txBody>
      <dsp:txXfrm>
        <a:off x="106192" y="14114"/>
        <a:ext cx="971740" cy="767836"/>
      </dsp:txXfrm>
    </dsp:sp>
    <dsp:sp modelId="{ABAAC966-9E53-4CE2-A0F3-FC2D6BC3C00A}">
      <dsp:nvSpPr>
        <dsp:cNvPr id="0" name=""/>
        <dsp:cNvSpPr/>
      </dsp:nvSpPr>
      <dsp:spPr>
        <a:xfrm rot="19500000">
          <a:off x="2348472" y="473547"/>
          <a:ext cx="796558" cy="30585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A90-EEDF-4F30-836B-ED2D59F8C2B6}">
      <dsp:nvSpPr>
        <dsp:cNvPr id="0" name=""/>
        <dsp:cNvSpPr/>
      </dsp:nvSpPr>
      <dsp:spPr>
        <a:xfrm>
          <a:off x="2563244" y="-9775"/>
          <a:ext cx="1019518" cy="815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500" b="1" kern="1200" dirty="0" smtClean="0"/>
            <a:t>Weak Base pKa &lt; 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b="1" kern="1200" dirty="0"/>
        </a:p>
      </dsp:txBody>
      <dsp:txXfrm>
        <a:off x="2587133" y="14114"/>
        <a:ext cx="971740" cy="767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D34BF-034D-430F-B72E-A39869F2E518}">
      <dsp:nvSpPr>
        <dsp:cNvPr id="0" name=""/>
        <dsp:cNvSpPr/>
      </dsp:nvSpPr>
      <dsp:spPr>
        <a:xfrm>
          <a:off x="919679" y="709409"/>
          <a:ext cx="1401843" cy="1131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Low Absorption </a:t>
          </a:r>
          <a:endParaRPr lang="en-MY" sz="1600" b="1" kern="1200" dirty="0"/>
        </a:p>
      </dsp:txBody>
      <dsp:txXfrm>
        <a:off x="1124974" y="875082"/>
        <a:ext cx="991253" cy="799943"/>
      </dsp:txXfrm>
    </dsp:sp>
    <dsp:sp modelId="{E52668AA-048A-4FB2-BB19-2594E699E2E7}">
      <dsp:nvSpPr>
        <dsp:cNvPr id="0" name=""/>
        <dsp:cNvSpPr/>
      </dsp:nvSpPr>
      <dsp:spPr>
        <a:xfrm rot="12900000">
          <a:off x="423425" y="535229"/>
          <a:ext cx="697579" cy="291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4422D-5179-42F2-B5CB-F3703B1FC385}">
      <dsp:nvSpPr>
        <dsp:cNvPr id="0" name=""/>
        <dsp:cNvSpPr/>
      </dsp:nvSpPr>
      <dsp:spPr>
        <a:xfrm>
          <a:off x="575" y="92208"/>
          <a:ext cx="971854" cy="777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/>
            <a:t>Strong Acid pKa &lt; 2.5</a:t>
          </a:r>
          <a:endParaRPr lang="en-MY" sz="1400" b="1" kern="1200" dirty="0"/>
        </a:p>
      </dsp:txBody>
      <dsp:txXfrm>
        <a:off x="23347" y="114980"/>
        <a:ext cx="926310" cy="731939"/>
      </dsp:txXfrm>
    </dsp:sp>
    <dsp:sp modelId="{ABAAC966-9E53-4CE2-A0F3-FC2D6BC3C00A}">
      <dsp:nvSpPr>
        <dsp:cNvPr id="0" name=""/>
        <dsp:cNvSpPr/>
      </dsp:nvSpPr>
      <dsp:spPr>
        <a:xfrm rot="19500000">
          <a:off x="2120198" y="535229"/>
          <a:ext cx="697579" cy="291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A90-EEDF-4F30-836B-ED2D59F8C2B6}">
      <dsp:nvSpPr>
        <dsp:cNvPr id="0" name=""/>
        <dsp:cNvSpPr/>
      </dsp:nvSpPr>
      <dsp:spPr>
        <a:xfrm>
          <a:off x="2268772" y="92208"/>
          <a:ext cx="971854" cy="777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MY" sz="1400" b="1" kern="1200" dirty="0" smtClean="0"/>
            <a:t>Strong Base pKa &gt; 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400" b="1" kern="1200" dirty="0"/>
        </a:p>
      </dsp:txBody>
      <dsp:txXfrm>
        <a:off x="2291544" y="114980"/>
        <a:ext cx="926310" cy="73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52" y="6126163"/>
            <a:ext cx="889548" cy="3113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92280" y="6126163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Arshad Ali Khan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Chapter 10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</a:br>
            <a:r>
              <a:rPr lang="en-MY" b="1" dirty="0">
                <a:latin typeface="Helvetica" charset="0"/>
                <a:ea typeface="Helvetica" charset="0"/>
                <a:cs typeface="Helvetica" charset="0"/>
              </a:rPr>
              <a:t> Biopharmaceutics Considerations In Drug Product Design</a:t>
            </a:r>
            <a:endParaRPr lang="en-SG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Arshad Ali Khan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arshad@ump.edu.my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5023" y="1417638"/>
            <a:ext cx="8516203" cy="48196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MY" sz="1800" b="1" cap="none" dirty="0" smtClean="0">
                <a:solidFill>
                  <a:schemeClr val="accent5">
                    <a:lumMod val="50000"/>
                  </a:schemeClr>
                </a:solidFill>
              </a:rPr>
              <a:t>POLYMORPHISM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1800" dirty="0"/>
              <a:t>Polymorph - </a:t>
            </a:r>
            <a:r>
              <a:rPr lang="en-MY" sz="1800" dirty="0">
                <a:solidFill>
                  <a:srgbClr val="FF0000"/>
                </a:solidFill>
              </a:rPr>
              <a:t>lower aqueous solubility </a:t>
            </a:r>
            <a:r>
              <a:rPr lang="en-MY" sz="1800" dirty="0"/>
              <a:t>than the amorphous forms, cause product - incompletely absorbed.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1800" dirty="0"/>
              <a:t>Amorphous drug (non-crystalline form) - </a:t>
            </a:r>
            <a:r>
              <a:rPr lang="en-MY" sz="1800" dirty="0">
                <a:solidFill>
                  <a:srgbClr val="FF0000"/>
                </a:solidFill>
              </a:rPr>
              <a:t>dissolves more rapidly/highest apparent solubility </a:t>
            </a:r>
            <a:r>
              <a:rPr lang="en-MY" sz="1800" dirty="0"/>
              <a:t>or </a:t>
            </a:r>
            <a:r>
              <a:rPr lang="en-MY" sz="1800" dirty="0">
                <a:solidFill>
                  <a:srgbClr val="FF0000"/>
                </a:solidFill>
              </a:rPr>
              <a:t>dissolution</a:t>
            </a:r>
            <a:r>
              <a:rPr lang="en-MY" sz="1800" dirty="0"/>
              <a:t> </a:t>
            </a:r>
            <a:r>
              <a:rPr lang="en-MY" sz="1800" dirty="0">
                <a:solidFill>
                  <a:srgbClr val="FF0000"/>
                </a:solidFill>
              </a:rPr>
              <a:t>rate</a:t>
            </a:r>
            <a:r>
              <a:rPr lang="en-MY" sz="1800" dirty="0"/>
              <a:t> - high free energy compared to the crystalline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1800" dirty="0"/>
              <a:t>Amorphous solid dispersion (ASD) - technologies for improving BA of poorly water soluble compounds.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1800" dirty="0"/>
              <a:t>Change in crystal form - cause problems in manufacturing the product.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MY" sz="1800" dirty="0"/>
              <a:t>E.g. change in the crystal structure of the drug - cause cracking in a tablet, problem in tablet compression</a:t>
            </a:r>
            <a:endParaRPr lang="en-MY" sz="1800" cap="none" dirty="0"/>
          </a:p>
          <a:p>
            <a:pPr marL="85725" indent="0" algn="ctr">
              <a:spcAft>
                <a:spcPts val="600"/>
              </a:spcAft>
              <a:buNone/>
            </a:pPr>
            <a:r>
              <a:rPr lang="en-MY" sz="1800" cap="none" dirty="0" smtClean="0"/>
              <a:t>The </a:t>
            </a:r>
            <a:r>
              <a:rPr lang="en-MY" sz="1800" cap="none" dirty="0" smtClean="0">
                <a:solidFill>
                  <a:srgbClr val="FF0000"/>
                </a:solidFill>
              </a:rPr>
              <a:t>order for dissolution </a:t>
            </a:r>
            <a:r>
              <a:rPr lang="en-MY" sz="1800" cap="none" dirty="0" smtClean="0"/>
              <a:t>of different solid dosage forms drugs;</a:t>
            </a:r>
          </a:p>
          <a:p>
            <a:pPr marL="85725" indent="0" algn="ctr">
              <a:spcAft>
                <a:spcPts val="600"/>
              </a:spcAft>
              <a:buNone/>
            </a:pPr>
            <a:r>
              <a:rPr lang="en-MY" sz="1800" dirty="0" smtClean="0"/>
              <a:t>Amorphous &gt; Meta-stable &gt; stable</a:t>
            </a:r>
          </a:p>
          <a:p>
            <a:pPr marL="0" indent="0">
              <a:spcAft>
                <a:spcPts val="600"/>
              </a:spcAft>
              <a:buNone/>
            </a:pPr>
            <a:endParaRPr lang="en-MY" sz="1800" cap="non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7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09683" y="1450928"/>
            <a:ext cx="8434317" cy="46317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MY" sz="1800" b="1" cap="none" dirty="0" smtClean="0">
                <a:solidFill>
                  <a:schemeClr val="accent5">
                    <a:lumMod val="50000"/>
                  </a:schemeClr>
                </a:solidFill>
              </a:rPr>
              <a:t>SOLUBILITY-PH PROFILE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/>
              <a:t>Gives rough </a:t>
            </a:r>
            <a:r>
              <a:rPr lang="en-MY" sz="1800" cap="none" dirty="0"/>
              <a:t>estimation of the completeness of dissolution for a dose of a drug </a:t>
            </a:r>
            <a:r>
              <a:rPr lang="en-MY" sz="1800" cap="none" dirty="0" smtClean="0"/>
              <a:t>in stomach /small </a:t>
            </a:r>
            <a:r>
              <a:rPr lang="en-MY" sz="1800" cap="none" dirty="0"/>
              <a:t>intestine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>
                <a:solidFill>
                  <a:srgbClr val="FF0000"/>
                </a:solidFill>
              </a:rPr>
              <a:t>Basic drug </a:t>
            </a:r>
            <a:r>
              <a:rPr lang="en-MY" sz="1800" cap="none" dirty="0" smtClean="0"/>
              <a:t>is more </a:t>
            </a:r>
            <a:r>
              <a:rPr lang="en-MY" sz="1800" cap="none" dirty="0" smtClean="0">
                <a:solidFill>
                  <a:srgbClr val="FF0000"/>
                </a:solidFill>
              </a:rPr>
              <a:t>soluble in an acidic </a:t>
            </a:r>
            <a:r>
              <a:rPr lang="en-MY" sz="1800" cap="none" dirty="0" smtClean="0"/>
              <a:t>medium, forming a soluble salt.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>
                <a:solidFill>
                  <a:srgbClr val="FF0000"/>
                </a:solidFill>
              </a:rPr>
              <a:t>Acid drug </a:t>
            </a:r>
            <a:r>
              <a:rPr lang="en-MY" sz="1800" cap="none" dirty="0" smtClean="0"/>
              <a:t>is more </a:t>
            </a:r>
            <a:r>
              <a:rPr lang="en-MY" sz="1800" cap="none" dirty="0" smtClean="0">
                <a:solidFill>
                  <a:srgbClr val="FF0000"/>
                </a:solidFill>
              </a:rPr>
              <a:t>soluble in the intestine</a:t>
            </a:r>
            <a:r>
              <a:rPr lang="en-MY" sz="1800" cap="none" dirty="0" smtClean="0"/>
              <a:t>, forming a soluble salt at the more alkaline pH.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/>
              <a:t>Acidic </a:t>
            </a:r>
            <a:r>
              <a:rPr lang="en-MY" sz="1800" cap="none" dirty="0"/>
              <a:t>and alkaline </a:t>
            </a:r>
            <a:r>
              <a:rPr lang="en-MY" sz="1800" cap="none" dirty="0" smtClean="0"/>
              <a:t>pH </a:t>
            </a:r>
            <a:r>
              <a:rPr lang="en-MY" sz="1800" cap="none" dirty="0"/>
              <a:t>influence the rate of decomposition of most drugs.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/>
              <a:t>Solubility </a:t>
            </a:r>
            <a:r>
              <a:rPr lang="en-MY" sz="1800" cap="none" dirty="0"/>
              <a:t>may be improved with the addition of an acidic or basic excipient.</a:t>
            </a:r>
          </a:p>
          <a:p>
            <a:pPr marL="0" indent="0">
              <a:buNone/>
            </a:pPr>
            <a:endParaRPr lang="en-MY" sz="1800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MY" sz="1800" b="1" cap="none" dirty="0" smtClean="0">
                <a:solidFill>
                  <a:schemeClr val="accent5">
                    <a:lumMod val="50000"/>
                  </a:schemeClr>
                </a:solidFill>
              </a:rPr>
              <a:t>STABILITY-PH PROFILE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/>
              <a:t>Many </a:t>
            </a:r>
            <a:r>
              <a:rPr lang="en-MY" sz="1800" cap="none" dirty="0"/>
              <a:t>drugs are </a:t>
            </a:r>
            <a:r>
              <a:rPr lang="en-MY" sz="1800" cap="none" dirty="0">
                <a:solidFill>
                  <a:srgbClr val="FF0000"/>
                </a:solidFill>
              </a:rPr>
              <a:t>stable between pH 4 and </a:t>
            </a:r>
            <a:r>
              <a:rPr lang="en-MY" sz="1800" cap="none" dirty="0" smtClean="0">
                <a:solidFill>
                  <a:srgbClr val="FF0000"/>
                </a:solidFill>
              </a:rPr>
              <a:t>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cap="none" dirty="0" smtClean="0"/>
              <a:t>Some drug - has pH-dependent stability profile</a:t>
            </a:r>
          </a:p>
          <a:p>
            <a:pPr marL="0" indent="0">
              <a:buNone/>
            </a:pPr>
            <a:r>
              <a:rPr lang="en-MY" sz="1800" cap="none" dirty="0" smtClean="0"/>
              <a:t>e.g. In acidic medium,  erythromycin decomposition occurs rapidly, whereas in neutral/alkaline, the drug is relatively stable. </a:t>
            </a:r>
            <a:endParaRPr lang="en-MY" sz="1800" cap="non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5095" y="317835"/>
            <a:ext cx="7773338" cy="887240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0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2735" y="1772129"/>
            <a:ext cx="8332427" cy="28512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MY" sz="1800" b="1" dirty="0">
                <a:solidFill>
                  <a:schemeClr val="accent5">
                    <a:lumMod val="50000"/>
                  </a:schemeClr>
                </a:solidFill>
              </a:rPr>
              <a:t>PARTICLE </a:t>
            </a:r>
            <a:r>
              <a:rPr lang="en-MY" sz="1800" b="1" dirty="0" smtClean="0">
                <a:solidFill>
                  <a:schemeClr val="accent5">
                    <a:lumMod val="50000"/>
                  </a:schemeClr>
                </a:solidFill>
              </a:rPr>
              <a:t>SIZE</a:t>
            </a:r>
            <a:endParaRPr lang="en-MY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/>
              <a:t>Reduction in the particle size results in a number of advantages:</a:t>
            </a:r>
          </a:p>
          <a:p>
            <a:pPr>
              <a:buFont typeface="Wingdings" panose="05000000000000000000" pitchFamily="2" charset="2"/>
              <a:buChar char="ü"/>
            </a:pPr>
            <a:endParaRPr lang="en-MY" sz="1800" dirty="0"/>
          </a:p>
          <a:p>
            <a:pPr>
              <a:buAutoNum type="alphaLcParenR"/>
            </a:pPr>
            <a:r>
              <a:rPr lang="en-MY" sz="1800" dirty="0" smtClean="0"/>
              <a:t>enhance the surface area effectively. </a:t>
            </a:r>
          </a:p>
          <a:p>
            <a:pPr>
              <a:buAutoNum type="alphaLcParenR" startAt="2"/>
            </a:pPr>
            <a:r>
              <a:rPr lang="en-MY" sz="1800" dirty="0" smtClean="0"/>
              <a:t>Increase in the total surface area of the particles</a:t>
            </a:r>
          </a:p>
          <a:p>
            <a:pPr>
              <a:buAutoNum type="alphaLcParenR" startAt="2"/>
            </a:pPr>
            <a:r>
              <a:rPr lang="en-MY" sz="1800" dirty="0" smtClean="0"/>
              <a:t>Once the surface area of the particle enhances, it increases the penetration of water into the particles and eventually increases drug dissolution rate.</a:t>
            </a:r>
          </a:p>
          <a:p>
            <a:pPr marL="0" indent="0">
              <a:buNone/>
            </a:pPr>
            <a:endParaRPr lang="en-MY" sz="1800" dirty="0" smtClean="0"/>
          </a:p>
          <a:p>
            <a:pPr marL="0" indent="0">
              <a:buNone/>
            </a:pPr>
            <a:endParaRPr lang="en-MY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1" y="490039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71118" y="4623401"/>
            <a:ext cx="839337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prstClr val="black"/>
              </a:buClr>
            </a:pPr>
            <a:r>
              <a:rPr lang="en-MY" sz="1500" cap="all" dirty="0">
                <a:solidFill>
                  <a:prstClr val="black"/>
                </a:solidFill>
              </a:rPr>
              <a:t>Smaller particle size -- greater surface area -- higher dissolution rate – better absorption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1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9428" y="476672"/>
            <a:ext cx="8679977" cy="4130154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MY" b="1" dirty="0" smtClean="0">
                <a:solidFill>
                  <a:schemeClr val="accent4">
                    <a:lumMod val="75000"/>
                  </a:schemeClr>
                </a:solidFill>
              </a:rPr>
              <a:t>Pharmacokinetics of drug </a:t>
            </a:r>
          </a:p>
          <a:p>
            <a:pPr marL="0" indent="0">
              <a:buNone/>
            </a:pPr>
            <a:endParaRPr lang="en-MY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52009"/>
              </p:ext>
            </p:extLst>
          </p:nvPr>
        </p:nvGraphicFramePr>
        <p:xfrm>
          <a:off x="337940" y="1772816"/>
          <a:ext cx="8673153" cy="44694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25748"/>
                <a:gridCol w="4101597"/>
                <a:gridCol w="3145808"/>
              </a:tblGrid>
              <a:tr h="223457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Process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Definition</a:t>
                      </a:r>
                      <a:endParaRPr lang="en-MY" sz="13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Factors 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solidFill>
                      <a:schemeClr val="bg1"/>
                    </a:solidFill>
                  </a:tcPr>
                </a:tc>
              </a:tr>
              <a:tr h="111755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Absorption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Transfer drug from its </a:t>
                      </a:r>
                      <a:r>
                        <a:rPr lang="en-US" sz="1300" dirty="0" smtClean="0">
                          <a:effectLst/>
                        </a:rPr>
                        <a:t>site of administration </a:t>
                      </a:r>
                      <a:r>
                        <a:rPr lang="en-US" sz="1300" dirty="0">
                          <a:effectLst/>
                        </a:rPr>
                        <a:t>to the bloodstream. The rate and </a:t>
                      </a:r>
                      <a:r>
                        <a:rPr lang="en-US" sz="1300" dirty="0" smtClean="0">
                          <a:effectLst/>
                        </a:rPr>
                        <a:t>extent </a:t>
                      </a:r>
                      <a:r>
                        <a:rPr lang="en-US" sz="1300" dirty="0">
                          <a:effectLst/>
                        </a:rPr>
                        <a:t>of absorption </a:t>
                      </a:r>
                      <a:r>
                        <a:rPr lang="en-US" sz="1300" dirty="0" smtClean="0">
                          <a:effectLst/>
                        </a:rPr>
                        <a:t>mainly depends </a:t>
                      </a:r>
                      <a:r>
                        <a:rPr lang="en-US" sz="1300" dirty="0">
                          <a:effectLst/>
                        </a:rPr>
                        <a:t>on </a:t>
                      </a:r>
                      <a:r>
                        <a:rPr lang="en-US" sz="1300" dirty="0" smtClean="0">
                          <a:effectLst/>
                        </a:rPr>
                        <a:t>administration route, the formulation of the drug and </a:t>
                      </a:r>
                      <a:r>
                        <a:rPr lang="en-US" sz="1300" dirty="0">
                          <a:effectLst/>
                        </a:rPr>
                        <a:t>chemical </a:t>
                      </a:r>
                      <a:r>
                        <a:rPr lang="en-US" sz="1300" dirty="0" smtClean="0">
                          <a:effectLst/>
                        </a:rPr>
                        <a:t>entity </a:t>
                      </a:r>
                      <a:r>
                        <a:rPr lang="en-US" sz="1300" dirty="0">
                          <a:effectLst/>
                        </a:rPr>
                        <a:t>of the </a:t>
                      </a:r>
                      <a:r>
                        <a:rPr lang="en-US" sz="1300" dirty="0" smtClean="0">
                          <a:effectLst/>
                        </a:rPr>
                        <a:t>drug.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Patient-specific factors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Contact time with epithelial lining of the GI tract</a:t>
                      </a:r>
                      <a:endParaRPr lang="en-MY" sz="1300" dirty="0">
                        <a:effectLst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0739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Distribution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The absorbed drug get</a:t>
                      </a:r>
                      <a:r>
                        <a:rPr lang="en-US" sz="1300" baseline="0" dirty="0" smtClean="0">
                          <a:effectLst/>
                        </a:rPr>
                        <a:t> dispersed or distributed </a:t>
                      </a:r>
                      <a:r>
                        <a:rPr lang="en-US" sz="1300" dirty="0" smtClean="0">
                          <a:effectLst/>
                        </a:rPr>
                        <a:t>into the systemic circulation throughout the body. However, this is a reversible process which depicted</a:t>
                      </a:r>
                      <a:r>
                        <a:rPr lang="en-US" sz="1300" baseline="0" dirty="0" smtClean="0">
                          <a:effectLst/>
                        </a:rPr>
                        <a:t> that some drug entity binds to the receptors, while others get released from the receptor and taken up back again by the blood stream.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Affinity of drugs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Body composition; cardiac decompensation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Age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Volume of distribution- to determine appropriate dose of drug  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3826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Metabolism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The distributed drug are</a:t>
                      </a:r>
                      <a:r>
                        <a:rPr lang="en-US" sz="1300" baseline="0" dirty="0" smtClean="0">
                          <a:effectLst/>
                        </a:rPr>
                        <a:t> then undergo few biochemical changes before excretion. This changes takes place in the liver </a:t>
                      </a:r>
                      <a:r>
                        <a:rPr lang="en-US" sz="1300" dirty="0" smtClean="0">
                          <a:effectLst/>
                        </a:rPr>
                        <a:t>or </a:t>
                      </a:r>
                      <a:r>
                        <a:rPr lang="en-US" sz="1300" dirty="0">
                          <a:effectLst/>
                        </a:rPr>
                        <a:t>other tissues to allow excretion.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Group population; generic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Age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Drug interactions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Diet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3826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Excretion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Complete removal of drug from the </a:t>
                      </a:r>
                      <a:r>
                        <a:rPr lang="en-US" sz="1300" dirty="0" smtClean="0">
                          <a:effectLst/>
                        </a:rPr>
                        <a:t>body is a</a:t>
                      </a:r>
                      <a:r>
                        <a:rPr lang="en-US" sz="1300" baseline="0" dirty="0" smtClean="0">
                          <a:effectLst/>
                        </a:rPr>
                        <a:t> very crucial part which generally occur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through the kidneys. </a:t>
                      </a:r>
                      <a:r>
                        <a:rPr lang="en-US" sz="1300" dirty="0" smtClean="0">
                          <a:effectLst/>
                        </a:rPr>
                        <a:t>The main</a:t>
                      </a:r>
                      <a:r>
                        <a:rPr lang="en-US" sz="1300" baseline="0" dirty="0" smtClean="0">
                          <a:effectLst/>
                        </a:rPr>
                        <a:t> and important passage of drug removal is through urination.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Condition of liver and kidney functions</a:t>
                      </a:r>
                      <a:endParaRPr lang="en-MY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300" dirty="0">
                          <a:effectLst/>
                        </a:rPr>
                        <a:t>Drug interactions; multiple drugs competition for metabolic process reduces drug removal</a:t>
                      </a:r>
                      <a:endParaRPr lang="en-MY" sz="13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24692" marR="246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628" y="1403484"/>
            <a:ext cx="86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Table 2: Pharmacokinetics of drug and its factors which considered in drug product design </a:t>
            </a:r>
          </a:p>
        </p:txBody>
      </p:sp>
    </p:spTree>
    <p:extLst>
      <p:ext uri="{BB962C8B-B14F-4D97-AF65-F5344CB8AC3E}">
        <p14:creationId xmlns:p14="http://schemas.microsoft.com/office/powerpoint/2010/main" val="54070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887240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products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3207" y="1484784"/>
            <a:ext cx="8155257" cy="45159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MY" sz="1800" b="1" dirty="0">
                <a:solidFill>
                  <a:schemeClr val="accent4">
                    <a:lumMod val="75000"/>
                  </a:schemeClr>
                </a:solidFill>
              </a:rPr>
              <a:t>Bioavailability consideration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>
                <a:solidFill>
                  <a:srgbClr val="FF0000"/>
                </a:solidFill>
              </a:rPr>
              <a:t>Rate: </a:t>
            </a:r>
            <a:r>
              <a:rPr lang="en-MY" sz="1800" dirty="0" smtClean="0"/>
              <a:t>The amount or rate of drug absorption from the given dosage form</a:t>
            </a:r>
            <a:r>
              <a:rPr lang="en-MY" sz="1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>
                <a:solidFill>
                  <a:srgbClr val="FF0000"/>
                </a:solidFill>
              </a:rPr>
              <a:t>Duration: </a:t>
            </a:r>
            <a:r>
              <a:rPr lang="en-MY" sz="1800" dirty="0" smtClean="0"/>
              <a:t>how long does the drug present into the blood stream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/>
              <a:t>Due to poor bioavailability of some drugs, alternative route of drug administration or higher dose may be needed.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Desired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dose of drug</a:t>
            </a:r>
            <a:endParaRPr lang="en-MY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/>
              <a:t>Optimal dosage that gives desired effect with minimum side effects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MY" sz="1800" dirty="0" smtClean="0"/>
              <a:t>The potency </a:t>
            </a:r>
            <a:r>
              <a:rPr lang="en-MY" sz="1800" dirty="0"/>
              <a:t>of the </a:t>
            </a:r>
            <a:r>
              <a:rPr lang="en-MY" sz="1800" dirty="0" smtClean="0"/>
              <a:t>drug, determines the plasma concentration of the drug required </a:t>
            </a:r>
            <a:r>
              <a:rPr lang="en-MY" sz="1800" dirty="0"/>
              <a:t>for the desired therapeutic effect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MY" sz="1800" dirty="0" smtClean="0"/>
              <a:t>The desired final drug size manufactured is determined by main two factors: the dose of the drug and the excipients. </a:t>
            </a:r>
          </a:p>
          <a:p>
            <a:pPr marL="0" lvl="0" indent="0">
              <a:buNone/>
            </a:pP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155693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2499" y="1556792"/>
            <a:ext cx="8113957" cy="443372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300" b="1" dirty="0">
                <a:solidFill>
                  <a:schemeClr val="accent4">
                    <a:lumMod val="75000"/>
                  </a:schemeClr>
                </a:solidFill>
              </a:rPr>
              <a:t>Dosing frequency</a:t>
            </a:r>
            <a:endParaRPr lang="en-MY" sz="33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300" cap="none" dirty="0" smtClean="0"/>
              <a:t>Empirical approach - involves certain quantity of drug and therapeutic response</a:t>
            </a:r>
            <a:endParaRPr lang="en-MY" sz="3300" cap="none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300" cap="none" dirty="0" smtClean="0"/>
              <a:t>Kinetic approach - therapeutic &amp; toxic effects on drug related to amount of drug in </a:t>
            </a:r>
            <a:r>
              <a:rPr lang="en-US" sz="3300" cap="none" dirty="0"/>
              <a:t>b</a:t>
            </a:r>
            <a:r>
              <a:rPr lang="en-US" sz="3300" cap="none" dirty="0" smtClean="0"/>
              <a:t>ody / plasma concentration of drug at the receptor site</a:t>
            </a:r>
            <a:endParaRPr lang="en-MY" sz="3300" cap="none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MY" sz="3300" cap="none" dirty="0" smtClean="0"/>
              <a:t>Drug clearance and drug concentration of plasma.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300" cap="none" dirty="0" smtClean="0">
                <a:solidFill>
                  <a:srgbClr val="FF0000"/>
                </a:solidFill>
              </a:rPr>
              <a:t>Pharmacokinetic</a:t>
            </a:r>
            <a:r>
              <a:rPr lang="en-US" sz="3300" cap="none" dirty="0" smtClean="0"/>
              <a:t> evaluation - determine the levels of drug attained from multiple dosing estimation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MY" sz="3300" dirty="0"/>
              <a:t>If the drug has a short </a:t>
            </a:r>
            <a:r>
              <a:rPr lang="en-MY" sz="3300" dirty="0" smtClean="0"/>
              <a:t>half-life which means high clearance from the body, then the duration </a:t>
            </a:r>
            <a:r>
              <a:rPr lang="en-MY" sz="3300" dirty="0"/>
              <a:t>of </a:t>
            </a:r>
            <a:r>
              <a:rPr lang="en-MY" sz="3300" dirty="0" smtClean="0"/>
              <a:t>action of the drug will become shorter and hence the frequency of drug administration must be increased. </a:t>
            </a:r>
            <a:endParaRPr lang="en-US" sz="3300" cap="none" dirty="0" smtClean="0"/>
          </a:p>
          <a:p>
            <a:pPr marL="0" lvl="0" indent="0">
              <a:buNone/>
            </a:pPr>
            <a:endParaRPr lang="en-MY" sz="3300" cap="none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300" cap="none" dirty="0" smtClean="0"/>
              <a:t>Factors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Inherent activity-toxicity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Pharmacokinetic of drug 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Clinical factors: patient s’ condition and management of therapy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Tolerance-dependence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Pharmacogenetics-idiosyncrasy</a:t>
            </a:r>
            <a:endParaRPr lang="en-MY" sz="3300" cap="none" dirty="0" smtClean="0"/>
          </a:p>
          <a:p>
            <a:pPr lvl="1"/>
            <a:r>
              <a:rPr lang="en-US" sz="3300" cap="none" dirty="0" smtClean="0"/>
              <a:t>Drug interactions</a:t>
            </a:r>
            <a:endParaRPr lang="en-MY" sz="3300" cap="none" dirty="0" smtClean="0"/>
          </a:p>
          <a:p>
            <a:pPr lvl="1"/>
            <a:endParaRPr lang="en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81520"/>
            <a:ext cx="7773338" cy="887240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products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3915" y="1399749"/>
            <a:ext cx="8158420" cy="19572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Route of administration </a:t>
            </a:r>
            <a:endParaRPr lang="en-MY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MY" sz="1350" dirty="0" smtClean="0">
                <a:solidFill>
                  <a:srgbClr val="FF0000"/>
                </a:solidFill>
              </a:rPr>
              <a:t>Bioavailability </a:t>
            </a:r>
            <a:r>
              <a:rPr lang="en-MY" sz="1350" dirty="0">
                <a:solidFill>
                  <a:srgbClr val="FF0000"/>
                </a:solidFill>
              </a:rPr>
              <a:t>of </a:t>
            </a:r>
            <a:r>
              <a:rPr lang="en-MY" sz="1350" dirty="0" smtClean="0">
                <a:solidFill>
                  <a:srgbClr val="FF0000"/>
                </a:solidFill>
              </a:rPr>
              <a:t>drug: </a:t>
            </a:r>
            <a:r>
              <a:rPr lang="en-MY" sz="1350" dirty="0" smtClean="0"/>
              <a:t>Route of drug administration greatly effect the bioavailability of the drug which eventually can affects the duration of  the pharmacologic </a:t>
            </a:r>
            <a:r>
              <a:rPr lang="en-MY" sz="1350" dirty="0"/>
              <a:t>effect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MY" sz="1350" dirty="0" smtClean="0">
                <a:solidFill>
                  <a:srgbClr val="FF0000"/>
                </a:solidFill>
              </a:rPr>
              <a:t>Design:</a:t>
            </a:r>
            <a:r>
              <a:rPr lang="en-MY" sz="1350" dirty="0" smtClean="0"/>
              <a:t> the design of a drug must taken into careful consideration to achieve intended pharmacologic </a:t>
            </a:r>
            <a:r>
              <a:rPr lang="en-MY" sz="1350" dirty="0"/>
              <a:t>effect</a:t>
            </a:r>
            <a:endParaRPr lang="en-US" sz="135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350" dirty="0">
                <a:solidFill>
                  <a:srgbClr val="FF0000"/>
                </a:solidFill>
              </a:rPr>
              <a:t>Types:</a:t>
            </a:r>
            <a:r>
              <a:rPr lang="en-US" sz="1350" dirty="0"/>
              <a:t> </a:t>
            </a:r>
            <a:r>
              <a:rPr lang="en-US" sz="1350" dirty="0" smtClean="0"/>
              <a:t>Systemic or local effects.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350" dirty="0" smtClean="0">
                <a:solidFill>
                  <a:srgbClr val="FF0000"/>
                </a:solidFill>
              </a:rPr>
              <a:t>Local </a:t>
            </a:r>
            <a:r>
              <a:rPr lang="en-US" sz="1350" dirty="0">
                <a:solidFill>
                  <a:srgbClr val="FF0000"/>
                </a:solidFill>
              </a:rPr>
              <a:t>effects</a:t>
            </a:r>
            <a:r>
              <a:rPr lang="en-MY" sz="1350" dirty="0">
                <a:solidFill>
                  <a:srgbClr val="FF0000"/>
                </a:solidFill>
              </a:rPr>
              <a:t> </a:t>
            </a:r>
            <a:r>
              <a:rPr lang="en-MY" sz="1350" dirty="0" smtClean="0"/>
              <a:t>– application of the drug directly on the site of action (e.g. e</a:t>
            </a:r>
            <a:r>
              <a:rPr lang="en-US" sz="1350" dirty="0" smtClean="0"/>
              <a:t>yes</a:t>
            </a:r>
            <a:r>
              <a:rPr lang="en-US" sz="1350" dirty="0"/>
              <a:t>, nose, or skin)</a:t>
            </a:r>
            <a:endParaRPr lang="en-MY" sz="135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350" dirty="0">
                <a:solidFill>
                  <a:srgbClr val="FF0000"/>
                </a:solidFill>
              </a:rPr>
              <a:t>Systemic effects</a:t>
            </a:r>
            <a:r>
              <a:rPr lang="en-MY" sz="1350" dirty="0">
                <a:solidFill>
                  <a:srgbClr val="FF0000"/>
                </a:solidFill>
              </a:rPr>
              <a:t> </a:t>
            </a:r>
            <a:r>
              <a:rPr lang="en-MY" sz="1350" dirty="0" smtClean="0"/>
              <a:t>– administration of the drug into the systemic circulation and its </a:t>
            </a:r>
            <a:r>
              <a:rPr lang="en-US" sz="1350" dirty="0"/>
              <a:t>subsequent </a:t>
            </a:r>
            <a:r>
              <a:rPr lang="en-MY" sz="1350" dirty="0" smtClean="0"/>
              <a:t>action on the specific desired site </a:t>
            </a:r>
            <a:r>
              <a:rPr lang="en-MY" sz="1200" dirty="0" smtClean="0"/>
              <a:t> </a:t>
            </a:r>
            <a:r>
              <a:rPr lang="en-MY" sz="1200" dirty="0"/>
              <a:t>(</a:t>
            </a:r>
            <a:r>
              <a:rPr lang="en-US" sz="1200" dirty="0"/>
              <a:t>oral, rectal</a:t>
            </a:r>
            <a:r>
              <a:rPr lang="en-MY" sz="1200" dirty="0"/>
              <a:t>, </a:t>
            </a:r>
            <a:r>
              <a:rPr lang="en-US" sz="1200" dirty="0"/>
              <a:t>parenteral</a:t>
            </a:r>
            <a:r>
              <a:rPr lang="en-MY" sz="1200" dirty="0"/>
              <a:t>, </a:t>
            </a:r>
            <a:r>
              <a:rPr lang="en-US" sz="1200" dirty="0"/>
              <a:t>topical (epicutaneous)</a:t>
            </a:r>
            <a:r>
              <a:rPr lang="en-MY" sz="1200" dirty="0"/>
              <a:t>, </a:t>
            </a:r>
            <a:r>
              <a:rPr lang="en-US" sz="1200" dirty="0"/>
              <a:t>implant, transdermal patch</a:t>
            </a:r>
            <a:r>
              <a:rPr lang="en-US" sz="1200" dirty="0" smtClean="0"/>
              <a:t>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dirty="0"/>
              <a:t>Table 3: Variation in time of onset action is differs from each dosage forms. (Ch. </a:t>
            </a:r>
            <a:r>
              <a:rPr lang="en-US" sz="1400" dirty="0" err="1"/>
              <a:t>Taraka</a:t>
            </a:r>
            <a:r>
              <a:rPr lang="en-US" sz="1400" dirty="0"/>
              <a:t> </a:t>
            </a:r>
            <a:r>
              <a:rPr lang="en-US" sz="1400" dirty="0" err="1"/>
              <a:t>ramarao</a:t>
            </a:r>
            <a:r>
              <a:rPr lang="en-US" sz="1400" dirty="0"/>
              <a:t> et al,  2016)</a:t>
            </a:r>
            <a:endParaRPr lang="en-MY" sz="14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33982"/>
              </p:ext>
            </p:extLst>
          </p:nvPr>
        </p:nvGraphicFramePr>
        <p:xfrm>
          <a:off x="1791265" y="3897630"/>
          <a:ext cx="5588761" cy="19622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336881"/>
                <a:gridCol w="2251880"/>
              </a:tblGrid>
              <a:tr h="2103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Dosage forms</a:t>
                      </a:r>
                      <a:endParaRPr lang="en-MY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Onset actions</a:t>
                      </a:r>
                      <a:endParaRPr lang="en-MY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I.V injections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Seconds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7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I.M and S.C injections, Buccal, Aerosols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Minutes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9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Injections, solutions, suspensions, powders, capsules, granules, tablets, modified release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Minutes-hours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Enteric coated formulations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Several hours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Deopt injections, implants</a:t>
                      </a:r>
                      <a:endParaRPr lang="en-MY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Days to weeks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Topical preparations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Varies </a:t>
                      </a:r>
                      <a:endParaRPr lang="en-MY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887240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products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29" y="404664"/>
            <a:ext cx="7773338" cy="846297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Patient considerations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484784"/>
            <a:ext cx="8208911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MY" sz="1800" dirty="0"/>
              <a:t>Must be acceptable to the patient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/>
              <a:t>Cost of products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 smtClean="0"/>
              <a:t>Age, urine </a:t>
            </a:r>
            <a:r>
              <a:rPr lang="en-US" sz="1800" dirty="0"/>
              <a:t>pH, condition being treated, existence of other disease states, patients’ background </a:t>
            </a:r>
            <a:endParaRPr lang="en-MY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>
                <a:solidFill>
                  <a:srgbClr val="FF0000"/>
                </a:solidFill>
              </a:rPr>
              <a:t>Poor patient compliance </a:t>
            </a:r>
            <a:r>
              <a:rPr lang="en-MY" sz="1800" dirty="0"/>
              <a:t>may result from poor product attributes, such as</a:t>
            </a:r>
          </a:p>
          <a:p>
            <a:pPr lvl="1"/>
            <a:r>
              <a:rPr lang="en-MY" sz="1800" dirty="0" smtClean="0"/>
              <a:t>Swallowing difficulty</a:t>
            </a:r>
            <a:endParaRPr lang="en-MY" sz="1800" dirty="0"/>
          </a:p>
          <a:p>
            <a:pPr lvl="1"/>
            <a:r>
              <a:rPr lang="en-MY" sz="1800" dirty="0"/>
              <a:t>U</a:t>
            </a:r>
            <a:r>
              <a:rPr lang="en-MY" sz="1800" dirty="0" smtClean="0"/>
              <a:t>nacceptable </a:t>
            </a:r>
            <a:r>
              <a:rPr lang="en-MY" sz="1800" dirty="0"/>
              <a:t>odour</a:t>
            </a:r>
          </a:p>
          <a:p>
            <a:pPr lvl="1"/>
            <a:r>
              <a:rPr lang="en-MY" sz="1800" dirty="0" smtClean="0"/>
              <a:t>Bad medicine </a:t>
            </a:r>
            <a:r>
              <a:rPr lang="en-MY" sz="1800" dirty="0"/>
              <a:t>taste</a:t>
            </a:r>
          </a:p>
          <a:p>
            <a:pPr lvl="1"/>
            <a:r>
              <a:rPr lang="en-MY" sz="1800" dirty="0"/>
              <a:t>Dosing frequency /unusual dosage requirements</a:t>
            </a:r>
          </a:p>
          <a:p>
            <a:pPr lvl="1"/>
            <a:r>
              <a:rPr lang="en-MY" sz="1800" dirty="0"/>
              <a:t>Side effects /allergic reaction</a:t>
            </a:r>
          </a:p>
          <a:p>
            <a:pPr marL="342900" lvl="1" indent="0">
              <a:buNone/>
            </a:pP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1687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4268"/>
            <a:ext cx="8035589" cy="687460"/>
          </a:xfrm>
        </p:spPr>
        <p:txBody>
          <a:bodyPr/>
          <a:lstStyle/>
          <a:p>
            <a:r>
              <a:rPr lang="en-MY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Manufacturing consideration</a:t>
            </a:r>
            <a:endParaRPr lang="en-MY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2789" y="1916832"/>
            <a:ext cx="8557146" cy="330617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>
                <a:solidFill>
                  <a:srgbClr val="FF0000"/>
                </a:solidFill>
              </a:rPr>
              <a:t>Product </a:t>
            </a:r>
            <a:r>
              <a:rPr lang="en-MY" sz="1800" dirty="0">
                <a:solidFill>
                  <a:srgbClr val="FF0000"/>
                </a:solidFill>
              </a:rPr>
              <a:t>quality </a:t>
            </a:r>
            <a:r>
              <a:rPr lang="en-MY" sz="1800" dirty="0"/>
              <a:t>and </a:t>
            </a:r>
            <a:r>
              <a:rPr lang="en-MY" sz="1800" dirty="0">
                <a:solidFill>
                  <a:srgbClr val="FF0000"/>
                </a:solidFill>
              </a:rPr>
              <a:t>performance</a:t>
            </a:r>
            <a:r>
              <a:rPr lang="en-MY" sz="1800" dirty="0"/>
              <a:t> </a:t>
            </a:r>
            <a:endParaRPr lang="en-MY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>
                <a:solidFill>
                  <a:srgbClr val="FF0000"/>
                </a:solidFill>
              </a:rPr>
              <a:t>Quality </a:t>
            </a:r>
            <a:r>
              <a:rPr lang="en-MY" sz="1800" dirty="0">
                <a:solidFill>
                  <a:srgbClr val="FF0000"/>
                </a:solidFill>
              </a:rPr>
              <a:t>control </a:t>
            </a:r>
            <a:r>
              <a:rPr lang="en-MY" sz="1800" dirty="0"/>
              <a:t>important components for drug product manufacturing – dissolution &amp; drug release tests </a:t>
            </a:r>
            <a:endParaRPr lang="en-MY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 smtClean="0">
                <a:solidFill>
                  <a:srgbClr val="FF0000"/>
                </a:solidFill>
              </a:rPr>
              <a:t>Stability </a:t>
            </a:r>
            <a:r>
              <a:rPr lang="en-MY" sz="1800" dirty="0"/>
              <a:t>– long term stability of drug product – critical attribute of overall product quality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>
                <a:solidFill>
                  <a:srgbClr val="FF0000"/>
                </a:solidFill>
              </a:rPr>
              <a:t>Lower cost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800" dirty="0">
                <a:solidFill>
                  <a:srgbClr val="FF0000"/>
                </a:solidFill>
              </a:rPr>
              <a:t>Availability of raw materials</a:t>
            </a:r>
          </a:p>
        </p:txBody>
      </p:sp>
    </p:spTree>
    <p:extLst>
      <p:ext uri="{BB962C8B-B14F-4D97-AF65-F5344CB8AC3E}">
        <p14:creationId xmlns:p14="http://schemas.microsoft.com/office/powerpoint/2010/main" val="205586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5400600" cy="792088"/>
          </a:xfrm>
        </p:spPr>
        <p:txBody>
          <a:bodyPr>
            <a:normAutofit/>
          </a:bodyPr>
          <a:lstStyle/>
          <a:p>
            <a:r>
              <a:rPr lang="en-MY" sz="3900" cap="none" dirty="0">
                <a:latin typeface="MV Boli" panose="02000500030200090000" pitchFamily="2" charset="0"/>
                <a:cs typeface="MV Boli" panose="02000500030200090000" pitchFamily="2" charset="0"/>
              </a:rPr>
              <a:t>Post Approval Changes</a:t>
            </a:r>
          </a:p>
        </p:txBody>
      </p:sp>
    </p:spTree>
    <p:extLst>
      <p:ext uri="{BB962C8B-B14F-4D97-AF65-F5344CB8AC3E}">
        <p14:creationId xmlns:p14="http://schemas.microsoft.com/office/powerpoint/2010/main" val="201628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84" y="260648"/>
            <a:ext cx="7773338" cy="1197133"/>
          </a:xfrm>
        </p:spPr>
        <p:txBody>
          <a:bodyPr>
            <a:normAutofit/>
          </a:bodyPr>
          <a:lstStyle/>
          <a:p>
            <a:r>
              <a:rPr lang="en-MY" sz="3300" b="1" dirty="0" smtClean="0">
                <a:latin typeface="Helvetica" charset="0"/>
                <a:ea typeface="Helvetica" charset="0"/>
                <a:cs typeface="Helvetica" charset="0"/>
              </a:rPr>
              <a:t>Introduction</a:t>
            </a:r>
            <a:endParaRPr lang="en-MY" sz="33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25" y="1556792"/>
            <a:ext cx="821245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smtClean="0"/>
              <a:t>The active drug should be adequately delivered at proper rate to the targeted receptor site in order to achieve the desired therapeutic effect. </a:t>
            </a:r>
            <a:endParaRPr lang="en-MY" sz="1600" dirty="0"/>
          </a:p>
          <a:p>
            <a:pPr marL="557213" lvl="1" indent="-214313" algn="just">
              <a:spcAft>
                <a:spcPts val="600"/>
              </a:spcAft>
              <a:buFontTx/>
              <a:buChar char="-"/>
            </a:pPr>
            <a:r>
              <a:rPr lang="en-MY" sz="1600" dirty="0"/>
              <a:t>The drug must traverse the required biological membrane barriers, escape widespread distribution to unwanted areas, endure metabolic attack, and cause an alteration of cellular function.</a:t>
            </a:r>
          </a:p>
          <a:p>
            <a:pPr marL="257175" indent="-2571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sz="1600" dirty="0"/>
          </a:p>
          <a:p>
            <a:pPr marL="257175" indent="-2571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smtClean="0"/>
              <a:t>Finished dosage form should show the highest bioavailability with minor or no adverse effects.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515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00" y="404664"/>
            <a:ext cx="7773338" cy="7823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POST-APPROVAL CHANGES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3447" y="1537282"/>
            <a:ext cx="8413844" cy="42331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Post approval changes means </a:t>
            </a:r>
            <a:r>
              <a:rPr lang="en-US" sz="1800" b="1" dirty="0" smtClean="0"/>
              <a:t>changes required in the drug after it has been approved for marketing </a:t>
            </a:r>
            <a:r>
              <a:rPr lang="en-US" sz="1800" dirty="0" smtClean="0"/>
              <a:t>by the </a:t>
            </a:r>
            <a:r>
              <a:rPr lang="en-US" sz="1800" b="1" dirty="0" smtClean="0"/>
              <a:t>FDA. </a:t>
            </a:r>
            <a:endParaRPr lang="en-US" sz="1800" b="1" dirty="0"/>
          </a:p>
          <a:p>
            <a:r>
              <a:rPr lang="en-US" sz="1800" dirty="0"/>
              <a:t>May impact drug product quality</a:t>
            </a:r>
          </a:p>
          <a:p>
            <a:r>
              <a:rPr lang="en-US" sz="1800" dirty="0"/>
              <a:t>The reasons for  changes in a marketed drug product:</a:t>
            </a:r>
          </a:p>
          <a:p>
            <a:pPr marL="0" indent="0">
              <a:buNone/>
            </a:pPr>
            <a:r>
              <a:rPr lang="en-US" sz="1800" dirty="0"/>
              <a:t>	- A revised market fore-cast</a:t>
            </a:r>
          </a:p>
          <a:p>
            <a:pPr marL="0" indent="0">
              <a:buNone/>
            </a:pPr>
            <a:r>
              <a:rPr lang="en-US" sz="1800" dirty="0"/>
              <a:t>	- Change in an API source </a:t>
            </a:r>
            <a:r>
              <a:rPr lang="en-US" sz="1800" dirty="0" smtClean="0"/>
              <a:t>or excipients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- Manufacturing process </a:t>
            </a:r>
            <a:r>
              <a:rPr lang="en-US" sz="1800" dirty="0" smtClean="0"/>
              <a:t>optimization </a:t>
            </a:r>
          </a:p>
          <a:p>
            <a:pPr marL="0" indent="0">
              <a:buNone/>
            </a:pPr>
            <a:r>
              <a:rPr lang="en-US" sz="1800" dirty="0"/>
              <a:t>	- </a:t>
            </a:r>
            <a:r>
              <a:rPr lang="en-US" sz="1800" dirty="0" smtClean="0"/>
              <a:t>to make changes or upgrade in the packaging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cap="none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cap="none" dirty="0" smtClean="0"/>
              <a:t>	- if any change required in the container closure/system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cap="none" dirty="0" smtClean="0"/>
              <a:t> 	   (little impact on oral tablet dosage)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cap="none" dirty="0" smtClean="0"/>
              <a:t>	- primary packaging component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36229" y="4437112"/>
            <a:ext cx="7508280" cy="13333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599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772816"/>
            <a:ext cx="8064896" cy="41888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1800" dirty="0"/>
              <a:t>Pharmaceutical manufacturer should </a:t>
            </a:r>
            <a:r>
              <a:rPr lang="en-US" sz="1800" dirty="0" smtClean="0"/>
              <a:t>take precaution in evaluating drug formulation and should pay attention to the following changes of the approved </a:t>
            </a:r>
            <a:r>
              <a:rPr lang="en-US" sz="1800" dirty="0"/>
              <a:t>drug </a:t>
            </a:r>
            <a:r>
              <a:rPr lang="en-US" sz="1800" dirty="0" smtClean="0"/>
              <a:t>product:</a:t>
            </a:r>
            <a:endParaRPr lang="en-US" sz="1800" dirty="0"/>
          </a:p>
          <a:p>
            <a:pPr marL="685800" lvl="1" indent="-342900" algn="just">
              <a:buFont typeface="+mj-lt"/>
              <a:buAutoNum type="arabicPeriod"/>
            </a:pPr>
            <a:r>
              <a:rPr lang="en-US" sz="1800" dirty="0" smtClean="0"/>
              <a:t>Identity of the drug</a:t>
            </a:r>
            <a:endParaRPr lang="en-US" sz="1800" dirty="0"/>
          </a:p>
          <a:p>
            <a:pPr marL="685800" lvl="1" indent="-342900" algn="just">
              <a:buFont typeface="+mj-lt"/>
              <a:buAutoNum type="arabicPeriod"/>
            </a:pPr>
            <a:r>
              <a:rPr lang="en-US" sz="1800" dirty="0"/>
              <a:t>S</a:t>
            </a:r>
            <a:r>
              <a:rPr lang="en-US" sz="1800" dirty="0" smtClean="0"/>
              <a:t>trength of the drug should monitor carefully like content uniformity</a:t>
            </a:r>
            <a:endParaRPr lang="en-US" sz="1800" dirty="0"/>
          </a:p>
          <a:p>
            <a:pPr marL="685800" lvl="1" indent="-342900" algn="just">
              <a:buFont typeface="+mj-lt"/>
              <a:buAutoNum type="arabicPeriod"/>
            </a:pPr>
            <a:r>
              <a:rPr lang="en-US" sz="1800" dirty="0"/>
              <a:t>Q</a:t>
            </a:r>
            <a:r>
              <a:rPr lang="en-US" sz="1800" dirty="0" smtClean="0"/>
              <a:t>uality of the drug like physical</a:t>
            </a:r>
            <a:r>
              <a:rPr lang="en-US" sz="1800" dirty="0"/>
              <a:t>, chemical, and biological </a:t>
            </a:r>
            <a:r>
              <a:rPr lang="en-US" sz="1800" dirty="0" smtClean="0"/>
              <a:t>properties</a:t>
            </a:r>
            <a:endParaRPr lang="en-US" sz="1800" dirty="0"/>
          </a:p>
          <a:p>
            <a:pPr marL="685800" lvl="1" indent="-342900" algn="just">
              <a:buFont typeface="+mj-lt"/>
              <a:buAutoNum type="arabicPeriod"/>
            </a:pPr>
            <a:r>
              <a:rPr lang="en-US" sz="1800" dirty="0" smtClean="0"/>
              <a:t>Drug should be pure and free from any kind of impurities and degrading components potency </a:t>
            </a:r>
            <a:r>
              <a:rPr lang="en-US" sz="1800" dirty="0"/>
              <a:t>(biological activity, bioavailability, bioequivalence) </a:t>
            </a:r>
            <a:endParaRPr lang="en-US" sz="1800" dirty="0" smtClean="0"/>
          </a:p>
          <a:p>
            <a:pPr marL="685800" lvl="1" indent="-342900" algn="just">
              <a:buFont typeface="+mj-lt"/>
              <a:buAutoNum type="arabicPeriod"/>
            </a:pPr>
            <a:r>
              <a:rPr lang="en-US" sz="1800" dirty="0" smtClean="0"/>
              <a:t>The potency of the drug in terms of its bioavailability and bioequivalence.</a:t>
            </a:r>
          </a:p>
          <a:p>
            <a:pPr marL="342900" lvl="1" indent="0" algn="just">
              <a:buNone/>
            </a:pPr>
            <a:endParaRPr lang="en-US" sz="1800" dirty="0"/>
          </a:p>
          <a:p>
            <a:pPr marL="628650" lvl="1" algn="just"/>
            <a:r>
              <a:rPr lang="en-US" sz="1800" dirty="0" smtClean="0"/>
              <a:t>Several guidelines has been published by FDA including Changes </a:t>
            </a:r>
            <a:r>
              <a:rPr lang="en-US" sz="1800" dirty="0"/>
              <a:t>to an Approved NDA for the pharmaceutical </a:t>
            </a:r>
            <a:r>
              <a:rPr lang="en-US" sz="1800" dirty="0" smtClean="0"/>
              <a:t>companies. </a:t>
            </a:r>
            <a:endParaRPr lang="en-US" sz="1800" dirty="0"/>
          </a:p>
          <a:p>
            <a:pPr marL="342900" lvl="1" indent="0" algn="just">
              <a:buNone/>
            </a:pPr>
            <a:endParaRPr lang="en-US" sz="1800" dirty="0"/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98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1" y="1596230"/>
            <a:ext cx="8064897" cy="4302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smtClean="0"/>
              <a:t>Following issues has been addressed by the ANDA guidance:</a:t>
            </a:r>
            <a:endParaRPr lang="en-US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Components and composition of the drug product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Manufacturing site change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Scale-up of drug product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Manufacturing equipment and process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Packaging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Active pharmaceutical ingredient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levels of change </a:t>
            </a:r>
            <a:r>
              <a:rPr lang="en-US" sz="1800" dirty="0"/>
              <a:t>as described by the FDA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Level 1: Changes that are unlikely to have any detectable impact on the formulation quality and performance.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Level 2: Changes that could have a significant impact on formulation quality and performance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Level 3: Changes that are likely to have a significant impact on formulation quality and performance.</a:t>
            </a:r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endParaRPr lang="en-US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22" y="332656"/>
            <a:ext cx="8434317" cy="8864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Assessment of the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Effects 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of the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Change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0529" y="1700808"/>
            <a:ext cx="8246301" cy="42037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1800" dirty="0"/>
              <a:t>Should include a determination that the drug substance intermediates, drug substance, in-process materials, and drug product affected by the change follow to the approved specifications.</a:t>
            </a:r>
          </a:p>
          <a:p>
            <a:pPr algn="just">
              <a:spcAft>
                <a:spcPts val="12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evaluation may include of any changes in the chemical, physical, microbiological, biological, bioavailability, or stability profiles. 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Additional assessment - may involve testing of the post-change drug product or the component directly affected by the change. </a:t>
            </a:r>
          </a:p>
        </p:txBody>
      </p:sp>
    </p:spTree>
    <p:extLst>
      <p:ext uri="{BB962C8B-B14F-4D97-AF65-F5344CB8AC3E}">
        <p14:creationId xmlns:p14="http://schemas.microsoft.com/office/powerpoint/2010/main" val="9366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484785"/>
            <a:ext cx="8208911" cy="32927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Examples of additional </a:t>
            </a:r>
            <a:r>
              <a:rPr lang="en-US" sz="1800" dirty="0" smtClean="0"/>
              <a:t>tests are as follows:</a:t>
            </a:r>
            <a:endParaRPr lang="en-US" sz="18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Impurity or </a:t>
            </a:r>
            <a:r>
              <a:rPr lang="en-US" sz="1800" dirty="0" err="1"/>
              <a:t>degradant</a:t>
            </a:r>
            <a:r>
              <a:rPr lang="en-US" sz="1800" dirty="0"/>
              <a:t> profile evaluation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Tests on toxicology</a:t>
            </a:r>
            <a:endParaRPr lang="en-US" sz="18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Tablet hardness </a:t>
            </a:r>
            <a:r>
              <a:rPr lang="en-US" sz="1800" dirty="0"/>
              <a:t>or </a:t>
            </a:r>
            <a:r>
              <a:rPr lang="en-US" sz="1800" dirty="0" smtClean="0"/>
              <a:t>friability evaluation</a:t>
            </a:r>
            <a:endParaRPr lang="en-US" sz="18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Bioequivalence evaluation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Moisture </a:t>
            </a:r>
            <a:r>
              <a:rPr lang="en-US" sz="1800" dirty="0"/>
              <a:t>permeability evaluation </a:t>
            </a:r>
            <a:r>
              <a:rPr lang="en-US" sz="1800" dirty="0" smtClean="0"/>
              <a:t>(new </a:t>
            </a:r>
            <a:r>
              <a:rPr lang="en-US" sz="1800" dirty="0"/>
              <a:t>container closure </a:t>
            </a:r>
            <a:r>
              <a:rPr lang="en-US" sz="1800" dirty="0" smtClean="0"/>
              <a:t>system)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3557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MY" dirty="0" smtClean="0"/>
              <a:t>Purity (potency) and strength of the drug can be affected by </a:t>
            </a:r>
            <a:r>
              <a:rPr lang="en-MY" dirty="0"/>
              <a:t>the </a:t>
            </a:r>
            <a:r>
              <a:rPr lang="en-MY" dirty="0" smtClean="0"/>
              <a:t>manufacturing changes, thereby to check if </a:t>
            </a:r>
            <a:r>
              <a:rPr lang="en-MY" dirty="0"/>
              <a:t>the test results are </a:t>
            </a:r>
            <a:r>
              <a:rPr lang="en-MY" dirty="0" smtClean="0"/>
              <a:t>equivalent, the final drug product </a:t>
            </a:r>
            <a:r>
              <a:rPr lang="en-MY" dirty="0"/>
              <a:t>measured  by comparing test results from </a:t>
            </a:r>
            <a:r>
              <a:rPr lang="en-MY" i="1" dirty="0"/>
              <a:t>pre</a:t>
            </a:r>
            <a:r>
              <a:rPr lang="en-MY" dirty="0"/>
              <a:t>- and </a:t>
            </a:r>
            <a:r>
              <a:rPr lang="en-MY" i="1" dirty="0"/>
              <a:t>post-change </a:t>
            </a:r>
            <a:r>
              <a:rPr lang="en-MY" dirty="0" smtClean="0"/>
              <a:t>materials.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MY" dirty="0" smtClean="0"/>
              <a:t>The final drug product after changes should </a:t>
            </a:r>
            <a:r>
              <a:rPr lang="en-MY" dirty="0"/>
              <a:t>be equivalent </a:t>
            </a:r>
            <a:r>
              <a:rPr lang="en-MY" dirty="0" smtClean="0"/>
              <a:t>to the product used prior to the change.</a:t>
            </a:r>
            <a:endParaRPr lang="en-MY" dirty="0"/>
          </a:p>
          <a:p>
            <a:pPr algn="just"/>
            <a:endParaRPr lang="en-MY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MY" dirty="0"/>
              <a:t>Equivalence </a:t>
            </a:r>
            <a:r>
              <a:rPr lang="en-MY" dirty="0" smtClean="0"/>
              <a:t>does not always mean identical, however, it does basically means to keep the quality and stability characteristics.</a:t>
            </a: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63" y="404664"/>
            <a:ext cx="7012006" cy="870045"/>
          </a:xfrm>
        </p:spPr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Equivalence</a:t>
            </a:r>
          </a:p>
        </p:txBody>
      </p:sp>
    </p:spTree>
    <p:extLst>
      <p:ext uri="{BB962C8B-B14F-4D97-AF65-F5344CB8AC3E}">
        <p14:creationId xmlns:p14="http://schemas.microsoft.com/office/powerpoint/2010/main" val="6749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CRITICAL MANUFACTURING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57175" indent="-257175" algn="just">
              <a:buFont typeface="Wingdings" panose="05000000000000000000" pitchFamily="2" charset="2"/>
              <a:buChar char="v"/>
            </a:pPr>
            <a:endParaRPr lang="en-MY" dirty="0" smtClean="0"/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en-MY" dirty="0" smtClean="0"/>
              <a:t>Factors that can affect </a:t>
            </a:r>
            <a:r>
              <a:rPr lang="en-MY" i="1" dirty="0"/>
              <a:t>in vitro </a:t>
            </a:r>
            <a:r>
              <a:rPr lang="en-MY" dirty="0" smtClean="0"/>
              <a:t>dissolution</a:t>
            </a:r>
            <a:r>
              <a:rPr lang="en-MY" dirty="0"/>
              <a:t> </a:t>
            </a:r>
            <a:r>
              <a:rPr lang="en-MY" dirty="0" smtClean="0"/>
              <a:t>are: formulation products, processing, equipment's, </a:t>
            </a:r>
            <a:r>
              <a:rPr lang="en-MY" dirty="0"/>
              <a:t>materials and methods for the drug product </a:t>
            </a:r>
            <a:r>
              <a:rPr lang="en-MY" dirty="0" smtClean="0"/>
              <a:t>used.</a:t>
            </a:r>
          </a:p>
          <a:p>
            <a:pPr marL="0" indent="0" algn="just">
              <a:buNone/>
            </a:pPr>
            <a:endParaRPr lang="en-MY" dirty="0"/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en-MY" dirty="0" smtClean="0"/>
              <a:t>If there is any relationship </a:t>
            </a:r>
            <a:r>
              <a:rPr lang="en-MY" dirty="0"/>
              <a:t>between CMV, </a:t>
            </a:r>
            <a:r>
              <a:rPr lang="en-MY" i="1" dirty="0"/>
              <a:t>in vitro </a:t>
            </a:r>
            <a:r>
              <a:rPr lang="en-MY" dirty="0"/>
              <a:t>dissolution, and </a:t>
            </a:r>
            <a:r>
              <a:rPr lang="en-MY" i="1" dirty="0"/>
              <a:t>in vivo </a:t>
            </a:r>
            <a:r>
              <a:rPr lang="en-MY" dirty="0" smtClean="0"/>
              <a:t>bioavailability, that should be efficiently determined </a:t>
            </a:r>
            <a:r>
              <a:rPr lang="en-MY" dirty="0"/>
              <a:t>by the </a:t>
            </a:r>
            <a:r>
              <a:rPr lang="en-MY" dirty="0" smtClean="0"/>
              <a:t>manufacturer.</a:t>
            </a:r>
            <a:endParaRPr lang="en-MY" dirty="0"/>
          </a:p>
          <a:p>
            <a:pPr marL="257175" indent="-257175" algn="just">
              <a:buFont typeface="Wingdings" panose="05000000000000000000" pitchFamily="2" charset="2"/>
              <a:buChar char="v"/>
            </a:pPr>
            <a:endParaRPr lang="en-MY" dirty="0"/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en-MY" dirty="0" smtClean="0"/>
              <a:t>To obtain </a:t>
            </a:r>
            <a:r>
              <a:rPr lang="en-MY" dirty="0"/>
              <a:t>this </a:t>
            </a:r>
            <a:r>
              <a:rPr lang="en-MY" dirty="0" smtClean="0"/>
              <a:t>relationship</a:t>
            </a:r>
            <a:r>
              <a:rPr lang="en-MY" dirty="0"/>
              <a:t>, bioavailability of </a:t>
            </a:r>
            <a:r>
              <a:rPr lang="en-MY" dirty="0" smtClean="0"/>
              <a:t>the test </a:t>
            </a:r>
            <a:r>
              <a:rPr lang="en-MY" dirty="0"/>
              <a:t>products </a:t>
            </a:r>
            <a:r>
              <a:rPr lang="en-MY" dirty="0" smtClean="0"/>
              <a:t>should be compared </a:t>
            </a:r>
            <a:r>
              <a:rPr lang="en-MY" dirty="0"/>
              <a:t>to the bioavailability of the marketed drug </a:t>
            </a:r>
            <a:r>
              <a:rPr lang="en-MY" dirty="0" smtClean="0"/>
              <a:t>product with slowest and fastest </a:t>
            </a:r>
            <a:r>
              <a:rPr lang="en-MY" dirty="0"/>
              <a:t>dissolution </a:t>
            </a:r>
            <a:r>
              <a:rPr lang="en-MY" dirty="0" smtClean="0"/>
              <a:t>characteristics. </a:t>
            </a:r>
          </a:p>
          <a:p>
            <a:pPr marL="257175" indent="-257175" algn="just">
              <a:buFont typeface="Wingdings" panose="05000000000000000000" pitchFamily="2" charset="2"/>
              <a:buChar char="v"/>
            </a:pPr>
            <a:endParaRPr lang="en-MY" dirty="0" smtClean="0"/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en-MY" dirty="0" smtClean="0"/>
              <a:t>The </a:t>
            </a:r>
            <a:r>
              <a:rPr lang="en-MY" dirty="0"/>
              <a:t>establishment of </a:t>
            </a:r>
            <a:r>
              <a:rPr lang="en-MY" dirty="0" smtClean="0"/>
              <a:t>dissolution </a:t>
            </a:r>
            <a:r>
              <a:rPr lang="en-MY" dirty="0"/>
              <a:t>specifications for the drug </a:t>
            </a:r>
            <a:r>
              <a:rPr lang="en-MY" dirty="0" smtClean="0"/>
              <a:t>product should be made so that the production of </a:t>
            </a:r>
            <a:r>
              <a:rPr lang="en-MY" dirty="0"/>
              <a:t>the marketed drug </a:t>
            </a:r>
            <a:r>
              <a:rPr lang="en-MY" dirty="0" smtClean="0"/>
              <a:t>product in future </a:t>
            </a:r>
            <a:r>
              <a:rPr lang="en-MY" dirty="0"/>
              <a:t>do not fall outside the bioequivalence </a:t>
            </a:r>
            <a:r>
              <a:rPr lang="en-MY" dirty="0" smtClean="0"/>
              <a:t>of </a:t>
            </a:r>
            <a:r>
              <a:rPr lang="en-MY" dirty="0"/>
              <a:t>the marketed drug product. </a:t>
            </a:r>
          </a:p>
          <a:p>
            <a:pPr marL="0" indent="0" algn="just">
              <a:buNone/>
            </a:pPr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1207305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Adverse </a:t>
            </a:r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effect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MY" sz="1800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MY" sz="1800" dirty="0" smtClean="0"/>
              <a:t>A change in process may cause a degradation that need to be quantified carefully.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MY" sz="1800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MY" sz="1800" dirty="0" smtClean="0"/>
              <a:t>If any degradation occur during the process, the new </a:t>
            </a:r>
            <a:r>
              <a:rPr lang="en-MY" sz="1800" dirty="0" err="1" smtClean="0"/>
              <a:t>degradant</a:t>
            </a:r>
            <a:r>
              <a:rPr lang="en-MY" sz="1800" dirty="0" smtClean="0"/>
              <a:t> </a:t>
            </a:r>
            <a:r>
              <a:rPr lang="en-MY" sz="1800" dirty="0"/>
              <a:t>should </a:t>
            </a:r>
            <a:r>
              <a:rPr lang="en-MY" sz="1800" dirty="0" smtClean="0"/>
              <a:t>not affect </a:t>
            </a:r>
            <a:r>
              <a:rPr lang="en-MY" sz="1800" dirty="0"/>
              <a:t>the safety or efficacy of the </a:t>
            </a:r>
            <a:r>
              <a:rPr lang="en-MY" sz="1800" dirty="0" smtClean="0"/>
              <a:t>product</a:t>
            </a:r>
            <a:r>
              <a:rPr lang="en-MY" sz="1800" dirty="0"/>
              <a:t> </a:t>
            </a:r>
            <a:r>
              <a:rPr lang="en-MY" sz="1800" dirty="0" smtClean="0"/>
              <a:t>and the manufacturer </a:t>
            </a:r>
            <a:r>
              <a:rPr lang="en-MY" sz="1800" dirty="0"/>
              <a:t>must </a:t>
            </a:r>
            <a:r>
              <a:rPr lang="en-MY" sz="1800" dirty="0" smtClean="0"/>
              <a:t>confirm.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MY" sz="1800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MY" sz="1800" dirty="0" smtClean="0"/>
              <a:t>Qualitative </a:t>
            </a:r>
            <a:r>
              <a:rPr lang="en-MY" sz="1800" dirty="0"/>
              <a:t>or quantitative </a:t>
            </a:r>
            <a:r>
              <a:rPr lang="en-MY" sz="1800" dirty="0" smtClean="0"/>
              <a:t>changes in the formulation may significantly pose an impact on the quality </a:t>
            </a:r>
            <a:r>
              <a:rPr lang="en-MY" sz="1800" dirty="0"/>
              <a:t>and </a:t>
            </a:r>
            <a:r>
              <a:rPr lang="en-MY" sz="1800" dirty="0" smtClean="0"/>
              <a:t>performance</a:t>
            </a:r>
            <a:r>
              <a:rPr lang="en-MY" sz="1800" dirty="0"/>
              <a:t> </a:t>
            </a:r>
            <a:r>
              <a:rPr lang="en-MY" sz="1800" dirty="0" smtClean="0"/>
              <a:t>of the formulation.</a:t>
            </a:r>
            <a:endParaRPr lang="en-MY" sz="1800" dirty="0"/>
          </a:p>
          <a:p>
            <a:pPr marL="0" indent="0">
              <a:buNone/>
            </a:pPr>
            <a:endParaRPr lang="en-MY" sz="1800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MY" sz="1800" dirty="0" smtClean="0"/>
              <a:t>On the other hand, minor changes will be considered </a:t>
            </a:r>
            <a:r>
              <a:rPr lang="en-MY" sz="1800" dirty="0"/>
              <a:t>if intended to affect only the colour of a product </a:t>
            </a:r>
            <a:r>
              <a:rPr lang="en-MY" sz="1800" dirty="0" smtClean="0"/>
              <a:t>by the </a:t>
            </a:r>
            <a:r>
              <a:rPr lang="en-MY" sz="1800" dirty="0"/>
              <a:t>removal or reduction any </a:t>
            </a:r>
            <a:r>
              <a:rPr lang="en-MY" sz="1800" dirty="0" smtClean="0"/>
              <a:t>ingredient, that </a:t>
            </a:r>
            <a:r>
              <a:rPr lang="en-MY" sz="1800" dirty="0"/>
              <a:t>is unlikely </a:t>
            </a:r>
            <a:r>
              <a:rPr lang="en-MY" sz="1800" dirty="0" smtClean="0"/>
              <a:t>show any harmful affect on the drug safety. </a:t>
            </a:r>
          </a:p>
        </p:txBody>
      </p:sp>
    </p:spTree>
    <p:extLst>
      <p:ext uri="{BB962C8B-B14F-4D97-AF65-F5344CB8AC3E}">
        <p14:creationId xmlns:p14="http://schemas.microsoft.com/office/powerpoint/2010/main" val="6749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Post approval changes of drug </a:t>
            </a:r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substance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algn="ctr"/>
            <a:endParaRPr lang="en-MY" sz="1600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MY" sz="1600" i="1" dirty="0" smtClean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MY" sz="1600" i="1" dirty="0" smtClean="0"/>
              <a:t>Active </a:t>
            </a:r>
            <a:r>
              <a:rPr lang="en-MY" sz="1600" i="1" dirty="0"/>
              <a:t>pharmaceutical ingredient </a:t>
            </a:r>
            <a:r>
              <a:rPr lang="en-MY" sz="1600" dirty="0"/>
              <a:t>(API</a:t>
            </a:r>
            <a:r>
              <a:rPr lang="en-MY" sz="1600" dirty="0" smtClean="0"/>
              <a:t>) changes in the manufacturing may likely to change its</a:t>
            </a:r>
            <a:r>
              <a:rPr lang="en-MY" sz="1600" dirty="0"/>
              <a:t> </a:t>
            </a:r>
            <a:r>
              <a:rPr lang="en-MY" sz="1600" dirty="0" smtClean="0"/>
              <a:t>quality attributes</a:t>
            </a:r>
            <a:r>
              <a:rPr lang="en-MY" sz="1600" dirty="0"/>
              <a:t> </a:t>
            </a:r>
            <a:r>
              <a:rPr lang="en-MY" sz="1600" dirty="0" smtClean="0"/>
              <a:t>which includes: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MY" sz="1600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MY" sz="1600" dirty="0" smtClean="0"/>
              <a:t> Chemical purity: it is </a:t>
            </a:r>
            <a:r>
              <a:rPr lang="en-MY" sz="1600" dirty="0"/>
              <a:t>dependent on the synthetic pathway and purification process. </a:t>
            </a:r>
          </a:p>
          <a:p>
            <a:pPr marL="0" indent="0">
              <a:buNone/>
            </a:pPr>
            <a:endParaRPr lang="en-MY" sz="1600" dirty="0"/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MY" sz="1600" dirty="0" smtClean="0"/>
              <a:t>Solid-state properties: it includes </a:t>
            </a:r>
            <a:r>
              <a:rPr lang="en-MY" sz="1600" dirty="0"/>
              <a:t>particle size, </a:t>
            </a:r>
            <a:r>
              <a:rPr lang="en-MY" sz="1600" dirty="0" smtClean="0"/>
              <a:t>polymorphism, and </a:t>
            </a:r>
            <a:r>
              <a:rPr lang="en-MY" sz="1600" dirty="0"/>
              <a:t>solubility. </a:t>
            </a:r>
            <a:r>
              <a:rPr lang="en-MY" sz="1600" dirty="0">
                <a:solidFill>
                  <a:prstClr val="black"/>
                </a:solidFill>
              </a:rPr>
              <a:t>API bulk density and tablet </a:t>
            </a:r>
            <a:r>
              <a:rPr lang="en-MY" sz="1600" dirty="0" smtClean="0">
                <a:solidFill>
                  <a:prstClr val="black"/>
                </a:solidFill>
              </a:rPr>
              <a:t>hardness may get affected by the change in particle size. Whereas, API </a:t>
            </a:r>
            <a:r>
              <a:rPr lang="en-MY" sz="1600" dirty="0">
                <a:solidFill>
                  <a:prstClr val="black"/>
                </a:solidFill>
              </a:rPr>
              <a:t>solubility and </a:t>
            </a:r>
            <a:r>
              <a:rPr lang="en-MY" sz="1600" dirty="0" smtClean="0">
                <a:solidFill>
                  <a:prstClr val="black"/>
                </a:solidFill>
              </a:rPr>
              <a:t>stability</a:t>
            </a:r>
            <a:r>
              <a:rPr lang="en-MY" sz="1600" dirty="0">
                <a:solidFill>
                  <a:prstClr val="black"/>
                </a:solidFill>
              </a:rPr>
              <a:t> </a:t>
            </a:r>
            <a:r>
              <a:rPr lang="en-MY" sz="1600" dirty="0" smtClean="0">
                <a:solidFill>
                  <a:prstClr val="black"/>
                </a:solidFill>
              </a:rPr>
              <a:t>may affected by </a:t>
            </a:r>
            <a:r>
              <a:rPr lang="en-MY" sz="1600" dirty="0">
                <a:solidFill>
                  <a:prstClr val="black"/>
                </a:solidFill>
              </a:rPr>
              <a:t>different </a:t>
            </a:r>
            <a:r>
              <a:rPr lang="en-MY" sz="1600" dirty="0" smtClean="0">
                <a:solidFill>
                  <a:prstClr val="black"/>
                </a:solidFill>
              </a:rPr>
              <a:t>polymorphs.</a:t>
            </a:r>
            <a:endParaRPr lang="en-MY" sz="1600" dirty="0"/>
          </a:p>
          <a:p>
            <a:pPr marL="0" indent="0">
              <a:buNone/>
            </a:pPr>
            <a:endParaRPr lang="en-MY" sz="1600" dirty="0" smtClean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MY" sz="1600" dirty="0"/>
              <a:t>R</a:t>
            </a:r>
            <a:r>
              <a:rPr lang="en-MY" sz="1600" dirty="0" smtClean="0"/>
              <a:t>esidual solvents: dichloromethane </a:t>
            </a:r>
            <a:r>
              <a:rPr lang="en-MY" sz="1600" dirty="0"/>
              <a:t>may remain in the API after extraction and/or purification. </a:t>
            </a:r>
          </a:p>
          <a:p>
            <a:pPr marL="0" indent="0">
              <a:buNone/>
            </a:pP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09205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Practical </a:t>
            </a:r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Focus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3600" u="sng" dirty="0"/>
              <a:t>Quantitative Change in Excipients</a:t>
            </a:r>
            <a:endParaRPr lang="en-MY" sz="3600" u="sng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 smtClean="0"/>
              <a:t>For </a:t>
            </a:r>
            <a:r>
              <a:rPr lang="en-US" dirty="0"/>
              <a:t>immediate-release drug </a:t>
            </a:r>
            <a:r>
              <a:rPr lang="en-US" dirty="0" smtClean="0"/>
              <a:t>products, minor changes in some </a:t>
            </a:r>
            <a:r>
              <a:rPr lang="en-US" dirty="0"/>
              <a:t>excipients </a:t>
            </a:r>
            <a:r>
              <a:rPr lang="en-US" dirty="0" smtClean="0"/>
              <a:t>are allowed by FDA</a:t>
            </a:r>
            <a:endParaRPr lang="en-MY" dirty="0" smtClean="0"/>
          </a:p>
          <a:p>
            <a:endParaRPr lang="en-US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Less than or equal to the following percent ranges stated are considered Level 1 changes.</a:t>
            </a:r>
          </a:p>
          <a:p>
            <a:endParaRPr lang="en-US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The total additive effect of all excipient changes should not be more than </a:t>
            </a:r>
            <a:r>
              <a:rPr lang="en-US" dirty="0" smtClean="0"/>
              <a:t>5%.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an immediate-release drug </a:t>
            </a:r>
            <a:r>
              <a:rPr lang="en-US" dirty="0" smtClean="0"/>
              <a:t>product, even a small</a:t>
            </a:r>
            <a:r>
              <a:rPr lang="en-US" dirty="0"/>
              <a:t> change in the </a:t>
            </a:r>
            <a:r>
              <a:rPr lang="en-US" dirty="0" smtClean="0"/>
              <a:t>excipients amount will affect the </a:t>
            </a:r>
            <a:r>
              <a:rPr lang="en-US" dirty="0"/>
              <a:t>bioavailability of a </a:t>
            </a:r>
            <a:r>
              <a:rPr lang="en-US" dirty="0" smtClean="0"/>
              <a:t>drug. </a:t>
            </a:r>
            <a:endParaRPr lang="en-MY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3600" dirty="0"/>
          </a:p>
          <a:p>
            <a:r>
              <a:rPr lang="en-US" sz="3600" u="sng" dirty="0"/>
              <a:t>Changes in Batch Size (Scale-Up/Scale-Down</a:t>
            </a:r>
            <a:r>
              <a:rPr lang="en-US" sz="3600" u="sng" dirty="0" smtClean="0"/>
              <a:t>)</a:t>
            </a:r>
            <a:endParaRPr lang="en-US" sz="3600" u="sng" dirty="0"/>
          </a:p>
          <a:p>
            <a:pPr marL="214313" indent="-214313">
              <a:buFont typeface="Wingdings" pitchFamily="2" charset="2"/>
              <a:buChar char="v"/>
            </a:pPr>
            <a:r>
              <a:rPr lang="en-US" dirty="0" smtClean="0"/>
              <a:t>According to FDA, if a </a:t>
            </a:r>
            <a:r>
              <a:rPr lang="en-US" dirty="0"/>
              <a:t>change in batch size greater than tenfold </a:t>
            </a:r>
            <a:r>
              <a:rPr lang="en-US" dirty="0" smtClean="0"/>
              <a:t>is considered as a </a:t>
            </a:r>
            <a:r>
              <a:rPr lang="en-US" dirty="0"/>
              <a:t>Level 2 </a:t>
            </a:r>
            <a:r>
              <a:rPr lang="en-US" dirty="0" smtClean="0"/>
              <a:t>change.</a:t>
            </a:r>
            <a:endParaRPr lang="en-US" dirty="0"/>
          </a:p>
          <a:p>
            <a:pPr marL="214313" indent="-214313">
              <a:buFont typeface="Wingdings" pitchFamily="2" charset="2"/>
              <a:buChar char="v"/>
            </a:pPr>
            <a:r>
              <a:rPr lang="en-US" dirty="0" smtClean="0"/>
              <a:t>All </a:t>
            </a:r>
            <a:r>
              <a:rPr lang="en-US" dirty="0"/>
              <a:t>testing of scale-up/scale-down </a:t>
            </a:r>
            <a:r>
              <a:rPr lang="en-US" dirty="0" smtClean="0"/>
              <a:t>documentation should be notify to the FDA by the manufacturer before </a:t>
            </a:r>
            <a:r>
              <a:rPr lang="en-US" dirty="0"/>
              <a:t>marketing the product.</a:t>
            </a:r>
          </a:p>
          <a:p>
            <a:pPr marL="214313" indent="-214313">
              <a:buFont typeface="Wingdings" pitchFamily="2" charset="2"/>
              <a:buChar char="v"/>
            </a:pPr>
            <a:endParaRPr lang="en-MY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5" y="1600200"/>
            <a:ext cx="2688771" cy="348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7603" y="5269253"/>
            <a:ext cx="310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4: Level 1—Allowable Changes in Excipients	</a:t>
            </a:r>
          </a:p>
          <a:p>
            <a:r>
              <a:rPr lang="en-US" sz="1050" dirty="0">
                <a:solidFill>
                  <a:schemeClr val="tx2">
                    <a:lumMod val="50000"/>
                  </a:schemeClr>
                </a:solidFill>
              </a:rPr>
              <a:t>These percentages are based on the assumption that the drug substance in the product is formulated to 100% of label/potency.</a:t>
            </a:r>
          </a:p>
        </p:txBody>
      </p:sp>
    </p:spTree>
    <p:extLst>
      <p:ext uri="{BB962C8B-B14F-4D97-AF65-F5344CB8AC3E}">
        <p14:creationId xmlns:p14="http://schemas.microsoft.com/office/powerpoint/2010/main" val="3384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5231" y="260648"/>
            <a:ext cx="7773338" cy="11971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Biopharmaceutics CONSIDERATIONs in drug product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36987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>
                <a:solidFill>
                  <a:srgbClr val="FF0000"/>
                </a:solidFill>
              </a:rPr>
              <a:t>Pharmacodynamics </a:t>
            </a:r>
            <a:r>
              <a:rPr lang="en-MY" b="1" dirty="0" smtClean="0">
                <a:solidFill>
                  <a:srgbClr val="FF0000"/>
                </a:solidFill>
              </a:rPr>
              <a:t>consideration</a:t>
            </a:r>
          </a:p>
          <a:p>
            <a:pPr marL="9429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Therapeutic objective</a:t>
            </a:r>
          </a:p>
          <a:p>
            <a:pPr marL="9429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Toxic effects</a:t>
            </a:r>
          </a:p>
          <a:p>
            <a:pPr marL="9429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Adverse </a:t>
            </a:r>
            <a:r>
              <a:rPr lang="en-MY" dirty="0" smtClean="0"/>
              <a:t>effect</a:t>
            </a:r>
            <a:endParaRPr lang="en-MY" b="1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MY" b="1" dirty="0">
                <a:solidFill>
                  <a:srgbClr val="FF0000"/>
                </a:solidFill>
              </a:rPr>
              <a:t>Drug </a:t>
            </a:r>
            <a:r>
              <a:rPr lang="en-MY" b="1" dirty="0" smtClean="0">
                <a:solidFill>
                  <a:srgbClr val="FF0000"/>
                </a:solidFill>
              </a:rPr>
              <a:t>considerations</a:t>
            </a:r>
            <a:endParaRPr lang="en-MY" dirty="0" smtClean="0"/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Particle size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pKa</a:t>
            </a:r>
            <a:r>
              <a:rPr lang="en-MY" dirty="0"/>
              <a:t> &amp; pH </a:t>
            </a:r>
            <a:r>
              <a:rPr lang="en-MY" dirty="0" smtClean="0"/>
              <a:t>profile</a:t>
            </a:r>
            <a:endParaRPr lang="en-MY" dirty="0"/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Polymorphism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Hygroscopicity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Partition coefficient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Excipient interaction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pH stability profile</a:t>
            </a:r>
          </a:p>
          <a:p>
            <a:pPr marL="1028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Solubility</a:t>
            </a:r>
          </a:p>
          <a:p>
            <a:pPr marL="942975" lvl="2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dirty="0"/>
          </a:p>
          <a:p>
            <a:pPr marL="685800" lvl="2">
              <a:spcAft>
                <a:spcPts val="600"/>
              </a:spcAft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926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>
                <a:latin typeface="Helvetica" charset="0"/>
                <a:ea typeface="Helvetica" charset="0"/>
                <a:cs typeface="Helvetica" charset="0"/>
              </a:rPr>
              <a:t>Product Quality </a:t>
            </a:r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Problems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460723"/>
          </a:xfrm>
        </p:spPr>
        <p:txBody>
          <a:bodyPr>
            <a:no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US" sz="1800" dirty="0" smtClean="0"/>
              <a:t>Manufacturing of all approved drug products must be done according to current </a:t>
            </a:r>
            <a:r>
              <a:rPr lang="en-US" sz="1800" dirty="0"/>
              <a:t>Good Manufacturing Practices (GMP</a:t>
            </a:r>
            <a:r>
              <a:rPr lang="en-US" sz="1800" dirty="0" smtClean="0"/>
              <a:t>).</a:t>
            </a:r>
          </a:p>
          <a:p>
            <a:pPr marL="0" indent="0" algn="just">
              <a:buNone/>
            </a:pPr>
            <a:endParaRPr lang="en-US" sz="1800" dirty="0"/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US" sz="1800" dirty="0" smtClean="0"/>
              <a:t> Complexity of synthesis and manufacturing generally increases if the quality of drug </a:t>
            </a:r>
            <a:r>
              <a:rPr lang="en-US" sz="1800" dirty="0"/>
              <a:t>substances and drug products </a:t>
            </a:r>
            <a:r>
              <a:rPr lang="en-US" sz="1800" dirty="0" smtClean="0"/>
              <a:t>are of high </a:t>
            </a:r>
            <a:r>
              <a:rPr lang="en-US" sz="1800" dirty="0"/>
              <a:t>quality </a:t>
            </a:r>
            <a:r>
              <a:rPr lang="en-US" sz="1800" dirty="0" smtClean="0"/>
              <a:t>risk.</a:t>
            </a:r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0619" y="3589693"/>
            <a:ext cx="5323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US" sz="1600" dirty="0"/>
              <a:t>Examples of drug products </a:t>
            </a:r>
            <a:r>
              <a:rPr lang="en-US" sz="1600" dirty="0" smtClean="0"/>
              <a:t>with high quality </a:t>
            </a:r>
            <a:r>
              <a:rPr lang="en-US" sz="1600" dirty="0"/>
              <a:t>risk:</a:t>
            </a:r>
          </a:p>
          <a:p>
            <a:pPr marL="557213" lvl="1" indent="-214313" algn="just">
              <a:buFont typeface="Wingdings" pitchFamily="2" charset="2"/>
              <a:buChar char="ü"/>
            </a:pPr>
            <a:r>
              <a:rPr lang="en-US" sz="1600" dirty="0" smtClean="0"/>
              <a:t>High quality risk of biotechnology-derived </a:t>
            </a:r>
            <a:r>
              <a:rPr lang="en-US" sz="1600" dirty="0"/>
              <a:t>drugs </a:t>
            </a:r>
            <a:r>
              <a:rPr lang="en-US" sz="1600" dirty="0" smtClean="0"/>
              <a:t>is more compared to  chemically </a:t>
            </a:r>
            <a:r>
              <a:rPr lang="en-US" sz="1600" dirty="0"/>
              <a:t>synthesized small molecules</a:t>
            </a:r>
            <a:r>
              <a:rPr lang="en-US" sz="1600" dirty="0" smtClean="0"/>
              <a:t>,</a:t>
            </a:r>
            <a:endParaRPr lang="en-US" sz="1600" dirty="0"/>
          </a:p>
          <a:p>
            <a:pPr marL="557213" lvl="1" indent="-214313" algn="just">
              <a:buFont typeface="Wingdings" pitchFamily="2" charset="2"/>
              <a:buChar char="ü"/>
            </a:pPr>
            <a:r>
              <a:rPr lang="en-US" sz="1600" dirty="0"/>
              <a:t>E</a:t>
            </a:r>
            <a:r>
              <a:rPr lang="en-US" sz="1600" dirty="0" smtClean="0"/>
              <a:t>xtended-release </a:t>
            </a:r>
            <a:r>
              <a:rPr lang="en-US" sz="1600" dirty="0"/>
              <a:t>and delayed-release drug products </a:t>
            </a:r>
            <a:r>
              <a:rPr lang="en-US" sz="1600" dirty="0" smtClean="0"/>
              <a:t>possess greater </a:t>
            </a:r>
            <a:r>
              <a:rPr lang="en-US" sz="1600" dirty="0"/>
              <a:t>quality risk than an immediate-release drug </a:t>
            </a:r>
            <a:r>
              <a:rPr lang="en-US" sz="1600" dirty="0" smtClean="0"/>
              <a:t>product.</a:t>
            </a:r>
          </a:p>
          <a:p>
            <a:pPr algn="just"/>
            <a:endParaRPr lang="en-US" sz="1600" dirty="0"/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US" sz="1600" dirty="0"/>
              <a:t>Therefore, </a:t>
            </a:r>
            <a:r>
              <a:rPr lang="en-US" sz="1600" dirty="0" smtClean="0"/>
              <a:t>to maintain the quality of the final product, GMP </a:t>
            </a:r>
            <a:r>
              <a:rPr lang="en-US" sz="1600" dirty="0"/>
              <a:t>and </a:t>
            </a:r>
            <a:r>
              <a:rPr lang="en-US" sz="1600" dirty="0" smtClean="0"/>
              <a:t>critical </a:t>
            </a:r>
            <a:r>
              <a:rPr lang="en-US" sz="1600" dirty="0"/>
              <a:t>manufacturing </a:t>
            </a:r>
            <a:r>
              <a:rPr lang="en-US" sz="1600" dirty="0" smtClean="0"/>
              <a:t>control operations play an important role.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08" y="3789040"/>
            <a:ext cx="2747918" cy="194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8181" y="6030801"/>
            <a:ext cx="3069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1: General principles to define low-risk drugs. </a:t>
            </a:r>
          </a:p>
        </p:txBody>
      </p:sp>
    </p:spTree>
    <p:extLst>
      <p:ext uri="{BB962C8B-B14F-4D97-AF65-F5344CB8AC3E}">
        <p14:creationId xmlns:p14="http://schemas.microsoft.com/office/powerpoint/2010/main" val="1624845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44" y="1124745"/>
            <a:ext cx="8229600" cy="1349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07" y="3267630"/>
            <a:ext cx="6026186" cy="31060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357" y="2759520"/>
            <a:ext cx="7871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Table 5: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Quality Attributes and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acceptance criteria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for Certain Approved Drug Substances and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Products </a:t>
            </a:r>
            <a:r>
              <a:rPr lang="en-US" b="1" dirty="0"/>
              <a:t>	</a:t>
            </a:r>
          </a:p>
          <a:p>
            <a:pPr algn="just"/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551026"/>
            <a:ext cx="7931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n-US" dirty="0"/>
              <a:t>A set of quality attributes and acceptance criteria have been established by FDA and industry for certain less manufacturing risk approved drug substances and </a:t>
            </a:r>
            <a:r>
              <a:rPr lang="en-US" dirty="0" smtClean="0"/>
              <a:t>products which are given below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68" y="260648"/>
            <a:ext cx="7773338" cy="1197133"/>
          </a:xfrm>
        </p:spPr>
        <p:txBody>
          <a:bodyPr/>
          <a:lstStyle/>
          <a:p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References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5" y="1457781"/>
            <a:ext cx="8136904" cy="415912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MY" sz="1800" cap="none" dirty="0" err="1"/>
              <a:t>S</a:t>
            </a:r>
            <a:r>
              <a:rPr lang="en-MY" sz="1800" cap="none" dirty="0" err="1" smtClean="0"/>
              <a:t>hargel</a:t>
            </a:r>
            <a:r>
              <a:rPr lang="en-MY" sz="1800" cap="none" dirty="0" smtClean="0"/>
              <a:t>, l., et al. (2005). </a:t>
            </a:r>
            <a:r>
              <a:rPr lang="en-MY" sz="1800" u="sng" cap="none" dirty="0" smtClean="0"/>
              <a:t>applied biopharmaceutics &amp; pharmacokinetics</a:t>
            </a:r>
            <a:r>
              <a:rPr lang="en-MY" sz="1800" cap="none" dirty="0" smtClean="0"/>
              <a:t>. new </a:t>
            </a:r>
            <a:r>
              <a:rPr lang="en-MY" sz="1800" cap="none" dirty="0" err="1" smtClean="0"/>
              <a:t>york</a:t>
            </a:r>
            <a:r>
              <a:rPr lang="en-MY" sz="1800" cap="none" dirty="0" smtClean="0"/>
              <a:t> :, </a:t>
            </a:r>
            <a:r>
              <a:rPr lang="en-MY" sz="1800" cap="none" dirty="0" err="1" smtClean="0"/>
              <a:t>appleton</a:t>
            </a:r>
            <a:r>
              <a:rPr lang="en-MY" sz="1800" cap="none" dirty="0" smtClean="0"/>
              <a:t> &amp; </a:t>
            </a:r>
            <a:r>
              <a:rPr lang="en-MY" sz="1800" cap="none" dirty="0" err="1" smtClean="0"/>
              <a:t>lange</a:t>
            </a:r>
            <a:r>
              <a:rPr lang="en-MY" sz="1800" cap="none" dirty="0" smtClean="0"/>
              <a:t> reviews/</a:t>
            </a:r>
            <a:r>
              <a:rPr lang="en-MY" sz="1800" cap="none" dirty="0" err="1" smtClean="0"/>
              <a:t>mcgraw-hill</a:t>
            </a:r>
            <a:r>
              <a:rPr lang="en-MY" sz="1800" cap="none" dirty="0" smtClean="0"/>
              <a:t>, medical pub. division.</a:t>
            </a:r>
          </a:p>
          <a:p>
            <a:pPr>
              <a:spcAft>
                <a:spcPts val="600"/>
              </a:spcAft>
            </a:pPr>
            <a:r>
              <a:rPr lang="en-MY" sz="1800" cap="none" dirty="0" smtClean="0"/>
              <a:t>(</a:t>
            </a:r>
            <a:r>
              <a:rPr lang="en-MY" sz="1800" cap="none" dirty="0" err="1" smtClean="0"/>
              <a:t>n.d.</a:t>
            </a:r>
            <a:r>
              <a:rPr lang="en-MY" sz="1800" cap="none" dirty="0" smtClean="0"/>
              <a:t>) applied biopharmaceutics &amp; pharmacokinetics, chapter 14. </a:t>
            </a:r>
            <a:r>
              <a:rPr lang="en-MY" sz="1800" cap="none" dirty="0" err="1" smtClean="0"/>
              <a:t>biopharmaceutic</a:t>
            </a:r>
            <a:r>
              <a:rPr lang="en-MY" sz="1800" cap="none" dirty="0" smtClean="0"/>
              <a:t> considerations in drug product design, </a:t>
            </a:r>
            <a:r>
              <a:rPr lang="en-MY" sz="1800" cap="none" dirty="0" err="1" smtClean="0"/>
              <a:t>mcgraw</a:t>
            </a:r>
            <a:r>
              <a:rPr lang="en-MY" sz="1800" cap="none" dirty="0" smtClean="0"/>
              <a:t>-hills, retrieved from </a:t>
            </a:r>
            <a:r>
              <a:rPr lang="en-MY" sz="1800" cap="none" dirty="0" smtClean="0">
                <a:hlinkClick r:id="rId2" invalidUrl="http://202.74.245.22:8080/xmlui/bitstream/handle/123456789/338/chapter 14. biopharmaceutic considerations in drug  product design?sequence=15"/>
              </a:rPr>
              <a:t>http://202.74.245.22:8080/xmlui/bitstream/handle/123456789/338/chapter%2014.%20biopharmaceutic%20considerations%20in%20drug%20%20product%20design?sequence=15</a:t>
            </a:r>
            <a:endParaRPr lang="en-MY" sz="1800" cap="none" dirty="0" smtClean="0"/>
          </a:p>
          <a:p>
            <a:pPr>
              <a:spcAft>
                <a:spcPts val="600"/>
              </a:spcAft>
            </a:pPr>
            <a:r>
              <a:rPr lang="en-MY" sz="1800" cap="none" dirty="0" err="1" smtClean="0"/>
              <a:t>Deliang</a:t>
            </a:r>
            <a:r>
              <a:rPr lang="en-MY" sz="1800" cap="none" dirty="0" smtClean="0"/>
              <a:t> Zhou and </a:t>
            </a:r>
            <a:r>
              <a:rPr lang="en-MY" sz="1800" cap="none" dirty="0" err="1" smtClean="0"/>
              <a:t>Yihong</a:t>
            </a:r>
            <a:r>
              <a:rPr lang="en-MY" sz="1800" cap="none" dirty="0" smtClean="0"/>
              <a:t> </a:t>
            </a:r>
            <a:r>
              <a:rPr lang="en-MY" sz="1800" cap="none" dirty="0" err="1" smtClean="0"/>
              <a:t>Qiu</a:t>
            </a:r>
            <a:r>
              <a:rPr lang="en-MY" sz="1800" cap="none" dirty="0" smtClean="0"/>
              <a:t> </a:t>
            </a:r>
            <a:r>
              <a:rPr lang="en-MY" sz="1800" dirty="0" smtClean="0"/>
              <a:t>(2010), </a:t>
            </a:r>
            <a:r>
              <a:rPr lang="en-MY" sz="1800" cap="none" dirty="0"/>
              <a:t>u</a:t>
            </a:r>
            <a:r>
              <a:rPr lang="en-MY" sz="1800" cap="none" dirty="0" smtClean="0"/>
              <a:t>nderstanding drug properties in formulation and process design of solid oral products retrieved from </a:t>
            </a:r>
            <a:r>
              <a:rPr lang="en-MY" sz="1800" cap="none" dirty="0" smtClean="0">
                <a:hlinkClick r:id="rId3" invalidUrl="http://www.ivtnetwork.com/sites/default/files/Understanding Drug Properties.pdf"/>
              </a:rPr>
              <a:t>http</a:t>
            </a:r>
            <a:r>
              <a:rPr lang="en-MY" sz="1800" cap="none" dirty="0">
                <a:hlinkClick r:id="rId4" invalidUrl="http://www.ivtnetwork.com/sites/default/files/Understanding Drug Properties.pdf"/>
              </a:rPr>
              <a:t>://</a:t>
            </a:r>
            <a:r>
              <a:rPr lang="en-MY" sz="1800" cap="none" dirty="0" smtClean="0">
                <a:hlinkClick r:id="rId5" invalidUrl="http://www.ivtnetwork.com/sites/default/files/Understanding Drug Properties.pdf"/>
              </a:rPr>
              <a:t>www.ivtnetwork.com/sites/default/files/Understanding%20Drug%20Properties.pdf</a:t>
            </a:r>
            <a:endParaRPr lang="en-MY" sz="1800" cap="none" dirty="0" smtClean="0"/>
          </a:p>
          <a:p>
            <a:pPr>
              <a:spcAft>
                <a:spcPts val="600"/>
              </a:spcAft>
            </a:pPr>
            <a:r>
              <a:rPr lang="en-MY" sz="1800" cap="none" dirty="0" smtClean="0"/>
              <a:t>Ch. </a:t>
            </a:r>
            <a:r>
              <a:rPr lang="en-MY" sz="1800" cap="none" dirty="0" err="1" smtClean="0"/>
              <a:t>Taraka</a:t>
            </a:r>
            <a:r>
              <a:rPr lang="en-MY" sz="1800" cap="none" dirty="0" smtClean="0"/>
              <a:t> </a:t>
            </a:r>
            <a:r>
              <a:rPr lang="en-MY" sz="1800" cap="none" dirty="0" err="1" smtClean="0"/>
              <a:t>Ramarao</a:t>
            </a:r>
            <a:r>
              <a:rPr lang="en-MY" sz="1800" cap="none" dirty="0" smtClean="0"/>
              <a:t>, P. </a:t>
            </a:r>
            <a:r>
              <a:rPr lang="en-MY" sz="1800" cap="none" dirty="0" err="1" smtClean="0"/>
              <a:t>Vineeth</a:t>
            </a:r>
            <a:r>
              <a:rPr lang="en-MY" sz="1800" cap="none" dirty="0" smtClean="0"/>
              <a:t>, P. </a:t>
            </a:r>
            <a:r>
              <a:rPr lang="en-MY" sz="1800" cap="none" dirty="0" err="1" smtClean="0"/>
              <a:t>Bhanuchandar</a:t>
            </a:r>
            <a:r>
              <a:rPr lang="en-MY" sz="1800" cap="none" dirty="0" smtClean="0"/>
              <a:t>, M. </a:t>
            </a:r>
            <a:r>
              <a:rPr lang="en-MY" sz="1800" cap="none" dirty="0" err="1" smtClean="0"/>
              <a:t>Madhuri</a:t>
            </a:r>
            <a:r>
              <a:rPr lang="en-MY" sz="1800" cap="none" dirty="0" smtClean="0"/>
              <a:t>, P. </a:t>
            </a:r>
            <a:r>
              <a:rPr lang="en-MY" sz="1800" cap="none" dirty="0" err="1" smtClean="0"/>
              <a:t>Jayaram,m</a:t>
            </a:r>
            <a:r>
              <a:rPr lang="en-MY" sz="1800" cap="none" dirty="0" smtClean="0"/>
              <a:t>. Padma </a:t>
            </a:r>
            <a:r>
              <a:rPr lang="en-MY" sz="1800" cap="none" dirty="0" err="1" smtClean="0"/>
              <a:t>Jyothi</a:t>
            </a:r>
            <a:r>
              <a:rPr lang="en-MY" sz="1800" cap="none" dirty="0" smtClean="0"/>
              <a:t>, T. Bharat Kumar, S. </a:t>
            </a:r>
            <a:r>
              <a:rPr lang="en-MY" sz="1800" cap="none" dirty="0" err="1" smtClean="0"/>
              <a:t>Yugandhar</a:t>
            </a:r>
            <a:r>
              <a:rPr lang="en-MY" sz="1800" cap="none" dirty="0"/>
              <a:t> </a:t>
            </a:r>
            <a:r>
              <a:rPr lang="en-MY" sz="1800" cap="none" dirty="0" smtClean="0"/>
              <a:t>(2016) "Drug Delivery Systems and Biopharmaceutical Consideration of Drug Products Designs: A Review." European Journal Of Pharmaceutical And Medical Research, 2016: 146-154</a:t>
            </a:r>
          </a:p>
          <a:p>
            <a:pPr>
              <a:spcAft>
                <a:spcPts val="600"/>
              </a:spcAft>
            </a:pPr>
            <a:endParaRPr lang="en-MY" sz="1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832338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2362" y="1554753"/>
            <a:ext cx="805815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>
                <a:solidFill>
                  <a:srgbClr val="FF0000"/>
                </a:solidFill>
              </a:rPr>
              <a:t>Drug product considerations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Pharmacokinetics of drug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Bioavailability consideration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Route of administration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Desired dose of drug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Dosing </a:t>
            </a:r>
            <a:r>
              <a:rPr lang="en-MY" dirty="0" smtClean="0"/>
              <a:t>frequency</a:t>
            </a:r>
            <a:endParaRPr lang="en-MY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>
                <a:solidFill>
                  <a:srgbClr val="FF0000"/>
                </a:solidFill>
              </a:rPr>
              <a:t>Patient considerations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Acceptability &amp; Compliance of </a:t>
            </a:r>
            <a:r>
              <a:rPr lang="en-MY" dirty="0"/>
              <a:t>drug product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Cost</a:t>
            </a:r>
            <a:endParaRPr lang="en-MY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MY" b="1" dirty="0">
                <a:solidFill>
                  <a:srgbClr val="FF0000"/>
                </a:solidFill>
              </a:rPr>
              <a:t>Manufacturing considerations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Cost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Availability of raw materials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Stability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QC</a:t>
            </a:r>
          </a:p>
        </p:txBody>
      </p:sp>
    </p:spTree>
    <p:extLst>
      <p:ext uri="{BB962C8B-B14F-4D97-AF65-F5344CB8AC3E}">
        <p14:creationId xmlns:p14="http://schemas.microsoft.com/office/powerpoint/2010/main" val="8474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17" y="476672"/>
            <a:ext cx="7773338" cy="890516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PHARMACODYNAMIC CONSIDERATIONS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01" y="1776517"/>
            <a:ext cx="867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 smtClean="0"/>
              <a:t>Evaluation of </a:t>
            </a:r>
            <a:r>
              <a:rPr lang="en-MY" b="1" dirty="0" smtClean="0"/>
              <a:t>the drug effect in </a:t>
            </a:r>
            <a:r>
              <a:rPr lang="en-MY" b="1" dirty="0"/>
              <a:t>the body </a:t>
            </a:r>
            <a:r>
              <a:rPr lang="en-MY" dirty="0"/>
              <a:t>and its </a:t>
            </a:r>
            <a:r>
              <a:rPr lang="en-MY" b="1" dirty="0"/>
              <a:t>mechanism of action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b="1" dirty="0"/>
              <a:t>Therapeutic considerations</a:t>
            </a:r>
            <a:r>
              <a:rPr lang="en-MY" dirty="0"/>
              <a:t> include </a:t>
            </a:r>
            <a:r>
              <a:rPr lang="en-MY" b="1" dirty="0"/>
              <a:t>desired pharmacodynamics</a:t>
            </a:r>
            <a:r>
              <a:rPr lang="en-MY" dirty="0"/>
              <a:t> and </a:t>
            </a:r>
            <a:r>
              <a:rPr lang="en-MY" b="1" dirty="0"/>
              <a:t>pharmacologic properties of the drug</a:t>
            </a:r>
            <a:r>
              <a:rPr lang="en-MY" dirty="0"/>
              <a:t>, including the desired therapeutic response and the type and frequency of adverse reactions to the drug.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b="1" dirty="0"/>
              <a:t>Therapeutic objective </a:t>
            </a:r>
            <a:r>
              <a:rPr lang="en-MY" dirty="0"/>
              <a:t>influences the design of the drug product, route of drug administration, dose, dosage regimen, and manufacturing process.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 err="1"/>
              <a:t>Eg</a:t>
            </a:r>
            <a:r>
              <a:rPr lang="en-MY" dirty="0"/>
              <a:t>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A</a:t>
            </a:r>
            <a:r>
              <a:rPr lang="en-MY" dirty="0" smtClean="0"/>
              <a:t>n oral drug used in the treatment of an acute condition is </a:t>
            </a:r>
            <a:r>
              <a:rPr lang="en-MY" dirty="0"/>
              <a:t>generally </a:t>
            </a:r>
            <a:r>
              <a:rPr lang="en-MY" dirty="0" smtClean="0"/>
              <a:t>formulated in order to achieve rapid release of the drug and to show rapid onset </a:t>
            </a:r>
            <a:r>
              <a:rPr lang="en-MY" dirty="0"/>
              <a:t>of </a:t>
            </a:r>
            <a:r>
              <a:rPr lang="en-MY" dirty="0" smtClean="0"/>
              <a:t>action. If </a:t>
            </a:r>
            <a:r>
              <a:rPr lang="en-MY" dirty="0"/>
              <a:t>more rapid drug absorption is desired, then an injectable drug formulation might be formulated.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13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785" y="1484784"/>
            <a:ext cx="80238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/>
              <a:t>E.g.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In the case of </a:t>
            </a:r>
            <a:r>
              <a:rPr lang="en-MY" dirty="0" err="1"/>
              <a:t>nitroglycerin</a:t>
            </a:r>
            <a:r>
              <a:rPr lang="en-MY" dirty="0"/>
              <a:t>, which is highly metabolized if swallowed, a sublingual tablet formulation allows for rapid absorption of the drug from the buccal area of the mouth for the treatment of angina pectoris.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/>
              <a:t>In order to reduce unwanted systemic side effects, locally drugs such as inhaled drugs have been developed.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b="1" dirty="0"/>
              <a:t>Advantage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Possible to deliver the drug directly into the lungs,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Reducing the amount needed to reach a therapeutic effect at the </a:t>
            </a:r>
            <a:r>
              <a:rPr lang="en-MY" dirty="0" smtClean="0"/>
              <a:t>locality </a:t>
            </a:r>
            <a:r>
              <a:rPr lang="en-MY" dirty="0"/>
              <a:t>of action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Reducing systemic </a:t>
            </a:r>
            <a:r>
              <a:rPr lang="en-MY" dirty="0" smtClean="0"/>
              <a:t>adverse </a:t>
            </a:r>
            <a:r>
              <a:rPr lang="en-MY" dirty="0"/>
              <a:t>effects resulting in an improved </a:t>
            </a:r>
            <a:r>
              <a:rPr lang="en-MY" dirty="0" smtClean="0"/>
              <a:t>risk of unwanted secondary effects.</a:t>
            </a:r>
            <a:endParaRPr lang="en-MY" dirty="0"/>
          </a:p>
          <a:p>
            <a:pPr lvl="1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0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859" y="1400172"/>
            <a:ext cx="8075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 smtClean="0"/>
              <a:t>Certain diseases such as </a:t>
            </a:r>
            <a:r>
              <a:rPr lang="en-MY" dirty="0"/>
              <a:t>hypertension, chronic pain, </a:t>
            </a:r>
            <a:r>
              <a:rPr lang="en-MY" dirty="0" err="1" smtClean="0"/>
              <a:t>etc</a:t>
            </a:r>
            <a:r>
              <a:rPr lang="en-MY" dirty="0" smtClean="0"/>
              <a:t> are preferably treated by a sustained- or extended-release dosage form.</a:t>
            </a: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MY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/>
              <a:t>The extended-release dosage form releases the drug slowly, thereby controlling the rate of drug absorption and allowing for more constant plasma drug concentrations</a:t>
            </a:r>
            <a:r>
              <a:rPr lang="en-MY" dirty="0" smtClean="0"/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 smtClean="0"/>
              <a:t>The main advantage of extended release dosage form is that it releases the drug in a controlled fashion which eventually controls the rate of drug absorption and thus exhibits very uniform plasma drug concentration.</a:t>
            </a:r>
            <a:endParaRPr lang="en-MY" dirty="0"/>
          </a:p>
          <a:p>
            <a:endParaRPr lang="en-MY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dirty="0" smtClean="0"/>
              <a:t>However, in some situations, both immediate- and extended-release dosage form are required where both rapid onset of action followed with a sustained release of the drug could achieve.</a:t>
            </a:r>
            <a:endParaRPr lang="en-MY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MY" dirty="0"/>
              <a:t>E.g. zolpidem tartrate extended-release tablets (Ambien ® CR tablets).</a:t>
            </a:r>
          </a:p>
        </p:txBody>
      </p:sp>
    </p:spTree>
    <p:extLst>
      <p:ext uri="{BB962C8B-B14F-4D97-AF65-F5344CB8AC3E}">
        <p14:creationId xmlns:p14="http://schemas.microsoft.com/office/powerpoint/2010/main" val="904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95" y="317835"/>
            <a:ext cx="7773338" cy="887240"/>
          </a:xfrm>
        </p:spPr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32110" r="8694" b="22087"/>
          <a:stretch/>
        </p:blipFill>
        <p:spPr>
          <a:xfrm>
            <a:off x="381889" y="2637291"/>
            <a:ext cx="8359751" cy="338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3914" y="1768237"/>
            <a:ext cx="813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Table 1: Physicochemical properties of drug that considered in drug product design </a:t>
            </a:r>
          </a:p>
        </p:txBody>
      </p:sp>
    </p:spTree>
    <p:extLst>
      <p:ext uri="{BB962C8B-B14F-4D97-AF65-F5344CB8AC3E}">
        <p14:creationId xmlns:p14="http://schemas.microsoft.com/office/powerpoint/2010/main" val="3342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0141" y="1484784"/>
            <a:ext cx="831195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MY" sz="1600" b="1" dirty="0" err="1">
                <a:solidFill>
                  <a:schemeClr val="accent4">
                    <a:lumMod val="75000"/>
                  </a:schemeClr>
                </a:solidFill>
              </a:rPr>
              <a:t>pKa</a:t>
            </a:r>
            <a:r>
              <a:rPr lang="en-MY" sz="1600" b="1" dirty="0">
                <a:solidFill>
                  <a:schemeClr val="accent4">
                    <a:lumMod val="75000"/>
                  </a:schemeClr>
                </a:solidFill>
              </a:rPr>
              <a:t> &amp; pH </a:t>
            </a:r>
            <a:r>
              <a:rPr lang="en-MY" sz="1600" b="1" dirty="0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</a:p>
          <a:p>
            <a:pPr marL="0" indent="0">
              <a:buNone/>
            </a:pPr>
            <a:endParaRPr lang="en-MY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MY" sz="1600" b="1" cap="none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MY" sz="1600" cap="none" dirty="0"/>
          </a:p>
          <a:p>
            <a:endParaRPr lang="en-MY" sz="1600" cap="none" dirty="0" smtClean="0"/>
          </a:p>
          <a:p>
            <a:endParaRPr lang="en-MY" sz="1600" cap="none" dirty="0"/>
          </a:p>
          <a:p>
            <a:pPr marL="0" indent="0">
              <a:buNone/>
            </a:pPr>
            <a:endParaRPr lang="en-MY" sz="1600" cap="none" dirty="0"/>
          </a:p>
          <a:p>
            <a:pPr>
              <a:buFont typeface="Wingdings" panose="05000000000000000000" pitchFamily="2" charset="2"/>
              <a:buChar char="v"/>
            </a:pPr>
            <a:endParaRPr lang="en-MY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MY" sz="1600" b="1" dirty="0" smtClean="0">
                <a:solidFill>
                  <a:schemeClr val="accent5">
                    <a:lumMod val="50000"/>
                  </a:schemeClr>
                </a:solidFill>
              </a:rPr>
              <a:t>EXCIPIENT </a:t>
            </a:r>
            <a:r>
              <a:rPr lang="en-MY" sz="1600" b="1" dirty="0">
                <a:solidFill>
                  <a:schemeClr val="accent5">
                    <a:lumMod val="50000"/>
                  </a:schemeClr>
                </a:solidFill>
              </a:rPr>
              <a:t>INTERACTIONS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600" dirty="0"/>
              <a:t>Should be </a:t>
            </a:r>
            <a:r>
              <a:rPr lang="en-MY" sz="1600" dirty="0">
                <a:solidFill>
                  <a:srgbClr val="FF0000"/>
                </a:solidFill>
              </a:rPr>
              <a:t>pharmacodynamically inert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600" dirty="0"/>
              <a:t>However, it may change the </a:t>
            </a:r>
            <a:r>
              <a:rPr lang="en-MY" sz="1600" dirty="0" smtClean="0"/>
              <a:t>suitability </a:t>
            </a:r>
            <a:r>
              <a:rPr lang="en-MY" sz="1600" dirty="0"/>
              <a:t>of drug substance and </a:t>
            </a:r>
            <a:r>
              <a:rPr lang="en-MY" sz="1600" dirty="0">
                <a:solidFill>
                  <a:srgbClr val="FF0000"/>
                </a:solidFill>
              </a:rPr>
              <a:t>BA </a:t>
            </a:r>
            <a:r>
              <a:rPr lang="en-MY" sz="1600" dirty="0"/>
              <a:t>of drug from the dosage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600" dirty="0"/>
              <a:t>Affect the dissolution kinetics of the drug, either by altering the medium in which the drug is dissolving or by reacting with the drug itself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1600" dirty="0"/>
              <a:t>Chemical instability / chemical interactions with certain excipients will also affect the type of drug product and its method of fabrication.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MY" sz="1600" cap="none" dirty="0"/>
          </a:p>
          <a:p>
            <a:pPr marL="0" indent="0">
              <a:buNone/>
            </a:pPr>
            <a:endParaRPr lang="en-MY" sz="1600" cap="non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919445"/>
              </p:ext>
            </p:extLst>
          </p:nvPr>
        </p:nvGraphicFramePr>
        <p:xfrm>
          <a:off x="546894" y="2046684"/>
          <a:ext cx="3665066" cy="181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7460970"/>
              </p:ext>
            </p:extLst>
          </p:nvPr>
        </p:nvGraphicFramePr>
        <p:xfrm>
          <a:off x="4643165" y="1928141"/>
          <a:ext cx="3241203" cy="193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latin typeface="Helvetica" charset="0"/>
                <a:ea typeface="Helvetica" charset="0"/>
                <a:cs typeface="Helvetica" charset="0"/>
              </a:rPr>
              <a:t>Drug consideration</a:t>
            </a:r>
            <a:endParaRPr lang="en-MY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2820</Words>
  <Application>Microsoft Macintosh PowerPoint</Application>
  <PresentationFormat>On-screen Show (4:3)</PresentationFormat>
  <Paragraphs>317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Courier New</vt:lpstr>
      <vt:lpstr>Helvetica</vt:lpstr>
      <vt:lpstr>MS Mincho</vt:lpstr>
      <vt:lpstr>MV Boli</vt:lpstr>
      <vt:lpstr>Times New Roman</vt:lpstr>
      <vt:lpstr>Wingdings</vt:lpstr>
      <vt:lpstr>Arial</vt:lpstr>
      <vt:lpstr>Office Theme</vt:lpstr>
      <vt:lpstr>Chapter 10   Biopharmaceutics Considerations In Drug Product Design</vt:lpstr>
      <vt:lpstr>Introduction</vt:lpstr>
      <vt:lpstr>PowerPoint Presentation</vt:lpstr>
      <vt:lpstr>PowerPoint Presentation</vt:lpstr>
      <vt:lpstr>PHARMACODYNAMIC CONSIDERATIONS</vt:lpstr>
      <vt:lpstr>PowerPoint Presentation</vt:lpstr>
      <vt:lpstr>PowerPoint Presentation</vt:lpstr>
      <vt:lpstr>Drug consideration</vt:lpstr>
      <vt:lpstr>Drug consideration</vt:lpstr>
      <vt:lpstr>Drug consideration</vt:lpstr>
      <vt:lpstr>Drug consideration</vt:lpstr>
      <vt:lpstr>Drug consideration</vt:lpstr>
      <vt:lpstr>PowerPoint Presentation</vt:lpstr>
      <vt:lpstr>Drug products consideration</vt:lpstr>
      <vt:lpstr>Drug products consideration</vt:lpstr>
      <vt:lpstr>Drug products consideration</vt:lpstr>
      <vt:lpstr>Patient considerations</vt:lpstr>
      <vt:lpstr>Manufacturing consideration</vt:lpstr>
      <vt:lpstr>Post Approval Changes</vt:lpstr>
      <vt:lpstr>POST-APPROVAL CHANGES</vt:lpstr>
      <vt:lpstr>PowerPoint Presentation</vt:lpstr>
      <vt:lpstr>PowerPoint Presentation</vt:lpstr>
      <vt:lpstr>Assessment of the  Effects of the Change</vt:lpstr>
      <vt:lpstr>PowerPoint Presentation</vt:lpstr>
      <vt:lpstr>Equivalence</vt:lpstr>
      <vt:lpstr>CRITICAL MANUFACTURING VARIABLES</vt:lpstr>
      <vt:lpstr>Adverse effect</vt:lpstr>
      <vt:lpstr>Post approval changes of drug substance</vt:lpstr>
      <vt:lpstr>Practical Focus</vt:lpstr>
      <vt:lpstr>Product Quality Problems</vt:lpstr>
      <vt:lpstr>PowerPoint Presentation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0164056411</cp:lastModifiedBy>
  <cp:revision>229</cp:revision>
  <cp:lastPrinted>2017-07-24T03:54:17Z</cp:lastPrinted>
  <dcterms:created xsi:type="dcterms:W3CDTF">2016-03-03T08:04:10Z</dcterms:created>
  <dcterms:modified xsi:type="dcterms:W3CDTF">2017-08-27T00:36:26Z</dcterms:modified>
</cp:coreProperties>
</file>