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59" r:id="rId2"/>
    <p:sldId id="360" r:id="rId3"/>
    <p:sldId id="363" r:id="rId4"/>
    <p:sldId id="374" r:id="rId5"/>
    <p:sldId id="375" r:id="rId6"/>
    <p:sldId id="383" r:id="rId7"/>
    <p:sldId id="384" r:id="rId8"/>
    <p:sldId id="385" r:id="rId9"/>
    <p:sldId id="386" r:id="rId10"/>
    <p:sldId id="387" r:id="rId11"/>
    <p:sldId id="362" r:id="rId12"/>
  </p:sldIdLst>
  <p:sldSz cx="9144000" cy="6858000" type="screen4x3"/>
  <p:notesSz cx="6797675" cy="9926638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73" d="100"/>
          <a:sy n="73" d="100"/>
        </p:scale>
        <p:origin x="14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Programming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3: Variables and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math.h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Jamil Mohamed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Mokhtarudin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Mechanical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mohdjamil@ump.edu.my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534" t="16734" r="65687" b="57672"/>
          <a:stretch/>
        </p:blipFill>
        <p:spPr>
          <a:xfrm>
            <a:off x="457200" y="1844824"/>
            <a:ext cx="5760640" cy="28803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1" t="77562" r="81546" b="17516"/>
          <a:stretch/>
        </p:blipFill>
        <p:spPr>
          <a:xfrm>
            <a:off x="4079201" y="2636912"/>
            <a:ext cx="4277277" cy="648072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79201" y="4437112"/>
            <a:ext cx="4813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String “Jessica” must be in “”.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No ; at the end.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Macros must be defined before </a:t>
            </a:r>
            <a:r>
              <a:rPr lang="en-GB" dirty="0" err="1" smtClean="0"/>
              <a:t>int</a:t>
            </a:r>
            <a:r>
              <a:rPr lang="en-GB" dirty="0" smtClean="0"/>
              <a:t> main()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6818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16832"/>
                <a:ext cx="8229600" cy="42484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GB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LT Std Light"/>
                </a:endParaRPr>
              </a:p>
              <a:p>
                <a:pPr lvl="1"/>
                <a:r>
                  <a:rPr lang="en-GB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 LT Std Light"/>
                  </a:rPr>
                  <a:t>Now you can use macros to define a variable that can be used anywhere in the code (</a:t>
                </a:r>
                <a:r>
                  <a:rPr lang="en-GB" sz="2000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 LT Std Light"/>
                  </a:rPr>
                  <a:t>eg</a:t>
                </a:r>
                <a:r>
                  <a:rPr lang="en-GB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 LT Std Light"/>
                  </a:rPr>
                  <a:t>: definition of </a:t>
                </a:r>
                <a14:m>
                  <m:oMath xmlns:m="http://schemas.openxmlformats.org/officeDocument/2006/math">
                    <m:r>
                      <a:rPr lang="en-GB" sz="20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=3.142</m:t>
                    </m:r>
                  </m:oMath>
                </a14:m>
                <a:r>
                  <a:rPr lang="en-GB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 LT Std Light"/>
                  </a:rPr>
                  <a:t>) to </a:t>
                </a:r>
                <a:r>
                  <a:rPr lang="en-GB" sz="200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 LT Std Light"/>
                  </a:rPr>
                  <a:t>solve math problem.</a:t>
                </a:r>
                <a:endParaRPr lang="en-GB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 LT Std Light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16832"/>
                <a:ext cx="8229600" cy="424847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construct C programs involving variables, constant macros and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math.h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library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construct C program to solve simple engineering problem</a:t>
            </a:r>
          </a:p>
          <a:p>
            <a:pPr lvl="1"/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Gain understanding of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math.h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library and arithmetic operations in C program</a:t>
            </a:r>
          </a:p>
          <a:p>
            <a:pPr marL="457200" lvl="1" indent="0">
              <a:buNone/>
            </a:pPr>
            <a:endParaRPr lang="en-GB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Still remember?</a:t>
            </a:r>
            <a:endParaRPr lang="en-SG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2486" y="885850"/>
            <a:ext cx="7770243" cy="1485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GB" smtClean="0"/>
              <a:t>Still remember??</a:t>
            </a:r>
            <a:endParaRPr lang="en-SG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805" t="2862" r="3122" b="6583"/>
          <a:stretch/>
        </p:blipFill>
        <p:spPr>
          <a:xfrm>
            <a:off x="1691680" y="2046020"/>
            <a:ext cx="5010411" cy="2743201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Oval 4"/>
          <p:cNvSpPr/>
          <p:nvPr/>
        </p:nvSpPr>
        <p:spPr>
          <a:xfrm>
            <a:off x="3059832" y="1772816"/>
            <a:ext cx="2160240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Box 5"/>
          <p:cNvSpPr txBox="1"/>
          <p:nvPr/>
        </p:nvSpPr>
        <p:spPr>
          <a:xfrm>
            <a:off x="6702091" y="1772816"/>
            <a:ext cx="1870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Header – library containing functions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5887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math.h</a:t>
            </a:r>
            <a:endParaRPr lang="en-S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allow using various mathematical functions</a:t>
            </a:r>
            <a:endParaRPr lang="en-SG" dirty="0"/>
          </a:p>
        </p:txBody>
      </p:sp>
      <p:sp>
        <p:nvSpPr>
          <p:cNvPr id="6" name="TextBox 5"/>
          <p:cNvSpPr txBox="1"/>
          <p:nvPr/>
        </p:nvSpPr>
        <p:spPr>
          <a:xfrm>
            <a:off x="7020272" y="2420888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Some of the functions in </a:t>
            </a:r>
            <a:r>
              <a:rPr lang="en-GB" dirty="0" err="1" smtClean="0"/>
              <a:t>math.h</a:t>
            </a:r>
            <a:r>
              <a:rPr lang="en-GB" dirty="0" smtClean="0"/>
              <a:t>. There are many more!</a:t>
            </a:r>
            <a:endParaRPr lang="en-SG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86991"/>
              </p:ext>
            </p:extLst>
          </p:nvPr>
        </p:nvGraphicFramePr>
        <p:xfrm>
          <a:off x="302252" y="2326135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28">
                  <a:extLst>
                    <a:ext uri="{9D8B030D-6E8A-4147-A177-3AD203B41FA5}">
                      <a16:colId xmlns:a16="http://schemas.microsoft.com/office/drawing/2014/main" val="1526139655"/>
                    </a:ext>
                  </a:extLst>
                </a:gridCol>
                <a:gridCol w="4706572">
                  <a:extLst>
                    <a:ext uri="{9D8B030D-6E8A-4147-A177-3AD203B41FA5}">
                      <a16:colId xmlns:a16="http://schemas.microsoft.com/office/drawing/2014/main" val="3121242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Function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748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sqrt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Computes</a:t>
                      </a:r>
                      <a:r>
                        <a:rPr lang="en-GB" baseline="0" dirty="0" smtClean="0"/>
                        <a:t> square root of a number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013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pow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Computes the power of a number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08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cos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Computes cosine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443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sin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Computes sine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563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tan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Computes tangent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652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23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1: Calculating Pythagoras Theorem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44824"/>
            <a:ext cx="7276140" cy="432326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860032" y="1966000"/>
                <a:ext cx="4178003" cy="167411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/>
                  <a:t>Enter values of sides: </a:t>
                </a:r>
                <a:r>
                  <a:rPr lang="en-US" sz="2400" dirty="0">
                    <a:solidFill>
                      <a:srgbClr val="FF0000"/>
                    </a:solidFill>
                  </a:rPr>
                  <a:t>5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12</a:t>
                </a:r>
              </a:p>
              <a:p>
                <a:r>
                  <a:rPr lang="en-US" sz="2400" dirty="0"/>
                  <a:t>hypotenuse = </a:t>
                </a:r>
                <a:r>
                  <a:rPr lang="en-US" sz="2400" dirty="0" smtClean="0"/>
                  <a:t>13.00</a:t>
                </a:r>
              </a:p>
              <a:p>
                <a:r>
                  <a:rPr lang="en-US" sz="2400" b="1" dirty="0" smtClean="0"/>
                  <a:t>Note: hypotenuse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  <m:sup>
                            <m: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  <m:t>𝟏𝟐</m:t>
                            </m:r>
                          </m:e>
                          <m:sup>
                            <m:r>
                              <a:rPr lang="en-GB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en-MY" sz="2400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1966000"/>
                <a:ext cx="4178003" cy="1674113"/>
              </a:xfrm>
              <a:prstGeom prst="rect">
                <a:avLst/>
              </a:prstGeom>
              <a:blipFill>
                <a:blip r:embed="rId3"/>
                <a:stretch>
                  <a:fillRect l="-2032" t="-2527" b="-6137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959162" y="5282271"/>
            <a:ext cx="3385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don’t need to write the formula here; it’s all in the </a:t>
            </a:r>
            <a:r>
              <a:rPr lang="en-GB" dirty="0" err="1" smtClean="0"/>
              <a:t>math.h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8936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Variables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Variables (</a:t>
            </a:r>
            <a:r>
              <a:rPr lang="en-GB" dirty="0" err="1" smtClean="0"/>
              <a:t>eg</a:t>
            </a:r>
            <a:r>
              <a:rPr lang="en-GB" dirty="0" smtClean="0"/>
              <a:t>: </a:t>
            </a:r>
            <a:r>
              <a:rPr lang="en-GB" dirty="0" err="1" smtClean="0"/>
              <a:t>int</a:t>
            </a:r>
            <a:r>
              <a:rPr lang="en-GB" dirty="0" smtClean="0"/>
              <a:t> </a:t>
            </a:r>
            <a:r>
              <a:rPr lang="en-GB" dirty="0" err="1" smtClean="0"/>
              <a:t>a,b</a:t>
            </a:r>
            <a:r>
              <a:rPr lang="en-GB" dirty="0" smtClean="0"/>
              <a:t>;) are actually refer to some location in memory</a:t>
            </a:r>
          </a:p>
          <a:p>
            <a:r>
              <a:rPr lang="en-GB" dirty="0" smtClean="0"/>
              <a:t>This location holds the value (i.e. values of a and b).</a:t>
            </a:r>
          </a:p>
          <a:p>
            <a:r>
              <a:rPr lang="en-GB" dirty="0" smtClean="0"/>
              <a:t>To allow variables to work, you need to </a:t>
            </a:r>
            <a:r>
              <a:rPr lang="en-GB" b="1" dirty="0" smtClean="0"/>
              <a:t>declare</a:t>
            </a:r>
            <a:r>
              <a:rPr lang="en-GB" dirty="0" smtClean="0"/>
              <a:t> the variables.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1730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Declaring variables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type</a:t>
            </a:r>
            <a:r>
              <a:rPr lang="en-GB" dirty="0" smtClean="0"/>
              <a:t>	name	=	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value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Examples:</a:t>
            </a:r>
          </a:p>
          <a:p>
            <a:pPr marL="0" indent="0">
              <a:buNone/>
            </a:pPr>
            <a:r>
              <a:rPr lang="en-GB" dirty="0" err="1" smtClean="0">
                <a:solidFill>
                  <a:srgbClr val="FF0000"/>
                </a:solidFill>
              </a:rPr>
              <a:t>int</a:t>
            </a:r>
            <a:r>
              <a:rPr lang="en-GB" dirty="0" smtClean="0"/>
              <a:t>		a			=	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100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float</a:t>
            </a:r>
            <a:r>
              <a:rPr lang="en-GB" dirty="0" smtClean="0"/>
              <a:t>	b			=	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0.123456789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char</a:t>
            </a:r>
            <a:r>
              <a:rPr lang="en-GB" dirty="0" smtClean="0"/>
              <a:t>	letter		=	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‘A’;</a:t>
            </a:r>
            <a:endParaRPr lang="en-S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8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Variable Types</a:t>
            </a:r>
            <a:endParaRPr lang="en-S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554090"/>
              </p:ext>
            </p:extLst>
          </p:nvPr>
        </p:nvGraphicFramePr>
        <p:xfrm>
          <a:off x="233701" y="1999885"/>
          <a:ext cx="867659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081">
                  <a:extLst>
                    <a:ext uri="{9D8B030D-6E8A-4147-A177-3AD203B41FA5}">
                      <a16:colId xmlns:a16="http://schemas.microsoft.com/office/drawing/2014/main" val="2989417463"/>
                    </a:ext>
                  </a:extLst>
                </a:gridCol>
                <a:gridCol w="4958842">
                  <a:extLst>
                    <a:ext uri="{9D8B030D-6E8A-4147-A177-3AD203B41FA5}">
                      <a16:colId xmlns:a16="http://schemas.microsoft.com/office/drawing/2014/main" val="2255917661"/>
                    </a:ext>
                  </a:extLst>
                </a:gridCol>
                <a:gridCol w="2202675">
                  <a:extLst>
                    <a:ext uri="{9D8B030D-6E8A-4147-A177-3AD203B41FA5}">
                      <a16:colId xmlns:a16="http://schemas.microsoft.com/office/drawing/2014/main" val="558755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Variable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Format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518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int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Integer 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%d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807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float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Single</a:t>
                      </a:r>
                      <a:r>
                        <a:rPr lang="en-GB" baseline="0" dirty="0" smtClean="0"/>
                        <a:t>-precision floating point (7 decimal places)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%f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319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char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Character (single letter)</a:t>
                      </a:r>
                      <a:endParaRPr lang="en-S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%c</a:t>
                      </a:r>
                      <a:endParaRPr lang="en-SG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0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double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Double-precision floating point (15 decimal places)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%f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295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6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Constant macros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C, the </a:t>
            </a:r>
            <a:r>
              <a:rPr lang="en-SG" dirty="0"/>
              <a:t>#</a:t>
            </a:r>
            <a:r>
              <a:rPr lang="en-SG" dirty="0" smtClean="0"/>
              <a:t>define directive allows the use of constant macros within the code.</a:t>
            </a:r>
          </a:p>
          <a:p>
            <a:r>
              <a:rPr lang="en-GB" dirty="0" smtClean="0"/>
              <a:t>Define constant macros before </a:t>
            </a:r>
            <a:r>
              <a:rPr lang="en-GB" dirty="0" err="1" smtClean="0"/>
              <a:t>int</a:t>
            </a:r>
            <a:r>
              <a:rPr lang="en-GB" dirty="0" smtClean="0"/>
              <a:t> main()</a:t>
            </a:r>
          </a:p>
          <a:p>
            <a:r>
              <a:rPr lang="en-GB" dirty="0" smtClean="0"/>
              <a:t>Do not put ; at the end of the line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99424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316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Helvetica</vt:lpstr>
      <vt:lpstr>Helvetica LT Std Light</vt:lpstr>
      <vt:lpstr>Office Theme</vt:lpstr>
      <vt:lpstr>Computer Programming  Chapter 3: Variables and math.h </vt:lpstr>
      <vt:lpstr>Chapter Description</vt:lpstr>
      <vt:lpstr>Still remember?</vt:lpstr>
      <vt:lpstr>math.h</vt:lpstr>
      <vt:lpstr>Example 1: Calculating Pythagoras Theorem</vt:lpstr>
      <vt:lpstr>Variables</vt:lpstr>
      <vt:lpstr>Declaring variables</vt:lpstr>
      <vt:lpstr>Variable Types</vt:lpstr>
      <vt:lpstr>Constant macros</vt:lpstr>
      <vt:lpstr>Example 2</vt:lpstr>
      <vt:lpstr>Conclusion of The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Mohd Jamil Mohamed Mokhtarudin</cp:lastModifiedBy>
  <cp:revision>207</cp:revision>
  <cp:lastPrinted>2017-07-24T03:54:17Z</cp:lastPrinted>
  <dcterms:created xsi:type="dcterms:W3CDTF">2016-03-03T08:04:10Z</dcterms:created>
  <dcterms:modified xsi:type="dcterms:W3CDTF">2017-08-19T13:07:41Z</dcterms:modified>
</cp:coreProperties>
</file>