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52" r:id="rId2"/>
    <p:sldId id="491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536" r:id="rId11"/>
    <p:sldId id="537" r:id="rId12"/>
    <p:sldId id="538" r:id="rId13"/>
    <p:sldId id="539" r:id="rId14"/>
    <p:sldId id="540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7" r:id="rId23"/>
    <p:sldId id="543" r:id="rId24"/>
    <p:sldId id="545" r:id="rId25"/>
    <p:sldId id="551" r:id="rId26"/>
    <p:sldId id="541" r:id="rId27"/>
    <p:sldId id="519" r:id="rId28"/>
    <p:sldId id="520" r:id="rId29"/>
    <p:sldId id="542" r:id="rId30"/>
    <p:sldId id="522" r:id="rId31"/>
    <p:sldId id="523" r:id="rId32"/>
    <p:sldId id="524" r:id="rId33"/>
    <p:sldId id="52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9" autoAdjust="0"/>
    <p:restoredTop sz="96271" autoAdjust="0"/>
  </p:normalViewPr>
  <p:slideViewPr>
    <p:cSldViewPr>
      <p:cViewPr varScale="1">
        <p:scale>
          <a:sx n="72" d="100"/>
          <a:sy n="72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745044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3170922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2876364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3870914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927077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671161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3904640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2744820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3629177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498119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11517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126235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736691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3555899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8346353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7335231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32944173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6320098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4752842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385417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71401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740318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53780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77740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283411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62767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F02-FCEA-48B3-A542-3263D84C8C3B}" type="slidenum">
              <a:rPr lang="en-MY" smtClean="0"/>
              <a:pPr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10180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5072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  <p:sp>
        <p:nvSpPr>
          <p:cNvPr id="7" name="TextBox 12"/>
          <p:cNvSpPr txBox="1"/>
          <p:nvPr userDrawn="1"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BMM 4733 Power Plant Technology</a:t>
            </a:r>
            <a:endParaRPr lang="en-MY" altLang="ja-JP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96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53661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795370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76276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18089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46441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01539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128795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53533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75342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0016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 and Combustion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(Lecture 2)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1" y="838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4572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>
                <a:ea typeface="ＭＳ Ｐゴシック" charset="-128"/>
              </a:rPr>
              <a:t>ACTUAL AIR-FUEL RATIO</a:t>
            </a:r>
          </a:p>
        </p:txBody>
      </p:sp>
      <p:sp>
        <p:nvSpPr>
          <p:cNvPr id="2" name="Oval 1"/>
          <p:cNvSpPr/>
          <p:nvPr/>
        </p:nvSpPr>
        <p:spPr>
          <a:xfrm>
            <a:off x="3581400" y="47244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7696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flue gas analysis is measured is on dry basis which is:</a:t>
            </a:r>
          </a:p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	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CO +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N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= 100%       By Volume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419600"/>
            <a:ext cx="7696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In general the Mass of dry flue gas (</a:t>
            </a:r>
            <a:r>
              <a:rPr lang="en-US" altLang="ja-JP" dirty="0" err="1">
                <a:ea typeface="ＭＳ Ｐゴシック" charset="-128"/>
              </a:rPr>
              <a:t>dfg</a:t>
            </a:r>
            <a:r>
              <a:rPr lang="en-US" altLang="ja-JP" dirty="0">
                <a:ea typeface="ＭＳ Ｐゴシック" charset="-128"/>
              </a:rPr>
              <a:t>) is given by:</a:t>
            </a:r>
          </a:p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	</a:t>
            </a:r>
            <a:r>
              <a:rPr lang="en-US" altLang="ja-JP" dirty="0" err="1">
                <a:ea typeface="ＭＳ Ｐゴシック" charset="-128"/>
              </a:rPr>
              <a:t>M</a:t>
            </a:r>
            <a:r>
              <a:rPr lang="en-US" altLang="ja-JP" baseline="-25000" dirty="0" err="1">
                <a:ea typeface="ＭＳ Ｐゴシック" charset="-128"/>
              </a:rPr>
              <a:t>dfg</a:t>
            </a:r>
            <a:r>
              <a:rPr lang="en-US" altLang="ja-JP" dirty="0">
                <a:ea typeface="ＭＳ Ｐゴシック" charset="-128"/>
              </a:rPr>
              <a:t> = 44CO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+ 28CO + 32O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+ 28N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57200" y="1981200"/>
            <a:ext cx="8458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ea typeface="ＭＳ Ｐゴシック" charset="-128"/>
              </a:rPr>
              <a:t>Assume that the DFG analysis of a gas sampling is: 12% CO</a:t>
            </a:r>
            <a:r>
              <a:rPr lang="en-US" altLang="ja-JP" sz="1200">
                <a:ea typeface="ＭＳ Ｐゴシック" charset="-128"/>
              </a:rPr>
              <a:t>2</a:t>
            </a:r>
            <a:r>
              <a:rPr lang="en-US" altLang="ja-JP">
                <a:ea typeface="ＭＳ Ｐゴシック" charset="-128"/>
              </a:rPr>
              <a:t>, 3% CO, 5% O</a:t>
            </a:r>
            <a:r>
              <a:rPr lang="en-US" altLang="ja-JP" sz="1200">
                <a:ea typeface="ＭＳ Ｐゴシック" charset="-128"/>
              </a:rPr>
              <a:t>2</a:t>
            </a:r>
            <a:r>
              <a:rPr lang="en-US" altLang="ja-JP">
                <a:ea typeface="ＭＳ Ｐゴシック" charset="-128"/>
              </a:rPr>
              <a:t> and 80% N</a:t>
            </a:r>
            <a:r>
              <a:rPr lang="en-US" altLang="ja-JP" sz="1200">
                <a:ea typeface="ＭＳ Ｐゴシック" charset="-128"/>
              </a:rPr>
              <a:t>2</a:t>
            </a:r>
            <a:r>
              <a:rPr lang="en-US" altLang="ja-JP">
                <a:ea typeface="ＭＳ Ｐゴシック" charset="-128"/>
              </a:rPr>
              <a:t> by volume. </a:t>
            </a:r>
          </a:p>
          <a:p>
            <a:r>
              <a:rPr lang="en-US" altLang="ja-JP">
                <a:ea typeface="ＭＳ Ｐゴシック" charset="-128"/>
              </a:rPr>
              <a:t>Therefore 1 mole of DFG contains 0.12 mole CO</a:t>
            </a:r>
            <a:r>
              <a:rPr lang="en-US" altLang="ja-JP" sz="1200">
                <a:ea typeface="ＭＳ Ｐゴシック" charset="-128"/>
              </a:rPr>
              <a:t>2</a:t>
            </a:r>
            <a:r>
              <a:rPr lang="en-US" altLang="ja-JP">
                <a:ea typeface="ＭＳ Ｐゴシック" charset="-128"/>
              </a:rPr>
              <a:t>, 0.03 mole CO, 0.05 mole O</a:t>
            </a:r>
            <a:r>
              <a:rPr lang="en-US" altLang="ja-JP" sz="1200">
                <a:ea typeface="ＭＳ Ｐゴシック" charset="-128"/>
              </a:rPr>
              <a:t>2</a:t>
            </a:r>
            <a:r>
              <a:rPr lang="en-US" altLang="ja-JP">
                <a:ea typeface="ＭＳ Ｐゴシック" charset="-128"/>
              </a:rPr>
              <a:t> and 0.8 mole N</a:t>
            </a:r>
            <a:r>
              <a:rPr lang="en-US" altLang="ja-JP" sz="1200">
                <a:ea typeface="ＭＳ Ｐゴシック" charset="-128"/>
              </a:rPr>
              <a:t>2</a:t>
            </a:r>
            <a:r>
              <a:rPr lang="en-US" altLang="ja-JP">
                <a:ea typeface="ＭＳ Ｐゴシック" charset="-128"/>
              </a:rPr>
              <a:t>. </a:t>
            </a:r>
          </a:p>
          <a:p>
            <a:endParaRPr lang="en-US" altLang="ja-JP">
              <a:ea typeface="ＭＳ Ｐゴシック" charset="-128"/>
            </a:endParaRPr>
          </a:p>
          <a:p>
            <a:r>
              <a:rPr lang="en-US" altLang="ja-JP">
                <a:ea typeface="ＭＳ Ｐゴシック" charset="-128"/>
              </a:rPr>
              <a:t>The Mass of the DFG then becomes equal to :</a:t>
            </a:r>
          </a:p>
          <a:p>
            <a:r>
              <a:rPr lang="en-US" altLang="ja-JP">
                <a:ea typeface="ＭＳ Ｐゴシック" charset="-128"/>
              </a:rPr>
              <a:t>44 (0.12) + 28 (0.03) + 32 (0.05) + 28 (0.8) = 30.12 kg/kg mole fuel. </a:t>
            </a:r>
            <a:endParaRPr lang="en-MY" alt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547688"/>
            <a:ext cx="7543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Therefore, the percentage of each combustion product is given by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38200" y="3552141"/>
            <a:ext cx="731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u="sng" dirty="0">
                <a:ea typeface="ＭＳ Ｐゴシック" charset="-128"/>
              </a:rPr>
              <a:t>Mass of Carbon per kg DFG is determined as below:</a:t>
            </a:r>
          </a:p>
          <a:p>
            <a:endParaRPr lang="en-US" altLang="ja-JP" dirty="0">
              <a:ea typeface="ＭＳ Ｐゴシック" charset="-128"/>
            </a:endParaRPr>
          </a:p>
          <a:p>
            <a:r>
              <a:rPr lang="en-US" altLang="ja-JP" sz="2000" dirty="0">
                <a:ea typeface="ＭＳ Ｐゴシック" charset="-128"/>
              </a:rPr>
              <a:t>C    +    O</a:t>
            </a:r>
            <a:r>
              <a:rPr lang="en-US" altLang="ja-JP" sz="1400" dirty="0">
                <a:ea typeface="ＭＳ Ｐゴシック" charset="-128"/>
              </a:rPr>
              <a:t>2</a:t>
            </a:r>
            <a:r>
              <a:rPr lang="en-US" altLang="ja-JP" sz="2000" dirty="0">
                <a:ea typeface="ＭＳ Ｐゴシック" charset="-128"/>
              </a:rPr>
              <a:t>    </a:t>
            </a:r>
            <a:r>
              <a:rPr lang="en-US" altLang="ja-JP" sz="2000" dirty="0">
                <a:ea typeface="ＭＳ Ｐゴシック" charset="-128"/>
                <a:cs typeface="Times New Roman" pitchFamily="18" charset="0"/>
              </a:rPr>
              <a:t>→    CO</a:t>
            </a:r>
            <a:r>
              <a:rPr lang="en-US" altLang="ja-JP" sz="1400" dirty="0">
                <a:ea typeface="ＭＳ Ｐゴシック" charset="-128"/>
                <a:cs typeface="Times New Roman" pitchFamily="18" charset="0"/>
              </a:rPr>
              <a:t>2</a:t>
            </a:r>
          </a:p>
          <a:p>
            <a:r>
              <a:rPr lang="en-US" altLang="ja-JP" sz="1400" dirty="0">
                <a:ea typeface="ＭＳ Ｐゴシック" charset="-128"/>
                <a:cs typeface="Times New Roman" pitchFamily="18" charset="0"/>
              </a:rPr>
              <a:t>12 kg          32 kg               44 kg</a:t>
            </a:r>
          </a:p>
          <a:p>
            <a:endParaRPr lang="en-US" altLang="ja-JP" sz="1400" dirty="0">
              <a:ea typeface="ＭＳ Ｐゴシック" charset="-128"/>
              <a:cs typeface="Times New Roman" pitchFamily="18" charset="0"/>
            </a:endParaRPr>
          </a:p>
          <a:p>
            <a:endParaRPr lang="en-US" altLang="ja-JP" sz="1400" dirty="0">
              <a:ea typeface="ＭＳ Ｐゴシック" charset="-128"/>
              <a:cs typeface="Times New Roman" pitchFamily="18" charset="0"/>
            </a:endParaRPr>
          </a:p>
          <a:p>
            <a:endParaRPr lang="en-US" altLang="ja-JP" sz="1400" dirty="0">
              <a:ea typeface="ＭＳ Ｐゴシック" charset="-128"/>
              <a:cs typeface="Times New Roman" pitchFamily="18" charset="0"/>
            </a:endParaRPr>
          </a:p>
          <a:p>
            <a:r>
              <a:rPr lang="en-US" altLang="ja-JP" sz="2000" dirty="0">
                <a:ea typeface="ＭＳ Ｐゴシック" charset="-128"/>
              </a:rPr>
              <a:t>2C    +    O</a:t>
            </a:r>
            <a:r>
              <a:rPr lang="en-US" altLang="ja-JP" sz="1400" dirty="0">
                <a:ea typeface="ＭＳ Ｐゴシック" charset="-128"/>
              </a:rPr>
              <a:t>2</a:t>
            </a:r>
            <a:r>
              <a:rPr lang="en-US" altLang="ja-JP" sz="2000" dirty="0">
                <a:ea typeface="ＭＳ Ｐゴシック" charset="-128"/>
              </a:rPr>
              <a:t>    →    2CO</a:t>
            </a:r>
            <a:endParaRPr lang="en-US" altLang="ja-JP" sz="1400" dirty="0">
              <a:ea typeface="ＭＳ Ｐゴシック" charset="-128"/>
            </a:endParaRPr>
          </a:p>
          <a:p>
            <a:r>
              <a:rPr lang="en-US" altLang="ja-JP" sz="1400" dirty="0">
                <a:ea typeface="ＭＳ Ｐゴシック" charset="-128"/>
              </a:rPr>
              <a:t>24 kg             32 kg               56 kg       OR</a:t>
            </a:r>
          </a:p>
          <a:p>
            <a:endParaRPr lang="en-US" altLang="ja-JP" sz="1400" dirty="0">
              <a:ea typeface="ＭＳ Ｐゴシック" charset="-128"/>
            </a:endParaRPr>
          </a:p>
          <a:p>
            <a:r>
              <a:rPr lang="en-US" altLang="ja-JP" sz="1400" dirty="0">
                <a:ea typeface="ＭＳ Ｐゴシック" charset="-128"/>
              </a:rPr>
              <a:t>12 kg             16 kg               28 kg</a:t>
            </a:r>
          </a:p>
          <a:p>
            <a:endParaRPr lang="en-US" altLang="ja-JP" sz="1400" dirty="0">
              <a:ea typeface="ＭＳ Ｐゴシック" charset="-128"/>
            </a:endParaRPr>
          </a:p>
          <a:p>
            <a:endParaRPr lang="en-MY" altLang="ja-JP" sz="1400" dirty="0">
              <a:ea typeface="ＭＳ Ｐゴシック" charset="-128"/>
            </a:endParaRPr>
          </a:p>
        </p:txBody>
      </p:sp>
      <p:sp>
        <p:nvSpPr>
          <p:cNvPr id="5" name="Right Brace 6"/>
          <p:cNvSpPr/>
          <p:nvPr/>
        </p:nvSpPr>
        <p:spPr>
          <a:xfrm>
            <a:off x="4305300" y="4084420"/>
            <a:ext cx="381000" cy="762000"/>
          </a:xfrm>
          <a:prstGeom prst="righ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MY" altLang="ja-JP">
              <a:ea typeface="ＭＳ Ｐゴシック" charset="-128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991100" y="3932020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ea typeface="ＭＳ Ｐゴシック" charset="-128"/>
              </a:rPr>
              <a:t>For 44 kg of CO</a:t>
            </a:r>
            <a:r>
              <a:rPr lang="en-US" altLang="ja-JP" sz="12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gas, it has 12 kg Carbon </a:t>
            </a:r>
            <a:endParaRPr lang="en-MY" altLang="ja-JP" dirty="0">
              <a:ea typeface="ＭＳ Ｐゴシック" charset="-128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4991100" y="5456020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ea typeface="ＭＳ Ｐゴシック" charset="-128"/>
              </a:rPr>
              <a:t>For 28 kg of CO gas, it has 12 kg Carbon </a:t>
            </a:r>
            <a:endParaRPr lang="en-MY" altLang="ja-JP" dirty="0">
              <a:ea typeface="ＭＳ Ｐゴシック" charset="-128"/>
            </a:endParaRPr>
          </a:p>
        </p:txBody>
      </p:sp>
      <p:sp>
        <p:nvSpPr>
          <p:cNvPr id="8" name="Right Brace 9"/>
          <p:cNvSpPr/>
          <p:nvPr/>
        </p:nvSpPr>
        <p:spPr>
          <a:xfrm>
            <a:off x="4305300" y="5379820"/>
            <a:ext cx="381000" cy="762000"/>
          </a:xfrm>
          <a:prstGeom prst="righ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3636405"/>
              </p:ext>
            </p:extLst>
          </p:nvPr>
        </p:nvGraphicFramePr>
        <p:xfrm>
          <a:off x="1371600" y="1078922"/>
          <a:ext cx="4316413" cy="631825"/>
        </p:xfrm>
        <a:graphic>
          <a:graphicData uri="http://schemas.openxmlformats.org/presentationml/2006/ole">
            <p:oleObj spid="_x0000_s145446" name="Equation" r:id="rId4" imgW="2298600" imgH="317160" progId="Equation.DSMT4">
              <p:embed/>
            </p:oleObj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3066544"/>
              </p:ext>
            </p:extLst>
          </p:nvPr>
        </p:nvGraphicFramePr>
        <p:xfrm>
          <a:off x="1633538" y="1608138"/>
          <a:ext cx="4054475" cy="631825"/>
        </p:xfrm>
        <a:graphic>
          <a:graphicData uri="http://schemas.openxmlformats.org/presentationml/2006/ole">
            <p:oleObj spid="_x0000_s145447" name="Equation" r:id="rId5" imgW="2158920" imgH="317160" progId="Equation.DSMT4">
              <p:embed/>
            </p:oleObj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8603736"/>
              </p:ext>
            </p:extLst>
          </p:nvPr>
        </p:nvGraphicFramePr>
        <p:xfrm>
          <a:off x="1395413" y="2169174"/>
          <a:ext cx="4221162" cy="631825"/>
        </p:xfrm>
        <a:graphic>
          <a:graphicData uri="http://schemas.openxmlformats.org/presentationml/2006/ole">
            <p:oleObj spid="_x0000_s145448" name="Equation" r:id="rId6" imgW="2247840" imgH="317160" progId="Equation.DSMT4">
              <p:embed/>
            </p:oleObj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2863650"/>
              </p:ext>
            </p:extLst>
          </p:nvPr>
        </p:nvGraphicFramePr>
        <p:xfrm>
          <a:off x="1359694" y="2758969"/>
          <a:ext cx="4268788" cy="631825"/>
        </p:xfrm>
        <a:graphic>
          <a:graphicData uri="http://schemas.openxmlformats.org/presentationml/2006/ole">
            <p:oleObj spid="_x0000_s145449" name="Equation" r:id="rId7" imgW="2273040" imgH="3171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85800" y="1600200"/>
            <a:ext cx="8153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Let </a:t>
            </a:r>
            <a:r>
              <a:rPr lang="en-US" altLang="ja-JP" dirty="0" smtClean="0">
                <a:ea typeface="ＭＳ Ｐゴシック" charset="-128"/>
              </a:rPr>
              <a:t>Cab be the mass fraction of carbon C in the fuel which has beed oxidized either to CO2 o CO. Then (C-Cab) is the mass fraction of unburnt carbon in the refurse. For 1kg fuel burnt, there should be Cab kg of carbon in the dfg. 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Therefore,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Mass of dfg produced per kg fuel.</a:t>
            </a:r>
          </a:p>
          <a:p>
            <a:pPr>
              <a:spcBef>
                <a:spcPct val="50000"/>
              </a:spcBef>
            </a:pPr>
            <a:endParaRPr lang="en-US" altLang="ja-JP" dirty="0" smtClean="0">
              <a:ea typeface="ＭＳ Ｐゴシック" charset="-128"/>
            </a:endParaRPr>
          </a:p>
          <a:p>
            <a:pPr>
              <a:spcBef>
                <a:spcPct val="50000"/>
              </a:spcBef>
            </a:pPr>
            <a:endParaRPr lang="en-US" altLang="ja-JP" dirty="0">
              <a:ea typeface="ＭＳ Ｐゴシック" charset="-128"/>
            </a:endParaRPr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4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6542245"/>
              </p:ext>
            </p:extLst>
          </p:nvPr>
        </p:nvGraphicFramePr>
        <p:xfrm>
          <a:off x="1171908" y="3352800"/>
          <a:ext cx="3171492" cy="706437"/>
        </p:xfrm>
        <a:graphic>
          <a:graphicData uri="http://schemas.openxmlformats.org/presentationml/2006/ole">
            <p:oleObj spid="_x0000_s144414" name="Equation" r:id="rId4" imgW="1688367" imgH="355446" progId="Equation.DSMT4">
              <p:embed/>
            </p:oleObj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609600" y="3974068"/>
            <a:ext cx="28613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From Eqs (4.31) and (4.33)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Mass of N2 in dfg per kg fuel</a:t>
            </a:r>
          </a:p>
          <a:p>
            <a:pPr>
              <a:spcBef>
                <a:spcPct val="50000"/>
              </a:spcBef>
            </a:pPr>
            <a:endParaRPr lang="en-US" altLang="ja-JP" dirty="0" smtClean="0">
              <a:ea typeface="ＭＳ Ｐゴシック" charset="-128"/>
            </a:endParaRP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1143000" y="4911725"/>
          <a:ext cx="5700713" cy="1336675"/>
        </p:xfrm>
        <a:graphic>
          <a:graphicData uri="http://schemas.openxmlformats.org/presentationml/2006/ole">
            <p:oleObj spid="_x0000_s144415" name="Equation" r:id="rId5" imgW="3035300" imgH="673100" progId="Equation.DSMT4">
              <p:embed/>
            </p:oleObj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3221259"/>
              </p:ext>
            </p:extLst>
          </p:nvPr>
        </p:nvGraphicFramePr>
        <p:xfrm>
          <a:off x="2104230" y="791289"/>
          <a:ext cx="5515769" cy="682625"/>
        </p:xfrm>
        <a:graphic>
          <a:graphicData uri="http://schemas.openxmlformats.org/presentationml/2006/ole">
            <p:oleObj spid="_x0000_s144416" name="Equation" r:id="rId6" imgW="2628720" imgH="34272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533400" y="786199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The nitrogen in dfg comes from fuel as well as air. So, nitrogen coming with arir per kg fuel.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746250" y="1244600"/>
          <a:ext cx="1812925" cy="655638"/>
        </p:xfrm>
        <a:graphic>
          <a:graphicData uri="http://schemas.openxmlformats.org/presentationml/2006/ole">
            <p:oleObj spid="_x0000_s104489" name="Equation" r:id="rId4" imgW="965200" imgH="330200" progId="Equation.DSMT4">
              <p:embed/>
            </p:oleObj>
          </a:graphicData>
        </a:graphic>
      </p:graphicFrame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85800" y="2057400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Where N is the mass fraction of nitrogen in fuel. The actual amount of air supplied per kg fuel is</a:t>
            </a:r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049338" y="2849563"/>
          <a:ext cx="3221037" cy="655637"/>
        </p:xfrm>
        <a:graphic>
          <a:graphicData uri="http://schemas.openxmlformats.org/presentationml/2006/ole">
            <p:oleObj spid="_x0000_s104490" name="Equation" r:id="rId5" imgW="1714500" imgH="330200" progId="Equation.DSMT4">
              <p:embed/>
            </p:oleObj>
          </a:graphicData>
        </a:graphic>
      </p:graphicFrame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85800" y="36576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Since  N in fuel is small,</a:t>
            </a:r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1928813" y="4005263"/>
          <a:ext cx="1455737" cy="630237"/>
        </p:xfrm>
        <a:graphic>
          <a:graphicData uri="http://schemas.openxmlformats.org/presentationml/2006/ole">
            <p:oleObj spid="_x0000_s104491" name="Equation" r:id="rId6" imgW="774364" imgH="317362" progId="Equation.DSMT4">
              <p:embed/>
            </p:oleObj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85800" y="4630341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This is the actual air-fuel-ratio used for combustion of the fuel, where Cab is the fraction of carbon in fuel which has been burnt to CO2 and CO. If W</a:t>
            </a:r>
            <a:r>
              <a:rPr lang="en-US" altLang="ja-JP" sz="1200" dirty="0" smtClean="0">
                <a:ea typeface="ＭＳ Ｐゴシック" charset="-128"/>
              </a:rPr>
              <a:t>A </a:t>
            </a:r>
            <a:r>
              <a:rPr lang="en-US" altLang="ja-JP" dirty="0" smtClean="0">
                <a:ea typeface="ＭＳ Ｐゴシック" charset="-128"/>
              </a:rPr>
              <a:t>is measured by an air flow meter, the degree of burnout of carbon, Cab can be estimated from the relation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8902302"/>
              </p:ext>
            </p:extLst>
          </p:nvPr>
        </p:nvGraphicFramePr>
        <p:xfrm>
          <a:off x="1746250" y="5825510"/>
          <a:ext cx="1862138" cy="681037"/>
        </p:xfrm>
        <a:graphic>
          <a:graphicData uri="http://schemas.openxmlformats.org/presentationml/2006/ole">
            <p:oleObj spid="_x0000_s104492" name="Equation" r:id="rId7" imgW="990170" imgH="342751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4"/>
          <p:cNvSpPr txBox="1">
            <a:spLocks noChangeArrowheads="1"/>
          </p:cNvSpPr>
          <p:nvPr/>
        </p:nvSpPr>
        <p:spPr bwMode="auto">
          <a:xfrm>
            <a:off x="381000" y="4572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>
                <a:ea typeface="ＭＳ Ｐゴシック" charset="-128"/>
              </a:rPr>
              <a:t>Combustion </a:t>
            </a:r>
            <a:r>
              <a:rPr lang="en-US" altLang="ja-JP" sz="2000" b="1" dirty="0" smtClean="0">
                <a:ea typeface="ＭＳ Ｐゴシック" charset="-128"/>
              </a:rPr>
              <a:t>Equation (With Excess air)</a:t>
            </a:r>
            <a:endParaRPr lang="en-US" altLang="ja-JP" sz="2000" b="1" dirty="0">
              <a:ea typeface="ＭＳ Ｐゴシック" charset="-128"/>
            </a:endParaRPr>
          </a:p>
        </p:txBody>
      </p:sp>
      <p:sp>
        <p:nvSpPr>
          <p:cNvPr id="67587" name="Text Box 15"/>
          <p:cNvSpPr txBox="1">
            <a:spLocks noChangeArrowheads="1"/>
          </p:cNvSpPr>
          <p:nvPr/>
        </p:nvSpPr>
        <p:spPr bwMode="auto">
          <a:xfrm>
            <a:off x="381000" y="9144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Consider a </a:t>
            </a:r>
            <a:r>
              <a:rPr lang="en-US" altLang="ja-JP" dirty="0">
                <a:ea typeface="ＭＳ Ｐゴシック" charset="-128"/>
              </a:rPr>
              <a:t>coal </a:t>
            </a:r>
            <a:r>
              <a:rPr lang="en-US" altLang="ja-JP" dirty="0" smtClean="0">
                <a:ea typeface="ＭＳ Ｐゴシック" charset="-128"/>
              </a:rPr>
              <a:t>have </a:t>
            </a:r>
            <a:r>
              <a:rPr lang="en-US" altLang="ja-JP" dirty="0">
                <a:ea typeface="ＭＳ Ｐゴシック" charset="-128"/>
              </a:rPr>
              <a:t>the </a:t>
            </a:r>
            <a:r>
              <a:rPr lang="en-US" altLang="ja-JP" dirty="0" smtClean="0">
                <a:ea typeface="ＭＳ Ｐゴシック" charset="-128"/>
              </a:rPr>
              <a:t>results of ultimate analysis as below: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67588" name="Text Box 16"/>
          <p:cNvSpPr txBox="1">
            <a:spLocks noChangeArrowheads="1"/>
          </p:cNvSpPr>
          <p:nvPr/>
        </p:nvSpPr>
        <p:spPr bwMode="auto">
          <a:xfrm>
            <a:off x="1219200" y="13716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C-60%, H-4%, S-3.2%, O-4.8%, N-2%, M-5%, and A-21%.</a:t>
            </a:r>
          </a:p>
        </p:txBody>
      </p:sp>
      <p:sp>
        <p:nvSpPr>
          <p:cNvPr id="67589" name="Text Box 17"/>
          <p:cNvSpPr txBox="1">
            <a:spLocks noChangeArrowheads="1"/>
          </p:cNvSpPr>
          <p:nvPr/>
        </p:nvSpPr>
        <p:spPr bwMode="auto">
          <a:xfrm>
            <a:off x="381000" y="18288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Exhaust </a:t>
            </a:r>
            <a:r>
              <a:rPr lang="en-US" altLang="ja-JP" dirty="0">
                <a:ea typeface="ＭＳ Ｐゴシック" charset="-128"/>
              </a:rPr>
              <a:t>gas has the </a:t>
            </a:r>
            <a:r>
              <a:rPr lang="en-US" altLang="ja-JP" dirty="0" smtClean="0">
                <a:ea typeface="ＭＳ Ｐゴシック" charset="-128"/>
              </a:rPr>
              <a:t>volumetric analysis as below: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67590" name="Text Box 18"/>
          <p:cNvSpPr txBox="1">
            <a:spLocks noChangeArrowheads="1"/>
          </p:cNvSpPr>
          <p:nvPr/>
        </p:nvSpPr>
        <p:spPr bwMode="auto">
          <a:xfrm>
            <a:off x="1219200" y="23622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SO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=12%, CO=2%,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=4% and N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=82%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381000" y="2819400"/>
            <a:ext cx="861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Let </a:t>
            </a:r>
            <a:r>
              <a:rPr lang="en-US" altLang="ja-JP" i="1" dirty="0" smtClean="0">
                <a:ea typeface="ＭＳ Ｐゴシック" charset="-128"/>
              </a:rPr>
              <a:t>a</a:t>
            </a:r>
            <a:r>
              <a:rPr lang="en-US" altLang="ja-JP" dirty="0" smtClean="0">
                <a:ea typeface="ＭＳ Ｐゴシック" charset="-128"/>
              </a:rPr>
              <a:t> mole of O</a:t>
            </a:r>
            <a:r>
              <a:rPr lang="en-US" altLang="ja-JP" baseline="-25000" dirty="0" smtClean="0">
                <a:ea typeface="ＭＳ Ｐゴシック" charset="-128"/>
              </a:rPr>
              <a:t>2</a:t>
            </a:r>
            <a:r>
              <a:rPr lang="en-US" altLang="ja-JP" dirty="0" smtClean="0">
                <a:ea typeface="ＭＳ Ｐゴシック" charset="-128"/>
              </a:rPr>
              <a:t> is supplied to the 100kg of coal. 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Write the combustion equation.</a:t>
            </a: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861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Consider </a:t>
            </a:r>
            <a:r>
              <a:rPr lang="en-US" altLang="ja-JP" dirty="0">
                <a:ea typeface="ＭＳ Ｐゴシック" charset="-128"/>
              </a:rPr>
              <a:t>moles of oxygen be supplied for 100kg fuel. Then, the combustion </a:t>
            </a:r>
            <a:endParaRPr lang="en-US" altLang="ja-JP" dirty="0" smtClean="0">
              <a:ea typeface="ＭＳ Ｐゴシック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equation </a:t>
            </a:r>
            <a:r>
              <a:rPr lang="en-US" altLang="ja-JP" dirty="0">
                <a:ea typeface="ＭＳ Ｐゴシック" charset="-128"/>
              </a:rPr>
              <a:t>can be </a:t>
            </a:r>
            <a:r>
              <a:rPr lang="en-US" altLang="ja-JP" dirty="0" smtClean="0">
                <a:ea typeface="ＭＳ Ｐゴシック" charset="-128"/>
              </a:rPr>
              <a:t>expressed </a:t>
            </a:r>
            <a:r>
              <a:rPr lang="en-US" altLang="ja-JP" dirty="0">
                <a:ea typeface="ＭＳ Ｐゴシック" charset="-128"/>
              </a:rPr>
              <a:t>as</a:t>
            </a:r>
          </a:p>
        </p:txBody>
      </p:sp>
      <p:sp>
        <p:nvSpPr>
          <p:cNvPr id="13325" name="Rectangle 7"/>
          <p:cNvSpPr>
            <a:spLocks noChangeArrowheads="1"/>
          </p:cNvSpPr>
          <p:nvPr/>
        </p:nvSpPr>
        <p:spPr bwMode="auto">
          <a:xfrm>
            <a:off x="0" y="30490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066800"/>
            <a:ext cx="8686800" cy="685800"/>
            <a:chOff x="144" y="672"/>
            <a:chExt cx="5472" cy="432"/>
          </a:xfrm>
          <a:noFill/>
        </p:grpSpPr>
        <p:sp>
          <p:nvSpPr>
            <p:cNvPr id="13355" name="Rectangle 5"/>
            <p:cNvSpPr>
              <a:spLocks noChangeArrowheads="1"/>
            </p:cNvSpPr>
            <p:nvPr/>
          </p:nvSpPr>
          <p:spPr bwMode="auto">
            <a:xfrm>
              <a:off x="144" y="672"/>
              <a:ext cx="5472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2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52101025"/>
                </p:ext>
              </p:extLst>
            </p:nvPr>
          </p:nvGraphicFramePr>
          <p:xfrm>
            <a:off x="294" y="720"/>
            <a:ext cx="5172" cy="368"/>
          </p:xfrm>
          <a:graphic>
            <a:graphicData uri="http://schemas.openxmlformats.org/presentationml/2006/ole">
              <p:oleObj spid="_x0000_s101478" name="Equation" r:id="rId4" imgW="5486400" imgH="393480" progId="Equation.DSMT4">
                <p:embed/>
              </p:oleObj>
            </a:graphicData>
          </a:graphic>
        </p:graphicFrame>
      </p:grpSp>
      <p:sp>
        <p:nvSpPr>
          <p:cNvPr id="13327" name="Text Box 9"/>
          <p:cNvSpPr txBox="1">
            <a:spLocks noChangeArrowheads="1"/>
          </p:cNvSpPr>
          <p:nvPr/>
        </p:nvSpPr>
        <p:spPr bwMode="auto">
          <a:xfrm>
            <a:off x="3048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By the equating the coefficients</a:t>
            </a:r>
          </a:p>
        </p:txBody>
      </p:sp>
      <p:sp>
        <p:nvSpPr>
          <p:cNvPr id="13328" name="Rectangle 12"/>
          <p:cNvSpPr>
            <a:spLocks noChangeArrowheads="1"/>
          </p:cNvSpPr>
          <p:nvPr/>
        </p:nvSpPr>
        <p:spPr bwMode="auto">
          <a:xfrm>
            <a:off x="0" y="30490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57200" y="2286000"/>
            <a:ext cx="3200400" cy="685800"/>
            <a:chOff x="288" y="1440"/>
            <a:chExt cx="2016" cy="432"/>
          </a:xfrm>
          <a:noFill/>
        </p:grpSpPr>
        <p:sp>
          <p:nvSpPr>
            <p:cNvPr id="13354" name="Rectangle 10"/>
            <p:cNvSpPr>
              <a:spLocks noChangeArrowheads="1"/>
            </p:cNvSpPr>
            <p:nvPr/>
          </p:nvSpPr>
          <p:spPr bwMode="auto">
            <a:xfrm>
              <a:off x="288" y="1440"/>
              <a:ext cx="2016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2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57717916"/>
                </p:ext>
              </p:extLst>
            </p:nvPr>
          </p:nvGraphicFramePr>
          <p:xfrm>
            <a:off x="404" y="1440"/>
            <a:ext cx="1544" cy="417"/>
          </p:xfrm>
          <a:graphic>
            <a:graphicData uri="http://schemas.openxmlformats.org/presentationml/2006/ole">
              <p:oleObj spid="_x0000_s101479" name="Equation" r:id="rId5" imgW="1447560" imgH="393480" progId="Equation.DSMT4">
                <p:embed/>
              </p:oleObj>
            </a:graphicData>
          </a:graphic>
        </p:graphicFrame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57200" y="3124200"/>
            <a:ext cx="3276600" cy="762000"/>
            <a:chOff x="288" y="1968"/>
            <a:chExt cx="2064" cy="480"/>
          </a:xfrm>
          <a:noFill/>
        </p:grpSpPr>
        <p:sp>
          <p:nvSpPr>
            <p:cNvPr id="13353" name="Rectangle 13"/>
            <p:cNvSpPr>
              <a:spLocks noChangeArrowheads="1"/>
            </p:cNvSpPr>
            <p:nvPr/>
          </p:nvSpPr>
          <p:spPr bwMode="auto">
            <a:xfrm>
              <a:off x="288" y="1968"/>
              <a:ext cx="2064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21" name="Object 14"/>
            <p:cNvGraphicFramePr>
              <a:graphicFrameLocks noChangeAspect="1"/>
            </p:cNvGraphicFramePr>
            <p:nvPr/>
          </p:nvGraphicFramePr>
          <p:xfrm>
            <a:off x="384" y="2112"/>
            <a:ext cx="1536" cy="240"/>
          </p:xfrm>
          <a:graphic>
            <a:graphicData uri="http://schemas.openxmlformats.org/presentationml/2006/ole">
              <p:oleObj spid="_x0000_s101480" name="Equation" r:id="rId6" imgW="1079032" imgH="203112" progId="Equation.3">
                <p:embed/>
              </p:oleObj>
            </a:graphicData>
          </a:graphic>
        </p:graphicFrame>
      </p:grp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57200" y="4747668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From the dry flue gas (</a:t>
            </a:r>
            <a:r>
              <a:rPr lang="en-US" altLang="ja-JP" dirty="0" err="1">
                <a:ea typeface="ＭＳ Ｐゴシック" charset="-128"/>
              </a:rPr>
              <a:t>dfg</a:t>
            </a:r>
            <a:r>
              <a:rPr lang="en-US" altLang="ja-JP" dirty="0">
                <a:ea typeface="ＭＳ Ｐゴシック" charset="-128"/>
              </a:rPr>
              <a:t>) analysis</a:t>
            </a:r>
          </a:p>
        </p:txBody>
      </p:sp>
      <p:sp>
        <p:nvSpPr>
          <p:cNvPr id="13332" name="Rectangle 25"/>
          <p:cNvSpPr>
            <a:spLocks noChangeArrowheads="1"/>
          </p:cNvSpPr>
          <p:nvPr/>
        </p:nvSpPr>
        <p:spPr bwMode="auto">
          <a:xfrm>
            <a:off x="0" y="30490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57200" y="4038600"/>
            <a:ext cx="3352800" cy="685800"/>
            <a:chOff x="288" y="2544"/>
            <a:chExt cx="2112" cy="432"/>
          </a:xfrm>
          <a:noFill/>
        </p:grpSpPr>
        <p:sp>
          <p:nvSpPr>
            <p:cNvPr id="13352" name="Rectangle 16"/>
            <p:cNvSpPr>
              <a:spLocks noChangeArrowheads="1"/>
            </p:cNvSpPr>
            <p:nvPr/>
          </p:nvSpPr>
          <p:spPr bwMode="auto">
            <a:xfrm>
              <a:off x="288" y="2544"/>
              <a:ext cx="2112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20" name="Object 24"/>
            <p:cNvGraphicFramePr>
              <a:graphicFrameLocks noChangeAspect="1"/>
            </p:cNvGraphicFramePr>
            <p:nvPr/>
          </p:nvGraphicFramePr>
          <p:xfrm>
            <a:off x="336" y="2544"/>
            <a:ext cx="1488" cy="409"/>
          </p:xfrm>
          <a:graphic>
            <a:graphicData uri="http://schemas.openxmlformats.org/presentationml/2006/ole">
              <p:oleObj spid="_x0000_s101481" name="Equation" r:id="rId7" imgW="1422400" imgH="393700" progId="Equation.3">
                <p:embed/>
              </p:oleObj>
            </a:graphicData>
          </a:graphic>
        </p:graphicFrame>
      </p:grpSp>
      <p:sp>
        <p:nvSpPr>
          <p:cNvPr id="13334" name="Rectangle 27"/>
          <p:cNvSpPr>
            <a:spLocks noChangeArrowheads="1"/>
          </p:cNvSpPr>
          <p:nvPr/>
        </p:nvSpPr>
        <p:spPr bwMode="auto">
          <a:xfrm>
            <a:off x="0" y="30490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648200" y="2286000"/>
            <a:ext cx="4038600" cy="685800"/>
            <a:chOff x="2928" y="1440"/>
            <a:chExt cx="2544" cy="432"/>
          </a:xfrm>
          <a:noFill/>
        </p:grpSpPr>
        <p:sp>
          <p:nvSpPr>
            <p:cNvPr id="13351" name="Rectangle 20"/>
            <p:cNvSpPr>
              <a:spLocks noChangeArrowheads="1"/>
            </p:cNvSpPr>
            <p:nvPr/>
          </p:nvSpPr>
          <p:spPr bwMode="auto">
            <a:xfrm>
              <a:off x="2928" y="1440"/>
              <a:ext cx="2544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19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29217156"/>
                </p:ext>
              </p:extLst>
            </p:nvPr>
          </p:nvGraphicFramePr>
          <p:xfrm>
            <a:off x="3016" y="1440"/>
            <a:ext cx="2319" cy="415"/>
          </p:xfrm>
          <a:graphic>
            <a:graphicData uri="http://schemas.openxmlformats.org/presentationml/2006/ole">
              <p:oleObj spid="_x0000_s101482" name="Equation" r:id="rId8" imgW="2184120" imgH="393480" progId="Equation.DSMT4">
                <p:embed/>
              </p:oleObj>
            </a:graphicData>
          </a:graphic>
        </p:graphicFrame>
      </p:grpSp>
      <p:sp>
        <p:nvSpPr>
          <p:cNvPr id="13336" name="Rectangle 29"/>
          <p:cNvSpPr>
            <a:spLocks noChangeArrowheads="1"/>
          </p:cNvSpPr>
          <p:nvPr/>
        </p:nvSpPr>
        <p:spPr bwMode="auto">
          <a:xfrm>
            <a:off x="0" y="31443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4724400" y="3200400"/>
            <a:ext cx="3276600" cy="762000"/>
            <a:chOff x="2976" y="2016"/>
            <a:chExt cx="2064" cy="480"/>
          </a:xfrm>
          <a:noFill/>
        </p:grpSpPr>
        <p:sp>
          <p:nvSpPr>
            <p:cNvPr id="13350" name="Rectangle 21"/>
            <p:cNvSpPr>
              <a:spLocks noChangeArrowheads="1"/>
            </p:cNvSpPr>
            <p:nvPr/>
          </p:nvSpPr>
          <p:spPr bwMode="auto">
            <a:xfrm>
              <a:off x="2976" y="2016"/>
              <a:ext cx="2064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18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124214142"/>
                </p:ext>
              </p:extLst>
            </p:nvPr>
          </p:nvGraphicFramePr>
          <p:xfrm>
            <a:off x="3079" y="2160"/>
            <a:ext cx="1473" cy="230"/>
          </p:xfrm>
          <a:graphic>
            <a:graphicData uri="http://schemas.openxmlformats.org/presentationml/2006/ole">
              <p:oleObj spid="_x0000_s101483" name="Equation" r:id="rId9" imgW="1282680" imgH="203040" progId="Equation.DSMT4">
                <p:embed/>
              </p:oleObj>
            </a:graphicData>
          </a:graphic>
        </p:graphicFrame>
      </p:grpSp>
      <p:sp>
        <p:nvSpPr>
          <p:cNvPr id="13338" name="Rectangle 31"/>
          <p:cNvSpPr>
            <a:spLocks noChangeArrowheads="1"/>
          </p:cNvSpPr>
          <p:nvPr/>
        </p:nvSpPr>
        <p:spPr bwMode="auto">
          <a:xfrm>
            <a:off x="0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57200" y="5257800"/>
            <a:ext cx="3657600" cy="533400"/>
            <a:chOff x="288" y="3312"/>
            <a:chExt cx="2256" cy="480"/>
          </a:xfrm>
          <a:noFill/>
        </p:grpSpPr>
        <p:sp>
          <p:nvSpPr>
            <p:cNvPr id="13349" name="Rectangle 17"/>
            <p:cNvSpPr>
              <a:spLocks noChangeArrowheads="1"/>
            </p:cNvSpPr>
            <p:nvPr/>
          </p:nvSpPr>
          <p:spPr bwMode="auto">
            <a:xfrm>
              <a:off x="288" y="3312"/>
              <a:ext cx="2256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17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41457453"/>
                </p:ext>
              </p:extLst>
            </p:nvPr>
          </p:nvGraphicFramePr>
          <p:xfrm>
            <a:off x="508" y="3312"/>
            <a:ext cx="1623" cy="464"/>
          </p:xfrm>
          <a:graphic>
            <a:graphicData uri="http://schemas.openxmlformats.org/presentationml/2006/ole">
              <p:oleObj spid="_x0000_s101484" name="Equation" r:id="rId10" imgW="1460160" imgH="419040" progId="Equation.DSMT4">
                <p:embed/>
              </p:oleObj>
            </a:graphicData>
          </a:graphic>
        </p:graphicFrame>
      </p:grpSp>
      <p:sp>
        <p:nvSpPr>
          <p:cNvPr id="13340" name="Rectangle 33"/>
          <p:cNvSpPr>
            <a:spLocks noChangeArrowheads="1"/>
          </p:cNvSpPr>
          <p:nvPr/>
        </p:nvSpPr>
        <p:spPr bwMode="auto">
          <a:xfrm>
            <a:off x="0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66725" y="5863907"/>
            <a:ext cx="3657600" cy="533400"/>
            <a:chOff x="288" y="3840"/>
            <a:chExt cx="2256" cy="480"/>
          </a:xfrm>
          <a:noFill/>
        </p:grpSpPr>
        <p:sp>
          <p:nvSpPr>
            <p:cNvPr id="13348" name="Rectangle 18"/>
            <p:cNvSpPr>
              <a:spLocks noChangeArrowheads="1"/>
            </p:cNvSpPr>
            <p:nvPr/>
          </p:nvSpPr>
          <p:spPr bwMode="auto">
            <a:xfrm>
              <a:off x="288" y="3840"/>
              <a:ext cx="2256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16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595066548"/>
                </p:ext>
              </p:extLst>
            </p:nvPr>
          </p:nvGraphicFramePr>
          <p:xfrm>
            <a:off x="502" y="3840"/>
            <a:ext cx="1685" cy="477"/>
          </p:xfrm>
          <a:graphic>
            <a:graphicData uri="http://schemas.openxmlformats.org/presentationml/2006/ole">
              <p:oleObj spid="_x0000_s101485" name="Equation" r:id="rId11" imgW="1473200" imgH="419100" progId="Equation.DSMT4">
                <p:embed/>
              </p:oleObj>
            </a:graphicData>
          </a:graphic>
        </p:graphicFrame>
      </p:grpSp>
      <p:sp>
        <p:nvSpPr>
          <p:cNvPr id="13342" name="Rectangle 35"/>
          <p:cNvSpPr>
            <a:spLocks noChangeArrowheads="1"/>
          </p:cNvSpPr>
          <p:nvPr/>
        </p:nvSpPr>
        <p:spPr bwMode="auto">
          <a:xfrm>
            <a:off x="0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5129284" y="4866444"/>
            <a:ext cx="3287713" cy="682307"/>
            <a:chOff x="3264" y="3264"/>
            <a:chExt cx="2256" cy="528"/>
          </a:xfrm>
          <a:noFill/>
        </p:grpSpPr>
        <p:sp>
          <p:nvSpPr>
            <p:cNvPr id="13347" name="Rectangle 22"/>
            <p:cNvSpPr>
              <a:spLocks noChangeArrowheads="1"/>
            </p:cNvSpPr>
            <p:nvPr/>
          </p:nvSpPr>
          <p:spPr bwMode="auto">
            <a:xfrm>
              <a:off x="3264" y="3264"/>
              <a:ext cx="2256" cy="52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15" name="Object 34"/>
            <p:cNvGraphicFramePr>
              <a:graphicFrameLocks noChangeAspect="1"/>
            </p:cNvGraphicFramePr>
            <p:nvPr/>
          </p:nvGraphicFramePr>
          <p:xfrm>
            <a:off x="3504" y="3312"/>
            <a:ext cx="1488" cy="412"/>
          </p:xfrm>
          <a:graphic>
            <a:graphicData uri="http://schemas.openxmlformats.org/presentationml/2006/ole">
              <p:oleObj spid="_x0000_s101486" name="Equation" r:id="rId12" imgW="1511300" imgH="419100" progId="Equation.3">
                <p:embed/>
              </p:oleObj>
            </a:graphicData>
          </a:graphic>
        </p:graphicFrame>
      </p:grpSp>
      <p:sp>
        <p:nvSpPr>
          <p:cNvPr id="13344" name="Rectangle 37"/>
          <p:cNvSpPr>
            <a:spLocks noChangeArrowheads="1"/>
          </p:cNvSpPr>
          <p:nvPr/>
        </p:nvSpPr>
        <p:spPr bwMode="auto">
          <a:xfrm>
            <a:off x="0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5129284" y="5780844"/>
            <a:ext cx="3581400" cy="609600"/>
            <a:chOff x="3264" y="3840"/>
            <a:chExt cx="2304" cy="480"/>
          </a:xfrm>
          <a:noFill/>
        </p:grpSpPr>
        <p:sp>
          <p:nvSpPr>
            <p:cNvPr id="13346" name="Rectangle 23"/>
            <p:cNvSpPr>
              <a:spLocks noChangeArrowheads="1"/>
            </p:cNvSpPr>
            <p:nvPr/>
          </p:nvSpPr>
          <p:spPr bwMode="auto">
            <a:xfrm>
              <a:off x="3264" y="3840"/>
              <a:ext cx="2304" cy="4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MY" altLang="ja-JP">
                <a:ea typeface="ＭＳ Ｐゴシック" charset="-128"/>
              </a:endParaRPr>
            </a:p>
          </p:txBody>
        </p:sp>
        <p:graphicFrame>
          <p:nvGraphicFramePr>
            <p:cNvPr id="1331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53398427"/>
                </p:ext>
              </p:extLst>
            </p:nvPr>
          </p:nvGraphicFramePr>
          <p:xfrm>
            <a:off x="3577" y="3908"/>
            <a:ext cx="1438" cy="412"/>
          </p:xfrm>
          <a:graphic>
            <a:graphicData uri="http://schemas.openxmlformats.org/presentationml/2006/ole">
              <p:oleObj spid="_x0000_s101487" name="Equation" r:id="rId13" imgW="1460160" imgH="419040" progId="Equation.DSMT4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Let us now consider the combustion of propane gas (C</a:t>
            </a:r>
            <a:r>
              <a:rPr lang="en-US" altLang="ja-JP" b="1" baseline="-25000" dirty="0">
                <a:ea typeface="ＭＳ Ｐゴシック" charset="-128"/>
              </a:rPr>
              <a:t>3</a:t>
            </a:r>
            <a:r>
              <a:rPr lang="en-US" altLang="ja-JP" b="1" dirty="0">
                <a:ea typeface="ＭＳ Ｐゴシック" charset="-128"/>
              </a:rPr>
              <a:t>H</a:t>
            </a:r>
            <a:r>
              <a:rPr lang="en-US" altLang="ja-JP" b="1" baseline="-25000" dirty="0">
                <a:ea typeface="ＭＳ Ｐゴシック" charset="-128"/>
              </a:rPr>
              <a:t>8</a:t>
            </a:r>
            <a:r>
              <a:rPr lang="en-US" altLang="ja-JP" b="1" dirty="0">
                <a:ea typeface="ＭＳ Ｐゴシック" charset="-128"/>
              </a:rPr>
              <a:t>) with 80% theoretical air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1905000"/>
            <a:ext cx="8077200" cy="366713"/>
            <a:chOff x="336" y="1920"/>
            <a:chExt cx="5088" cy="231"/>
          </a:xfrm>
        </p:grpSpPr>
        <p:sp>
          <p:nvSpPr>
            <p:cNvPr id="68627" name="Text Box 8"/>
            <p:cNvSpPr txBox="1">
              <a:spLocks noChangeArrowheads="1"/>
            </p:cNvSpPr>
            <p:nvPr/>
          </p:nvSpPr>
          <p:spPr bwMode="auto">
            <a:xfrm>
              <a:off x="336" y="1920"/>
              <a:ext cx="5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C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3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H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8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+ 5 O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 + 5 (3.76) N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                              3CO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 +4 H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O   + 18.8  N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</a:t>
              </a:r>
            </a:p>
          </p:txBody>
        </p:sp>
        <p:sp>
          <p:nvSpPr>
            <p:cNvPr id="68628" name="Line 10"/>
            <p:cNvSpPr>
              <a:spLocks noChangeShapeType="1"/>
            </p:cNvSpPr>
            <p:nvPr/>
          </p:nvSpPr>
          <p:spPr bwMode="auto">
            <a:xfrm>
              <a:off x="1920" y="2064"/>
              <a:ext cx="864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304800" y="24384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With 80% theoretical air, the combustion equation becomes: 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81000" y="2895600"/>
            <a:ext cx="8534400" cy="366713"/>
            <a:chOff x="336" y="2208"/>
            <a:chExt cx="5376" cy="231"/>
          </a:xfrm>
        </p:grpSpPr>
        <p:sp>
          <p:nvSpPr>
            <p:cNvPr id="68625" name="Text Box 16"/>
            <p:cNvSpPr txBox="1">
              <a:spLocks noChangeArrowheads="1"/>
            </p:cNvSpPr>
            <p:nvPr/>
          </p:nvSpPr>
          <p:spPr bwMode="auto">
            <a:xfrm>
              <a:off x="336" y="2208"/>
              <a:ext cx="53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C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3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H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8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+ 5 </a:t>
              </a:r>
              <a:r>
                <a:rPr lang="en-US" altLang="ja-JP" dirty="0">
                  <a:solidFill>
                    <a:schemeClr val="tx2"/>
                  </a:solidFill>
                  <a:ea typeface="ＭＳ Ｐゴシック" charset="-128"/>
                </a:rPr>
                <a:t>(0.8) 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O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 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+ 5 (3.76)</a:t>
              </a:r>
              <a:r>
                <a:rPr lang="en-US" altLang="ja-JP" dirty="0">
                  <a:solidFill>
                    <a:schemeClr val="tx2"/>
                  </a:solidFill>
                  <a:ea typeface="ＭＳ Ｐゴシック" charset="-128"/>
                </a:rPr>
                <a:t>(0.8)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N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              </a:t>
              </a:r>
              <a:r>
                <a:rPr lang="en-US" altLang="ja-JP" dirty="0">
                  <a:solidFill>
                    <a:schemeClr val="tx2"/>
                  </a:solidFill>
                  <a:ea typeface="ＭＳ Ｐゴシック" charset="-128"/>
                </a:rPr>
                <a:t>a CO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+</a:t>
              </a:r>
              <a:r>
                <a:rPr lang="en-US" altLang="ja-JP" dirty="0">
                  <a:solidFill>
                    <a:schemeClr val="tx2"/>
                  </a:solidFill>
                  <a:ea typeface="ＭＳ Ｐゴシック" charset="-128"/>
                </a:rPr>
                <a:t>b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CO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 +4 H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O  + </a:t>
              </a:r>
              <a:r>
                <a:rPr lang="en-US" altLang="ja-JP" dirty="0">
                  <a:solidFill>
                    <a:schemeClr val="tx2"/>
                  </a:solidFill>
                  <a:ea typeface="ＭＳ Ｐゴシック" charset="-128"/>
                </a:rPr>
                <a:t>15.04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 N</a:t>
              </a:r>
              <a:r>
                <a:rPr lang="en-US" altLang="ja-JP" baseline="-25000" dirty="0">
                  <a:solidFill>
                    <a:srgbClr val="FF0000"/>
                  </a:solidFill>
                  <a:ea typeface="ＭＳ Ｐゴシック" charset="-128"/>
                </a:rPr>
                <a:t>2</a:t>
              </a:r>
              <a:r>
                <a:rPr lang="en-US" altLang="ja-JP" dirty="0">
                  <a:solidFill>
                    <a:srgbClr val="FF0000"/>
                  </a:solidFill>
                  <a:ea typeface="ＭＳ Ｐゴシック" charset="-128"/>
                </a:rPr>
                <a:t> </a:t>
              </a:r>
            </a:p>
          </p:txBody>
        </p:sp>
        <p:sp>
          <p:nvSpPr>
            <p:cNvPr id="68626" name="Line 17"/>
            <p:cNvSpPr>
              <a:spLocks noChangeShapeType="1"/>
            </p:cNvSpPr>
            <p:nvPr/>
          </p:nvSpPr>
          <p:spPr bwMode="auto">
            <a:xfrm>
              <a:off x="2496" y="2352"/>
              <a:ext cx="33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381000" y="34290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Carbon balance: 3  =  a +  b</a:t>
            </a:r>
          </a:p>
        </p:txBody>
      </p:sp>
      <p:sp>
        <p:nvSpPr>
          <p:cNvPr id="68618" name="Text Box 20"/>
          <p:cNvSpPr txBox="1">
            <a:spLocks noChangeArrowheads="1"/>
          </p:cNvSpPr>
          <p:nvPr/>
        </p:nvSpPr>
        <p:spPr bwMode="auto">
          <a:xfrm>
            <a:off x="381000" y="39624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Oxygen balance: 8  = a  + 2b  + 4</a:t>
            </a:r>
          </a:p>
        </p:txBody>
      </p:sp>
      <p:sp>
        <p:nvSpPr>
          <p:cNvPr id="68619" name="Text Box 21"/>
          <p:cNvSpPr txBox="1">
            <a:spLocks noChangeArrowheads="1"/>
          </p:cNvSpPr>
          <p:nvPr/>
        </p:nvSpPr>
        <p:spPr bwMode="auto">
          <a:xfrm>
            <a:off x="533400" y="4419600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By </a:t>
            </a:r>
            <a:r>
              <a:rPr lang="en-US" altLang="ja-JP" dirty="0" smtClean="0">
                <a:ea typeface="ＭＳ Ｐゴシック" charset="-128"/>
              </a:rPr>
              <a:t>solving balances above, finally </a:t>
            </a:r>
            <a:r>
              <a:rPr lang="en-US" altLang="ja-JP" dirty="0">
                <a:ea typeface="ＭＳ Ｐゴシック" charset="-128"/>
              </a:rPr>
              <a:t>: a = 2 , b= 1</a:t>
            </a:r>
          </a:p>
        </p:txBody>
      </p:sp>
      <p:sp>
        <p:nvSpPr>
          <p:cNvPr id="68620" name="Text Box 22"/>
          <p:cNvSpPr txBox="1">
            <a:spLocks noChangeArrowheads="1"/>
          </p:cNvSpPr>
          <p:nvPr/>
        </p:nvSpPr>
        <p:spPr bwMode="auto">
          <a:xfrm>
            <a:off x="381000" y="48768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</a:t>
            </a:r>
            <a:r>
              <a:rPr lang="en-US" altLang="ja-JP" dirty="0" smtClean="0">
                <a:ea typeface="ＭＳ Ｐゴシック" charset="-128"/>
              </a:rPr>
              <a:t>equation for combustion can therefore </a:t>
            </a:r>
            <a:r>
              <a:rPr lang="en-US" altLang="ja-JP" dirty="0">
                <a:ea typeface="ＭＳ Ｐゴシック" charset="-128"/>
              </a:rPr>
              <a:t>be </a:t>
            </a:r>
            <a:r>
              <a:rPr lang="en-US" altLang="ja-JP" dirty="0" smtClean="0">
                <a:ea typeface="ＭＳ Ｐゴシック" charset="-128"/>
              </a:rPr>
              <a:t>expressed </a:t>
            </a:r>
            <a:r>
              <a:rPr lang="en-US" altLang="ja-JP" dirty="0">
                <a:ea typeface="ＭＳ Ｐゴシック" charset="-128"/>
              </a:rPr>
              <a:t>as:</a:t>
            </a:r>
          </a:p>
        </p:txBody>
      </p:sp>
      <p:sp>
        <p:nvSpPr>
          <p:cNvPr id="68621" name="Text Box 23"/>
          <p:cNvSpPr txBox="1">
            <a:spLocks noChangeArrowheads="1"/>
          </p:cNvSpPr>
          <p:nvPr/>
        </p:nvSpPr>
        <p:spPr bwMode="auto">
          <a:xfrm>
            <a:off x="457200" y="5486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85800" y="5424488"/>
            <a:ext cx="7467600" cy="366712"/>
            <a:chOff x="528" y="3801"/>
            <a:chExt cx="4704" cy="231"/>
          </a:xfrm>
        </p:grpSpPr>
        <p:sp>
          <p:nvSpPr>
            <p:cNvPr id="68623" name="Text Box 25"/>
            <p:cNvSpPr txBox="1">
              <a:spLocks noChangeArrowheads="1"/>
            </p:cNvSpPr>
            <p:nvPr/>
          </p:nvSpPr>
          <p:spPr bwMode="auto">
            <a:xfrm>
              <a:off x="528" y="3801"/>
              <a:ext cx="4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>
                  <a:ea typeface="ＭＳ Ｐゴシック" charset="-128"/>
                </a:rPr>
                <a:t>C</a:t>
              </a:r>
              <a:r>
                <a:rPr lang="en-US" altLang="ja-JP" baseline="-25000" dirty="0">
                  <a:ea typeface="ＭＳ Ｐゴシック" charset="-128"/>
                </a:rPr>
                <a:t>3</a:t>
              </a:r>
              <a:r>
                <a:rPr lang="en-US" altLang="ja-JP" dirty="0">
                  <a:ea typeface="ＭＳ Ｐゴシック" charset="-128"/>
                </a:rPr>
                <a:t>H</a:t>
              </a:r>
              <a:r>
                <a:rPr lang="en-US" altLang="ja-JP" baseline="-25000" dirty="0">
                  <a:ea typeface="ＭＳ Ｐゴシック" charset="-128"/>
                </a:rPr>
                <a:t>8 </a:t>
              </a:r>
              <a:r>
                <a:rPr lang="en-US" altLang="ja-JP" dirty="0">
                  <a:ea typeface="ＭＳ Ｐゴシック" charset="-128"/>
                </a:rPr>
                <a:t>+ 4 O</a:t>
              </a:r>
              <a:r>
                <a:rPr lang="en-US" altLang="ja-JP" baseline="-25000" dirty="0">
                  <a:ea typeface="ＭＳ Ｐゴシック" charset="-128"/>
                </a:rPr>
                <a:t>2 </a:t>
              </a:r>
              <a:r>
                <a:rPr lang="en-US" altLang="ja-JP" dirty="0">
                  <a:ea typeface="ＭＳ Ｐゴシック" charset="-128"/>
                </a:rPr>
                <a:t> + 15.04 N</a:t>
              </a:r>
              <a:r>
                <a:rPr lang="en-US" altLang="ja-JP" baseline="-25000" dirty="0">
                  <a:ea typeface="ＭＳ Ｐゴシック" charset="-128"/>
                </a:rPr>
                <a:t>2</a:t>
              </a:r>
              <a:r>
                <a:rPr lang="en-US" altLang="ja-JP" dirty="0">
                  <a:ea typeface="ＭＳ Ｐゴシック" charset="-128"/>
                </a:rPr>
                <a:t>               2 CO + CO</a:t>
              </a:r>
              <a:r>
                <a:rPr lang="en-US" altLang="ja-JP" baseline="-25000" dirty="0">
                  <a:ea typeface="ＭＳ Ｐゴシック" charset="-128"/>
                </a:rPr>
                <a:t>2 </a:t>
              </a:r>
              <a:r>
                <a:rPr lang="en-US" altLang="ja-JP" dirty="0">
                  <a:ea typeface="ＭＳ Ｐゴシック" charset="-128"/>
                </a:rPr>
                <a:t> + 4 H</a:t>
              </a:r>
              <a:r>
                <a:rPr lang="en-US" altLang="ja-JP" baseline="-25000" dirty="0">
                  <a:ea typeface="ＭＳ Ｐゴシック" charset="-128"/>
                </a:rPr>
                <a:t>2</a:t>
              </a:r>
              <a:r>
                <a:rPr lang="en-US" altLang="ja-JP" dirty="0">
                  <a:ea typeface="ＭＳ Ｐゴシック" charset="-128"/>
                </a:rPr>
                <a:t>O  + 15.04  N</a:t>
              </a:r>
              <a:r>
                <a:rPr lang="en-US" altLang="ja-JP" baseline="-25000" dirty="0">
                  <a:ea typeface="ＭＳ Ｐゴシック" charset="-128"/>
                </a:rPr>
                <a:t>2</a:t>
              </a:r>
              <a:r>
                <a:rPr lang="en-US" altLang="ja-JP" dirty="0">
                  <a:ea typeface="ＭＳ Ｐゴシック" charset="-128"/>
                </a:rPr>
                <a:t> </a:t>
              </a:r>
            </a:p>
          </p:txBody>
        </p:sp>
        <p:sp>
          <p:nvSpPr>
            <p:cNvPr id="68624" name="Line 26"/>
            <p:cNvSpPr>
              <a:spLocks noChangeShapeType="1"/>
            </p:cNvSpPr>
            <p:nvPr/>
          </p:nvSpPr>
          <p:spPr bwMode="auto">
            <a:xfrm>
              <a:off x="2016" y="3936"/>
              <a:ext cx="294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19" name="直線矢印コネクタ 18"/>
          <p:cNvCxnSpPr/>
          <p:nvPr/>
        </p:nvCxnSpPr>
        <p:spPr>
          <a:xfrm flipH="1" flipV="1">
            <a:off x="4648200" y="3200400"/>
            <a:ext cx="3810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876800" y="43434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 will be produced by the incomplete combustion</a:t>
            </a:r>
            <a:endParaRPr lang="en-US" sz="1400" dirty="0"/>
          </a:p>
        </p:txBody>
      </p:sp>
      <p:cxnSp>
        <p:nvCxnSpPr>
          <p:cNvPr id="24" name="直線矢印コネクタ 23"/>
          <p:cNvCxnSpPr/>
          <p:nvPr/>
        </p:nvCxnSpPr>
        <p:spPr>
          <a:xfrm flipH="1" flipV="1">
            <a:off x="5029200" y="3200400"/>
            <a:ext cx="304800" cy="975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334000" y="40386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CO2 amount reduced</a:t>
            </a:r>
            <a:endParaRPr lang="en-US" sz="1400" dirty="0"/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6705600" y="3200400"/>
            <a:ext cx="228600" cy="7315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934200" y="37338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N2 amount reduced</a:t>
            </a:r>
            <a:endParaRPr lang="en-US" sz="1400" dirty="0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81000" y="4572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>
                <a:solidFill>
                  <a:srgbClr val="00B050"/>
                </a:solidFill>
                <a:ea typeface="ＭＳ Ｐゴシック" charset="-128"/>
              </a:rPr>
              <a:t>Combustion </a:t>
            </a:r>
            <a:r>
              <a:rPr lang="en-US" altLang="ja-JP" sz="2000" b="1" dirty="0" smtClean="0">
                <a:solidFill>
                  <a:srgbClr val="00B050"/>
                </a:solidFill>
                <a:ea typeface="ＭＳ Ｐゴシック" charset="-128"/>
              </a:rPr>
              <a:t>Equation (With less air)</a:t>
            </a:r>
            <a:endParaRPr lang="en-US" altLang="ja-JP" sz="2000" b="1" dirty="0">
              <a:solidFill>
                <a:srgbClr val="00B05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4"/>
          <p:cNvSpPr txBox="1">
            <a:spLocks noChangeArrowheads="1"/>
          </p:cNvSpPr>
          <p:nvPr/>
        </p:nvSpPr>
        <p:spPr bwMode="auto">
          <a:xfrm>
            <a:off x="228600" y="4413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>
                <a:ea typeface="ＭＳ Ｐゴシック" charset="-128"/>
              </a:rPr>
              <a:t>Heating Value of a Fuel:</a:t>
            </a:r>
          </a:p>
        </p:txBody>
      </p:sp>
      <p:sp>
        <p:nvSpPr>
          <p:cNvPr id="69635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Heat </a:t>
            </a:r>
            <a:r>
              <a:rPr lang="en-US" altLang="ja-JP" dirty="0">
                <a:ea typeface="ＭＳ Ｐゴシック" charset="-128"/>
              </a:rPr>
              <a:t>of reaction of coal constituents are given in table below:</a:t>
            </a:r>
          </a:p>
        </p:txBody>
      </p:sp>
      <p:sp>
        <p:nvSpPr>
          <p:cNvPr id="69636" name="Text Box 6"/>
          <p:cNvSpPr txBox="1">
            <a:spLocks noChangeArrowheads="1"/>
          </p:cNvSpPr>
          <p:nvPr/>
        </p:nvSpPr>
        <p:spPr bwMode="auto">
          <a:xfrm>
            <a:off x="457200" y="1752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  <p:graphicFrame>
        <p:nvGraphicFramePr>
          <p:cNvPr id="14366" name="Group 30"/>
          <p:cNvGraphicFramePr>
            <a:graphicFrameLocks noGrp="1"/>
          </p:cNvGraphicFramePr>
          <p:nvPr/>
        </p:nvGraphicFramePr>
        <p:xfrm>
          <a:off x="762000" y="1811338"/>
          <a:ext cx="7924800" cy="3149600"/>
        </p:xfrm>
        <a:graphic>
          <a:graphicData uri="http://schemas.openxmlformats.org/drawingml/2006/table">
            <a:tbl>
              <a:tblPr/>
              <a:tblGrid>
                <a:gridCol w="2832100"/>
                <a:gridCol w="1566863"/>
                <a:gridCol w="1801812"/>
                <a:gridCol w="1724025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Formula and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Product of combustion and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Heat of reaction (kJ/kg mol)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Carbon (Coke)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Carbon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Carbon monoxide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Hydrogen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Sulpur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 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 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 (g)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</a:t>
                      </a:r>
                      <a:r>
                        <a:rPr kumimoji="0" lang="en-US" altLang="ja-JP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 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</a:t>
                      </a:r>
                      <a:r>
                        <a:rPr kumimoji="0" lang="en-US" altLang="ja-JP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</a:t>
                      </a:r>
                      <a:r>
                        <a:rPr kumimoji="0" lang="en-US" altLang="ja-JP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 (g)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</a:t>
                      </a:r>
                      <a:r>
                        <a:rPr kumimoji="0" lang="en-US" altLang="ja-JP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 (l)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</a:t>
                      </a:r>
                      <a:r>
                        <a:rPr kumimoji="0" lang="en-US" altLang="ja-JP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(g)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-407,000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-397,000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-283,000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-286,000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-291,000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54" name="Text Box 55"/>
          <p:cNvSpPr txBox="1">
            <a:spLocks noChangeArrowheads="1"/>
          </p:cNvSpPr>
          <p:nvPr/>
        </p:nvSpPr>
        <p:spPr bwMode="auto">
          <a:xfrm>
            <a:off x="381000" y="522605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For 1 kg of coal containing C kg carbon, the heat released by the carbon combustion ( taking carbon to have heat of reaction of coke) at standard condition is  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0" y="1371600"/>
            <a:ext cx="8534400" cy="1709738"/>
            <a:chOff x="0" y="1008"/>
            <a:chExt cx="5376" cy="1077"/>
          </a:xfrm>
        </p:grpSpPr>
        <p:sp>
          <p:nvSpPr>
            <p:cNvPr id="69658" name="Rectangle 59"/>
            <p:cNvSpPr>
              <a:spLocks noChangeArrowheads="1"/>
            </p:cNvSpPr>
            <p:nvPr/>
          </p:nvSpPr>
          <p:spPr bwMode="auto">
            <a:xfrm>
              <a:off x="0" y="1852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MY" altLang="ja-JP">
                <a:ea typeface="ＭＳ Ｐゴシック" charset="-128"/>
              </a:endParaRPr>
            </a:p>
          </p:txBody>
        </p:sp>
        <p:sp>
          <p:nvSpPr>
            <p:cNvPr id="69659" name="Text Box 62"/>
            <p:cNvSpPr txBox="1">
              <a:spLocks noChangeArrowheads="1"/>
            </p:cNvSpPr>
            <p:nvPr/>
          </p:nvSpPr>
          <p:spPr bwMode="auto">
            <a:xfrm>
              <a:off x="432" y="1008"/>
              <a:ext cx="49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>
                  <a:ea typeface="ＭＳ Ｐゴシック" charset="-128"/>
                </a:rPr>
                <a:t>Table1. Heats of reaction of coal constituents</a:t>
              </a:r>
            </a:p>
          </p:txBody>
        </p:sp>
      </p:grpSp>
      <p:sp>
        <p:nvSpPr>
          <p:cNvPr id="69657" name="Text Box 31"/>
          <p:cNvSpPr txBox="1">
            <a:spLocks noChangeArrowheads="1"/>
          </p:cNvSpPr>
          <p:nvPr/>
        </p:nvSpPr>
        <p:spPr bwMode="auto">
          <a:xfrm>
            <a:off x="457200" y="58674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Heat released by carbon combustion is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5871105"/>
              </p:ext>
            </p:extLst>
          </p:nvPr>
        </p:nvGraphicFramePr>
        <p:xfrm>
          <a:off x="3276600" y="5867400"/>
          <a:ext cx="4419600" cy="604837"/>
        </p:xfrm>
        <a:graphic>
          <a:graphicData uri="http://schemas.openxmlformats.org/presentationml/2006/ole">
            <p:oleObj spid="_x0000_s146442" name="Equation" r:id="rId4" imgW="2044440" imgH="30456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3339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533400"/>
            <a:ext cx="6172200" cy="669925"/>
            <a:chOff x="192" y="144"/>
            <a:chExt cx="3888" cy="422"/>
          </a:xfrm>
        </p:grpSpPr>
        <p:sp>
          <p:nvSpPr>
            <p:cNvPr id="14351" name="Text Box 4"/>
            <p:cNvSpPr txBox="1">
              <a:spLocks noChangeArrowheads="1"/>
            </p:cNvSpPr>
            <p:nvPr/>
          </p:nvSpPr>
          <p:spPr bwMode="auto">
            <a:xfrm>
              <a:off x="192" y="249"/>
              <a:ext cx="24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>
                  <a:ea typeface="ＭＳ Ｐゴシック" charset="-128"/>
                </a:rPr>
                <a:t>Similarly, heat released by sulphur</a:t>
              </a:r>
            </a:p>
          </p:txBody>
        </p:sp>
        <p:graphicFrame>
          <p:nvGraphicFramePr>
            <p:cNvPr id="1434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104746614"/>
                </p:ext>
              </p:extLst>
            </p:nvPr>
          </p:nvGraphicFramePr>
          <p:xfrm>
            <a:off x="2544" y="144"/>
            <a:ext cx="1536" cy="422"/>
          </p:xfrm>
          <a:graphic>
            <a:graphicData uri="http://schemas.openxmlformats.org/presentationml/2006/ole">
              <p:oleObj spid="_x0000_s102429" name="Equation" r:id="rId4" imgW="1524000" imgH="419100" progId="Equation.DSMT4">
                <p:embed/>
              </p:oleObj>
            </a:graphicData>
          </a:graphic>
        </p:graphicFrame>
      </p:grp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The available hydrogen is that hydrogen which is available for combustion, and is the total hydrogen less than that required to combine with the oxygen in the coal, (H-O/8). </a:t>
            </a: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0" y="33348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57200" y="2590800"/>
            <a:ext cx="7315200" cy="517525"/>
            <a:chOff x="336" y="1584"/>
            <a:chExt cx="4608" cy="326"/>
          </a:xfrm>
        </p:grpSpPr>
        <p:sp>
          <p:nvSpPr>
            <p:cNvPr id="14350" name="Text Box 10"/>
            <p:cNvSpPr txBox="1">
              <a:spLocks noChangeArrowheads="1"/>
            </p:cNvSpPr>
            <p:nvPr/>
          </p:nvSpPr>
          <p:spPr bwMode="auto">
            <a:xfrm>
              <a:off x="336" y="1632"/>
              <a:ext cx="29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>
                  <a:ea typeface="ＭＳ Ｐゴシック" charset="-128"/>
                </a:rPr>
                <a:t>Heat released by hydrogen combustion</a:t>
              </a:r>
            </a:p>
          </p:txBody>
        </p:sp>
        <p:graphicFrame>
          <p:nvGraphicFramePr>
            <p:cNvPr id="1433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59577822"/>
                </p:ext>
              </p:extLst>
            </p:nvPr>
          </p:nvGraphicFramePr>
          <p:xfrm>
            <a:off x="2976" y="1584"/>
            <a:ext cx="1968" cy="326"/>
          </p:xfrm>
          <a:graphic>
            <a:graphicData uri="http://schemas.openxmlformats.org/presentationml/2006/ole">
              <p:oleObj spid="_x0000_s102430" name="Equation" r:id="rId5" imgW="2590800" imgH="431800" progId="Equation.DSMT4">
                <p:embed/>
              </p:oleObj>
            </a:graphicData>
          </a:graphic>
        </p:graphicFrame>
      </p:grp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457200" y="3429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Therefore, the total heat released by complete combustion of 1 kg coal is</a:t>
            </a:r>
          </a:p>
        </p:txBody>
      </p:sp>
      <p:sp>
        <p:nvSpPr>
          <p:cNvPr id="14347" name="Rectangle 16"/>
          <p:cNvSpPr>
            <a:spLocks noChangeArrowheads="1"/>
          </p:cNvSpPr>
          <p:nvPr/>
        </p:nvSpPr>
        <p:spPr bwMode="auto">
          <a:xfrm>
            <a:off x="0" y="33348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1433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5121640"/>
              </p:ext>
            </p:extLst>
          </p:nvPr>
        </p:nvGraphicFramePr>
        <p:xfrm>
          <a:off x="609600" y="4056110"/>
          <a:ext cx="5715000" cy="865188"/>
        </p:xfrm>
        <a:graphic>
          <a:graphicData uri="http://schemas.openxmlformats.org/presentationml/2006/ole">
            <p:oleObj spid="_x0000_s102431" name="Equation" r:id="rId6" imgW="2832100" imgH="431800" progId="Equation.DSMT4">
              <p:embed/>
            </p:oleObj>
          </a:graphicData>
        </a:graphic>
      </p:graphicFrame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8153400" y="42814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(27)</a:t>
            </a:r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609600" y="51054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The equation is very close to Dulong’s formula, as given by Equation (5)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572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 smtClean="0">
                <a:ea typeface="ＭＳ Ｐゴシック" charset="-128"/>
              </a:rPr>
              <a:t>COMBUSTION </a:t>
            </a:r>
            <a:r>
              <a:rPr lang="en-US" altLang="ja-JP" sz="2000" b="1" dirty="0">
                <a:ea typeface="ＭＳ Ｐゴシック" charset="-128"/>
              </a:rPr>
              <a:t>REACTION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Combustion: heat release with high </a:t>
            </a:r>
            <a:r>
              <a:rPr lang="en-US" altLang="ja-JP" dirty="0">
                <a:ea typeface="ＭＳ Ｐゴシック" charset="-128"/>
              </a:rPr>
              <a:t>temperature oxidation of </a:t>
            </a:r>
            <a:r>
              <a:rPr lang="en-US" altLang="ja-JP" dirty="0" smtClean="0">
                <a:ea typeface="ＭＳ Ｐゴシック" charset="-128"/>
              </a:rPr>
              <a:t>fuel. 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Combustible elements </a:t>
            </a:r>
            <a:r>
              <a:rPr lang="en-US" altLang="ja-JP" dirty="0">
                <a:ea typeface="ＭＳ Ｐゴシック" charset="-128"/>
              </a:rPr>
              <a:t>in </a:t>
            </a:r>
            <a:r>
              <a:rPr lang="en-US" altLang="ja-JP" dirty="0" smtClean="0">
                <a:ea typeface="ＭＳ Ｐゴシック" charset="-128"/>
              </a:rPr>
              <a:t>fuel: </a:t>
            </a:r>
            <a:r>
              <a:rPr lang="en-US" altLang="ja-JP" b="1" dirty="0" smtClean="0">
                <a:ea typeface="ＭＳ Ｐゴシック" charset="-128"/>
              </a:rPr>
              <a:t>C, H</a:t>
            </a:r>
            <a:r>
              <a:rPr lang="en-US" altLang="ja-JP" dirty="0" smtClean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and </a:t>
            </a:r>
            <a:r>
              <a:rPr lang="en-US" altLang="ja-JP" b="1" dirty="0" smtClean="0">
                <a:ea typeface="ＭＳ Ｐゴシック" charset="-128"/>
              </a:rPr>
              <a:t>S</a:t>
            </a:r>
            <a:r>
              <a:rPr lang="en-US" altLang="ja-JP" dirty="0" smtClean="0">
                <a:ea typeface="ＭＳ Ｐゴシック" charset="-128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Basic </a:t>
            </a:r>
            <a:r>
              <a:rPr lang="en-US" altLang="ja-JP" b="1" dirty="0">
                <a:ea typeface="ＭＳ Ｐゴシック" charset="-128"/>
              </a:rPr>
              <a:t>chemical equation</a:t>
            </a:r>
            <a:r>
              <a:rPr lang="en-US" altLang="ja-JP" dirty="0">
                <a:ea typeface="ＭＳ Ｐゴシック" charset="-128"/>
              </a:rPr>
              <a:t> for complete </a:t>
            </a:r>
            <a:r>
              <a:rPr lang="en-US" altLang="ja-JP" dirty="0" smtClean="0">
                <a:ea typeface="ＭＳ Ｐゴシック" charset="-128"/>
              </a:rPr>
              <a:t>combustion: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371600" y="27432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3587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2586404"/>
              </p:ext>
            </p:extLst>
          </p:nvPr>
        </p:nvGraphicFramePr>
        <p:xfrm>
          <a:off x="1801813" y="2895600"/>
          <a:ext cx="2338387" cy="1341438"/>
        </p:xfrm>
        <a:graphic>
          <a:graphicData uri="http://schemas.openxmlformats.org/presentationml/2006/ole">
            <p:oleObj spid="_x0000_s70676" name="Equation" r:id="rId3" imgW="1193760" imgH="685800" progId="Equation.DSMT4">
              <p:embed/>
            </p:oleObj>
          </a:graphicData>
        </a:graphic>
      </p:graphicFrame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33400" y="46482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The formation of </a:t>
            </a:r>
            <a:r>
              <a:rPr lang="en-US" altLang="ja-JP" b="1" dirty="0" smtClean="0">
                <a:ea typeface="ＭＳ Ｐゴシック" charset="-128"/>
              </a:rPr>
              <a:t>CO </a:t>
            </a:r>
            <a:r>
              <a:rPr lang="en-US" altLang="ja-JP" dirty="0" smtClean="0">
                <a:ea typeface="ＭＳ Ｐゴシック" charset="-128"/>
              </a:rPr>
              <a:t>happened when oxygen </a:t>
            </a:r>
            <a:r>
              <a:rPr lang="en-US" altLang="ja-JP" dirty="0">
                <a:ea typeface="ＭＳ Ｐゴシック" charset="-128"/>
              </a:rPr>
              <a:t>is </a:t>
            </a:r>
            <a:r>
              <a:rPr lang="en-US" altLang="ja-JP" dirty="0" smtClean="0">
                <a:ea typeface="ＭＳ Ｐゴシック" charset="-128"/>
              </a:rPr>
              <a:t>insufficient and  </a:t>
            </a:r>
            <a:r>
              <a:rPr lang="en-US" altLang="ja-JP" b="1" dirty="0" smtClean="0">
                <a:ea typeface="ＭＳ Ｐゴシック" charset="-128"/>
              </a:rPr>
              <a:t>C </a:t>
            </a:r>
            <a:r>
              <a:rPr lang="en-US" altLang="ja-JP" dirty="0">
                <a:ea typeface="ＭＳ Ｐゴシック" charset="-128"/>
              </a:rPr>
              <a:t>will be burned </a:t>
            </a:r>
            <a:r>
              <a:rPr lang="en-US" altLang="ja-JP" dirty="0" smtClean="0">
                <a:ea typeface="ＭＳ Ｐゴシック" charset="-128"/>
              </a:rPr>
              <a:t>incompletely</a:t>
            </a:r>
            <a:r>
              <a:rPr lang="en-US" altLang="ja-JP" b="1" dirty="0" smtClean="0">
                <a:ea typeface="ＭＳ Ｐゴシック" charset="-128"/>
              </a:rPr>
              <a:t>.</a:t>
            </a:r>
            <a:endParaRPr lang="en-US" altLang="ja-JP" b="1" dirty="0">
              <a:ea typeface="ＭＳ Ｐゴシック" charset="-128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371600" y="5486400"/>
            <a:ext cx="3276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0" y="501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38205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1828800" y="5562600"/>
          <a:ext cx="2286000" cy="469900"/>
        </p:xfrm>
        <a:graphic>
          <a:graphicData uri="http://schemas.openxmlformats.org/presentationml/2006/ole">
            <p:oleObj spid="_x0000_s70677" name="Equation" r:id="rId4" imgW="1066337" imgH="21580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4"/>
          <p:cNvSpPr txBox="1">
            <a:spLocks noChangeArrowheads="1"/>
          </p:cNvSpPr>
          <p:nvPr/>
        </p:nvSpPr>
        <p:spPr bwMode="auto">
          <a:xfrm>
            <a:off x="0" y="4572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>
                <a:ea typeface="ＭＳ Ｐゴシック" charset="-128"/>
              </a:rPr>
              <a:t>Control of Excess Air</a:t>
            </a:r>
          </a:p>
        </p:txBody>
      </p:sp>
      <p:sp>
        <p:nvSpPr>
          <p:cNvPr id="70659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Proper </a:t>
            </a:r>
            <a:r>
              <a:rPr lang="en-US" altLang="ja-JP" dirty="0">
                <a:ea typeface="ＭＳ Ｐゴシック" charset="-128"/>
              </a:rPr>
              <a:t>control of the </a:t>
            </a:r>
            <a:r>
              <a:rPr lang="en-US" altLang="ja-JP" dirty="0" smtClean="0">
                <a:ea typeface="ＭＳ Ｐゴシック" charset="-128"/>
              </a:rPr>
              <a:t>proper </a:t>
            </a:r>
            <a:r>
              <a:rPr lang="en-US" altLang="ja-JP" dirty="0">
                <a:ea typeface="ＭＳ Ｐゴシック" charset="-128"/>
              </a:rPr>
              <a:t>amount of excess air maintains optimum combustion efficiency. </a:t>
            </a:r>
            <a:r>
              <a:rPr lang="en-US" altLang="ja-JP" dirty="0" smtClean="0">
                <a:ea typeface="ＭＳ Ｐゴシック" charset="-128"/>
              </a:rPr>
              <a:t>Excess air is indicated by CO</a:t>
            </a:r>
            <a:r>
              <a:rPr lang="en-US" altLang="ja-JP" baseline="-25000" dirty="0" smtClean="0">
                <a:ea typeface="ＭＳ Ｐゴシック" charset="-128"/>
              </a:rPr>
              <a:t>2</a:t>
            </a:r>
            <a:r>
              <a:rPr lang="en-US" altLang="ja-JP" dirty="0" smtClean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and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in </a:t>
            </a:r>
            <a:r>
              <a:rPr lang="en-US" altLang="ja-JP" dirty="0" smtClean="0">
                <a:ea typeface="ＭＳ Ｐゴシック" charset="-128"/>
              </a:rPr>
              <a:t>gases. 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CO</a:t>
            </a:r>
            <a:r>
              <a:rPr lang="en-US" altLang="ja-JP" baseline="-25000" dirty="0" smtClean="0">
                <a:ea typeface="ＭＳ Ｐゴシック" charset="-128"/>
              </a:rPr>
              <a:t>2</a:t>
            </a:r>
            <a:r>
              <a:rPr lang="en-US" altLang="ja-JP" dirty="0" smtClean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level </a:t>
            </a:r>
            <a:r>
              <a:rPr lang="en-US" altLang="ja-JP" dirty="0" smtClean="0">
                <a:ea typeface="ＭＳ Ｐゴシック" charset="-128"/>
              </a:rPr>
              <a:t>depends </a:t>
            </a:r>
            <a:r>
              <a:rPr lang="en-US" altLang="ja-JP" dirty="0">
                <a:ea typeface="ＭＳ Ｐゴシック" charset="-128"/>
              </a:rPr>
              <a:t>on the fuel and the optimum excess air </a:t>
            </a:r>
            <a:r>
              <a:rPr lang="en-US" altLang="ja-JP" dirty="0" smtClean="0">
                <a:ea typeface="ＭＳ Ｐゴシック" charset="-128"/>
              </a:rPr>
              <a:t>supplied (fig</a:t>
            </a:r>
            <a:r>
              <a:rPr lang="en-US" altLang="ja-JP" dirty="0">
                <a:ea typeface="ＭＳ Ｐゴシック" charset="-128"/>
              </a:rPr>
              <a:t>. 6 ). </a:t>
            </a:r>
            <a:endParaRPr lang="en-US" altLang="ja-JP" dirty="0" smtClean="0">
              <a:ea typeface="ＭＳ Ｐゴシック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O</a:t>
            </a:r>
            <a:r>
              <a:rPr lang="en-US" altLang="ja-JP" baseline="-25000" dirty="0" smtClean="0">
                <a:ea typeface="ＭＳ Ｐゴシック" charset="-128"/>
              </a:rPr>
              <a:t>2</a:t>
            </a:r>
            <a:r>
              <a:rPr lang="en-US" altLang="ja-JP" dirty="0" smtClean="0">
                <a:ea typeface="ＭＳ Ｐゴシック" charset="-128"/>
              </a:rPr>
              <a:t> level depends </a:t>
            </a:r>
            <a:r>
              <a:rPr lang="en-US" altLang="ja-JP" dirty="0">
                <a:ea typeface="ＭＳ Ｐゴシック" charset="-128"/>
              </a:rPr>
              <a:t>much less on the type of fuel ( fig. 7</a:t>
            </a:r>
            <a:r>
              <a:rPr lang="en-US" altLang="ja-JP" dirty="0" smtClean="0">
                <a:ea typeface="ＭＳ Ｐゴシック" charset="-128"/>
              </a:rPr>
              <a:t>). Thus, it is prefered.</a:t>
            </a:r>
            <a:endParaRPr lang="en-US" altLang="ja-JP" dirty="0">
              <a:ea typeface="ＭＳ Ｐゴシック" charset="-128"/>
            </a:endParaRPr>
          </a:p>
        </p:txBody>
      </p:sp>
      <p:pic>
        <p:nvPicPr>
          <p:cNvPr id="70660" name="Picture 7" descr="Gambar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7202">
            <a:off x="533400" y="3124200"/>
            <a:ext cx="37338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8" descr="gambar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444392">
            <a:off x="4648200" y="3124200"/>
            <a:ext cx="42672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Text Box 9"/>
          <p:cNvSpPr txBox="1">
            <a:spLocks noChangeArrowheads="1"/>
          </p:cNvSpPr>
          <p:nvPr/>
        </p:nvSpPr>
        <p:spPr bwMode="auto">
          <a:xfrm>
            <a:off x="643508" y="6075107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Fig. 6. 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variation of </a:t>
            </a:r>
            <a:r>
              <a:rPr lang="en-US" altLang="ja-JP" dirty="0" smtClean="0">
                <a:ea typeface="ＭＳ Ｐゴシック" charset="-128"/>
              </a:rPr>
              <a:t>flue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70663" name="Text Box 10"/>
          <p:cNvSpPr txBox="1">
            <a:spLocks noChangeArrowheads="1"/>
          </p:cNvSpPr>
          <p:nvPr/>
        </p:nvSpPr>
        <p:spPr bwMode="auto">
          <a:xfrm>
            <a:off x="5105400" y="6075107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Fig.7. O</a:t>
            </a:r>
            <a:r>
              <a:rPr lang="en-US" altLang="ja-JP" baseline="-25000" dirty="0">
                <a:ea typeface="ＭＳ Ｐゴシック" charset="-128"/>
              </a:rPr>
              <a:t>2 </a:t>
            </a:r>
            <a:r>
              <a:rPr lang="en-US" altLang="ja-JP" dirty="0">
                <a:ea typeface="ＭＳ Ｐゴシック" charset="-128"/>
              </a:rPr>
              <a:t>variation in </a:t>
            </a:r>
            <a:r>
              <a:rPr lang="en-US" altLang="ja-JP" dirty="0" smtClean="0">
                <a:ea typeface="ＭＳ Ｐゴシック" charset="-128"/>
              </a:rPr>
              <a:t>flue</a:t>
            </a: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228600" y="912018"/>
            <a:ext cx="8458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excess air is than adjusted by controlling </a:t>
            </a:r>
            <a:r>
              <a:rPr lang="en-US" altLang="ja-JP" dirty="0" smtClean="0">
                <a:ea typeface="ＭＳ Ｐゴシック" charset="-128"/>
              </a:rPr>
              <a:t>the amount air </a:t>
            </a:r>
            <a:r>
              <a:rPr lang="en-US" altLang="ja-JP" dirty="0">
                <a:ea typeface="ＭＳ Ｐゴシック" charset="-128"/>
              </a:rPr>
              <a:t>supply to show the optimum value of CO2 and O2. The optimum value of excess air for </a:t>
            </a:r>
            <a:r>
              <a:rPr lang="en-US" altLang="ja-JP" dirty="0" smtClean="0">
                <a:ea typeface="ＭＳ Ｐゴシック" charset="-128"/>
              </a:rPr>
              <a:t>the best </a:t>
            </a:r>
            <a:r>
              <a:rPr lang="en-US" altLang="ja-JP" dirty="0">
                <a:ea typeface="ＭＳ Ｐゴシック" charset="-128"/>
              </a:rPr>
              <a:t>combustion efficiency is </a:t>
            </a:r>
            <a:r>
              <a:rPr lang="en-US" altLang="ja-JP" dirty="0" smtClean="0">
                <a:ea typeface="ＭＳ Ｐゴシック" charset="-128"/>
              </a:rPr>
              <a:t>as below (fig</a:t>
            </a:r>
            <a:r>
              <a:rPr lang="en-US" altLang="ja-JP" dirty="0">
                <a:ea typeface="ＭＳ Ｐゴシック" charset="-128"/>
              </a:rPr>
              <a:t>. 8). </a:t>
            </a:r>
          </a:p>
        </p:txBody>
      </p:sp>
      <p:pic>
        <p:nvPicPr>
          <p:cNvPr id="71683" name="Picture 5" descr="gambar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4513" y="1830388"/>
            <a:ext cx="518160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1600200" y="5500688"/>
            <a:ext cx="678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Fig. 8. Optimum excess air for maximum combustion efficiency</a:t>
            </a:r>
          </a:p>
        </p:txBody>
      </p:sp>
      <p:sp>
        <p:nvSpPr>
          <p:cNvPr id="2" name="Oval 1"/>
          <p:cNvSpPr/>
          <p:nvPr/>
        </p:nvSpPr>
        <p:spPr>
          <a:xfrm>
            <a:off x="3733800" y="3505200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Excess </a:t>
            </a:r>
            <a:r>
              <a:rPr lang="en-US" altLang="ja-JP" dirty="0">
                <a:ea typeface="ＭＳ Ｐゴシック" charset="-128"/>
              </a:rPr>
              <a:t>air can also be determined </a:t>
            </a:r>
            <a:r>
              <a:rPr lang="en-US" altLang="ja-JP" dirty="0" smtClean="0">
                <a:ea typeface="ＭＳ Ｐゴシック" charset="-128"/>
              </a:rPr>
              <a:t>by </a:t>
            </a:r>
            <a:r>
              <a:rPr lang="en-US" altLang="ja-JP" dirty="0">
                <a:ea typeface="ＭＳ Ｐゴシック" charset="-128"/>
              </a:rPr>
              <a:t>the following relation (Strotzki and Vapot, 1960).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1147763" y="1839913"/>
          <a:ext cx="4791075" cy="825500"/>
        </p:xfrm>
        <a:graphic>
          <a:graphicData uri="http://schemas.openxmlformats.org/presentationml/2006/ole">
            <p:oleObj spid="_x0000_s103444" name="Equation" r:id="rId4" imgW="2527300" imgH="431800" progId="Equation.DSMT4">
              <p:embed/>
            </p:oleObj>
          </a:graphicData>
        </a:graphic>
      </p:graphicFrame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533400" y="3200400"/>
            <a:ext cx="8229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w</a:t>
            </a:r>
            <a:r>
              <a:rPr lang="en-US" altLang="ja-JP" dirty="0" smtClean="0">
                <a:ea typeface="ＭＳ Ｐゴシック" charset="-128"/>
              </a:rPr>
              <a:t>here CO, O2</a:t>
            </a:r>
            <a:r>
              <a:rPr lang="en-US" altLang="ja-JP" dirty="0">
                <a:ea typeface="ＭＳ Ｐゴシック" charset="-128"/>
              </a:rPr>
              <a:t>, </a:t>
            </a:r>
            <a:r>
              <a:rPr lang="en-US" altLang="ja-JP" dirty="0" smtClean="0">
                <a:ea typeface="ＭＳ Ｐゴシック" charset="-128"/>
              </a:rPr>
              <a:t>and </a:t>
            </a:r>
            <a:r>
              <a:rPr lang="en-US" altLang="ja-JP" dirty="0">
                <a:ea typeface="ＭＳ Ｐゴシック" charset="-128"/>
              </a:rPr>
              <a:t>N2 are </a:t>
            </a:r>
            <a:r>
              <a:rPr lang="en-US" altLang="ja-JP" dirty="0" smtClean="0">
                <a:ea typeface="ＭＳ Ｐゴシック" charset="-128"/>
              </a:rPr>
              <a:t>percentages in volume in DFG. 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An </a:t>
            </a:r>
            <a:r>
              <a:rPr lang="en-US" altLang="ja-JP" dirty="0">
                <a:ea typeface="ＭＳ Ｐゴシック" charset="-128"/>
              </a:rPr>
              <a:t>approximate formula for the excess air is 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762000" y="44958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15363" name="Object 12"/>
          <p:cNvGraphicFramePr>
            <a:graphicFrameLocks noChangeAspect="1"/>
          </p:cNvGraphicFramePr>
          <p:nvPr/>
        </p:nvGraphicFramePr>
        <p:xfrm>
          <a:off x="1146175" y="4038600"/>
          <a:ext cx="5708650" cy="842963"/>
        </p:xfrm>
        <a:graphic>
          <a:graphicData uri="http://schemas.openxmlformats.org/presentationml/2006/ole">
            <p:oleObj spid="_x0000_s103445" name="Equation" r:id="rId5" imgW="3289300" imgH="482600" progId="Equation.DSMT4">
              <p:embed/>
            </p:oleObj>
          </a:graphicData>
        </a:graphic>
      </p:graphicFrame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533400" y="5105400"/>
            <a:ext cx="8077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Where (CO2)</a:t>
            </a:r>
            <a:r>
              <a:rPr lang="en-US" altLang="ja-JP" baseline="-25000" dirty="0">
                <a:ea typeface="ＭＳ Ｐゴシック" charset="-128"/>
              </a:rPr>
              <a:t>0</a:t>
            </a:r>
            <a:r>
              <a:rPr lang="en-US" altLang="ja-JP" dirty="0">
                <a:ea typeface="ＭＳ Ｐゴシック" charset="-128"/>
              </a:rPr>
              <a:t>=%CO2 in the </a:t>
            </a:r>
            <a:r>
              <a:rPr lang="en-US" altLang="ja-JP" b="1" dirty="0">
                <a:ea typeface="ＭＳ Ｐゴシック" charset="-128"/>
              </a:rPr>
              <a:t>stoichiometric</a:t>
            </a:r>
            <a:r>
              <a:rPr lang="en-US" altLang="ja-JP" dirty="0">
                <a:ea typeface="ＭＳ Ｐゴシック" charset="-128"/>
              </a:rPr>
              <a:t> dry product, </a:t>
            </a:r>
            <a:endParaRPr lang="en-US" altLang="ja-JP" dirty="0" smtClean="0">
              <a:ea typeface="ＭＳ Ｐゴシック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CO2</a:t>
            </a:r>
            <a:r>
              <a:rPr lang="en-US" altLang="ja-JP" dirty="0">
                <a:ea typeface="ＭＳ Ｐゴシック" charset="-128"/>
              </a:rPr>
              <a:t>, CO, O2=% in the </a:t>
            </a:r>
            <a:r>
              <a:rPr lang="en-US" altLang="ja-JP" b="1" dirty="0">
                <a:ea typeface="ＭＳ Ｐゴシック" charset="-128"/>
              </a:rPr>
              <a:t>actual</a:t>
            </a:r>
            <a:r>
              <a:rPr lang="en-US" altLang="ja-JP" dirty="0">
                <a:ea typeface="ＭＳ Ｐゴシック" charset="-128"/>
              </a:rPr>
              <a:t> products.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0" y="533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>
                <a:ea typeface="ＭＳ Ｐゴシック" charset="-128"/>
              </a:rPr>
              <a:t>CL2A</a:t>
            </a:r>
            <a:endParaRPr lang="en-US" altLang="ja-JP" sz="2400" b="1" dirty="0">
              <a:ea typeface="ＭＳ Ｐゴシック" charset="-128"/>
            </a:endParaRP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0" y="1143000"/>
            <a:ext cx="853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The ultimate analyis of coal was 85% Carbon, 4.5% Hydrogen, 4% Sulphur the remaining is ash.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charset="-128"/>
              </a:rPr>
              <a:t>100kg of coal. </a:t>
            </a:r>
            <a:r>
              <a:rPr lang="en-US" altLang="ja-JP" dirty="0" smtClean="0">
                <a:ea typeface="ＭＳ Ｐゴシック" charset="-128"/>
              </a:rPr>
              <a:t>On the other hand, the analysis of DFG was 14% Carbon dioxide, 4% Oxygen and 3% Sulphur Dioxide and Nitrogen 79% by volume. Determine: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Combustion equation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Actual air supplied for the combustion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Theoretical air required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altLang="ja-JP" dirty="0" smtClean="0">
                <a:ea typeface="ＭＳ Ｐゴシック" charset="-128"/>
              </a:rPr>
              <a:t>Percentage of excess air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68621" name="Text Box 23"/>
          <p:cNvSpPr txBox="1">
            <a:spLocks noChangeArrowheads="1"/>
          </p:cNvSpPr>
          <p:nvPr/>
        </p:nvSpPr>
        <p:spPr bwMode="auto">
          <a:xfrm>
            <a:off x="457200" y="5486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0" y="533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>
                <a:ea typeface="ＭＳ Ｐゴシック" charset="-128"/>
              </a:rPr>
              <a:t>CL2B</a:t>
            </a:r>
            <a:endParaRPr lang="en-US" altLang="ja-JP" sz="2400" b="1" dirty="0">
              <a:ea typeface="ＭＳ Ｐゴシック" charset="-128"/>
            </a:endParaRP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0" y="1143000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 smtClean="0">
                <a:ea typeface="ＭＳ Ｐゴシック" charset="-128"/>
              </a:rPr>
              <a:t>Explain the Mechanism of Pulverized Coal Firing System</a:t>
            </a:r>
          </a:p>
          <a:p>
            <a:pPr>
              <a:spcBef>
                <a:spcPct val="50000"/>
              </a:spcBef>
            </a:pPr>
            <a:endParaRPr lang="en-US" altLang="ja-JP" sz="2000" dirty="0" smtClean="0">
              <a:ea typeface="ＭＳ Ｐゴシック" charset="-128"/>
            </a:endParaRP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Overall system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Crusher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Pulverizer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Firing</a:t>
            </a:r>
          </a:p>
          <a:p>
            <a:pPr>
              <a:spcBef>
                <a:spcPct val="50000"/>
              </a:spcBef>
            </a:pPr>
            <a:endParaRPr lang="en-US" altLang="ja-JP" sz="2000" dirty="0">
              <a:ea typeface="ＭＳ Ｐゴシック" charset="-128"/>
            </a:endParaRPr>
          </a:p>
        </p:txBody>
      </p:sp>
      <p:sp>
        <p:nvSpPr>
          <p:cNvPr id="68621" name="Text Box 23"/>
          <p:cNvSpPr txBox="1">
            <a:spLocks noChangeArrowheads="1"/>
          </p:cNvSpPr>
          <p:nvPr/>
        </p:nvSpPr>
        <p:spPr bwMode="auto">
          <a:xfrm>
            <a:off x="457200" y="5486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0" y="533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>
                <a:ea typeface="ＭＳ Ｐゴシック" charset="-128"/>
              </a:rPr>
              <a:t>CL2B</a:t>
            </a:r>
            <a:endParaRPr lang="en-US" altLang="ja-JP" sz="2400" b="1" dirty="0">
              <a:ea typeface="ＭＳ Ｐゴシック" charset="-128"/>
            </a:endParaRP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0" y="1143000"/>
            <a:ext cx="8534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 smtClean="0">
                <a:ea typeface="ＭＳ Ｐゴシック" charset="-128"/>
              </a:rPr>
              <a:t>Study on the history and current utilization of Anthracite, Bituminous, Lignite and Peat</a:t>
            </a:r>
          </a:p>
          <a:p>
            <a:pPr>
              <a:spcBef>
                <a:spcPct val="50000"/>
              </a:spcBef>
            </a:pPr>
            <a:endParaRPr lang="en-US" altLang="ja-JP" sz="2000" dirty="0" smtClean="0">
              <a:ea typeface="ＭＳ Ｐゴシック" charset="-128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Requirement: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5 pages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Double Column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A4 size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Font: 12point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Reference must be clearly cited</a:t>
            </a:r>
          </a:p>
          <a:p>
            <a:pPr>
              <a:spcBef>
                <a:spcPct val="50000"/>
              </a:spcBef>
            </a:pPr>
            <a:endParaRPr lang="en-US" altLang="ja-JP" sz="2000" dirty="0">
              <a:ea typeface="ＭＳ Ｐゴシック" charset="-128"/>
            </a:endParaRPr>
          </a:p>
        </p:txBody>
      </p:sp>
      <p:sp>
        <p:nvSpPr>
          <p:cNvPr id="68621" name="Text Box 23"/>
          <p:cNvSpPr txBox="1">
            <a:spLocks noChangeArrowheads="1"/>
          </p:cNvSpPr>
          <p:nvPr/>
        </p:nvSpPr>
        <p:spPr bwMode="auto">
          <a:xfrm>
            <a:off x="457200" y="5486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0" y="5334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MASS BALANCE OF A STEAM GENERATOR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85800" y="13716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Figure 9 gives material balance for a boiler furnace on basis of 1 kg coal, where W</a:t>
            </a:r>
            <a:r>
              <a:rPr lang="en-US" altLang="ja-JP" baseline="-25000">
                <a:ea typeface="ＭＳ Ｐゴシック" charset="-128"/>
              </a:rPr>
              <a:t>A</a:t>
            </a:r>
            <a:r>
              <a:rPr lang="en-US" altLang="ja-JP">
                <a:ea typeface="ＭＳ Ｐゴシック" charset="-128"/>
              </a:rPr>
              <a:t> is the amount of air supplied.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295400" y="4800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i="1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W</a:t>
            </a:r>
            <a:r>
              <a:rPr lang="en-US" altLang="ja-JP" sz="2400" i="1" baseline="-25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</a:t>
            </a:r>
            <a:r>
              <a:rPr lang="en-US" altLang="ja-JP" sz="2400" i="1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+C+H+O+S+N+M+A=W</a:t>
            </a:r>
            <a:r>
              <a:rPr lang="en-US" altLang="ja-JP" sz="2400" i="1" baseline="-25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dfg</a:t>
            </a:r>
            <a:r>
              <a:rPr lang="en-US" altLang="ja-JP" sz="2400" i="1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+9H+M+A+C-C</a:t>
            </a:r>
            <a:r>
              <a:rPr lang="en-US" altLang="ja-JP" sz="2400" i="1" baseline="-25000" dirty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ab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1447800" y="5410200"/>
          <a:ext cx="4267200" cy="796925"/>
        </p:xfrm>
        <a:graphic>
          <a:graphicData uri="http://schemas.openxmlformats.org/presentationml/2006/ole">
            <p:oleObj spid="_x0000_s121884" name="Equation" r:id="rId4" imgW="2298700" imgH="431800" progId="Equation.3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3429000" y="2546350"/>
            <a:ext cx="2286000" cy="958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smtClean="0">
                <a:solidFill>
                  <a:schemeClr val="tx1"/>
                </a:solidFill>
              </a:rPr>
              <a:t>Boiler furnace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27432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19400" y="3356136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15000" y="27432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15000" y="3041697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15000" y="33528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8298" y="2080172"/>
            <a:ext cx="2634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1kg coal =</a:t>
            </a:r>
          </a:p>
          <a:p>
            <a:r>
              <a:rPr lang="en-MY" dirty="0" smtClean="0"/>
              <a:t>C + H + O + S + N + M +A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286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i="1" dirty="0" err="1"/>
              <a:t>W</a:t>
            </a:r>
            <a:r>
              <a:rPr lang="en-MY" baseline="-25000" dirty="0" err="1"/>
              <a:t>dfg</a:t>
            </a:r>
            <a:r>
              <a:rPr lang="en-MY" dirty="0"/>
              <a:t>= CO</a:t>
            </a:r>
            <a:r>
              <a:rPr lang="en-MY" baseline="-25000" dirty="0"/>
              <a:t>2</a:t>
            </a:r>
            <a:r>
              <a:rPr lang="en-MY" dirty="0"/>
              <a:t>+CO+O</a:t>
            </a:r>
            <a:r>
              <a:rPr lang="en-MY" baseline="-25000" dirty="0"/>
              <a:t>2</a:t>
            </a:r>
            <a:r>
              <a:rPr lang="en-MY" dirty="0"/>
              <a:t>+N</a:t>
            </a:r>
            <a:r>
              <a:rPr lang="en-MY" baseline="-25000" dirty="0"/>
              <a:t>2</a:t>
            </a:r>
            <a:r>
              <a:rPr lang="en-MY" dirty="0"/>
              <a:t>+SO</a:t>
            </a:r>
            <a:r>
              <a:rPr lang="en-MY" baseline="-25000" dirty="0"/>
              <a:t>2</a:t>
            </a:r>
            <a:endParaRPr lang="en-GB" dirty="0"/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7456582"/>
              </p:ext>
            </p:extLst>
          </p:nvPr>
        </p:nvGraphicFramePr>
        <p:xfrm>
          <a:off x="6477000" y="2817736"/>
          <a:ext cx="2359889" cy="396952"/>
        </p:xfrm>
        <a:graphic>
          <a:graphicData uri="http://schemas.openxmlformats.org/presentationml/2006/ole">
            <p:oleObj spid="_x0000_s121885" name="Equation" r:id="rId5" imgW="1447560" imgH="2412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7800" y="369785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Figure 9: Material balance for a boiler furnace</a:t>
            </a:r>
            <a:endParaRPr lang="en-GB" dirty="0"/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1892628"/>
              </p:ext>
            </p:extLst>
          </p:nvPr>
        </p:nvGraphicFramePr>
        <p:xfrm>
          <a:off x="2932402" y="2864093"/>
          <a:ext cx="409575" cy="436562"/>
        </p:xfrm>
        <a:graphic>
          <a:graphicData uri="http://schemas.openxmlformats.org/presentationml/2006/ole">
            <p:oleObj spid="_x0000_s121886" name="Equation" r:id="rId6" imgW="215640" imgH="228600" progId="Equation.DSMT4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1380082"/>
              </p:ext>
            </p:extLst>
          </p:nvPr>
        </p:nvGraphicFramePr>
        <p:xfrm>
          <a:off x="6517986" y="3214688"/>
          <a:ext cx="2127250" cy="366997"/>
        </p:xfrm>
        <a:graphic>
          <a:graphicData uri="http://schemas.openxmlformats.org/presentationml/2006/ole">
            <p:oleObj spid="_x0000_s121887" name="Equation" r:id="rId7" imgW="133344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Mass of dfg produced per kg coal: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2577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1219200" y="990600"/>
          <a:ext cx="5562600" cy="2217738"/>
        </p:xfrm>
        <a:graphic>
          <a:graphicData uri="http://schemas.openxmlformats.org/presentationml/2006/ole">
            <p:oleObj spid="_x0000_s105492" name="Equation" r:id="rId4" imgW="3340100" imgH="1333500" progId="Equation.3">
              <p:embed/>
            </p:oleObj>
          </a:graphicData>
        </a:graphic>
      </p:graphicFrame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79248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(30)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609600" y="33528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Volume of flue gases (wet) produced per kg coal</a:t>
            </a:r>
          </a:p>
        </p:txBody>
      </p:sp>
      <p:graphicFrame>
        <p:nvGraphicFramePr>
          <p:cNvPr id="17411" name="Object 11"/>
          <p:cNvGraphicFramePr>
            <a:graphicFrameLocks noChangeAspect="1"/>
          </p:cNvGraphicFramePr>
          <p:nvPr/>
        </p:nvGraphicFramePr>
        <p:xfrm>
          <a:off x="685800" y="3810000"/>
          <a:ext cx="6629400" cy="1074738"/>
        </p:xfrm>
        <a:graphic>
          <a:graphicData uri="http://schemas.openxmlformats.org/presentationml/2006/ole">
            <p:oleObj spid="_x0000_s105493" name="Equation" r:id="rId5" imgW="3111500" imgH="508000" progId="Equation.3">
              <p:embed/>
            </p:oleObj>
          </a:graphicData>
        </a:graphic>
      </p:graphicFrame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8001000" y="4114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(31)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533400" y="5181600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Where the pressure of gas p</a:t>
            </a:r>
            <a:r>
              <a:rPr lang="en-US" altLang="ja-JP" baseline="-25000">
                <a:ea typeface="ＭＳ Ｐゴシック" charset="-128"/>
              </a:rPr>
              <a:t>g </a:t>
            </a:r>
            <a:r>
              <a:rPr lang="en-US" altLang="ja-JP">
                <a:ea typeface="ＭＳ Ｐゴシック" charset="-128"/>
              </a:rPr>
              <a:t>is in kPa and M</a:t>
            </a:r>
            <a:r>
              <a:rPr lang="en-US" altLang="ja-JP" baseline="-25000">
                <a:ea typeface="ＭＳ Ｐゴシック" charset="-128"/>
              </a:rPr>
              <a:t>dfg</a:t>
            </a:r>
            <a:r>
              <a:rPr lang="en-US" altLang="ja-JP">
                <a:ea typeface="ＭＳ Ｐゴシック" charset="-128"/>
              </a:rPr>
              <a:t> is the molecular weight of dfg. The dry refuse analysis by mass gives A</a:t>
            </a:r>
            <a:r>
              <a:rPr lang="en-US" altLang="ja-JP" baseline="-25000">
                <a:ea typeface="ＭＳ Ｐゴシック" charset="-128"/>
              </a:rPr>
              <a:t>R</a:t>
            </a:r>
            <a:r>
              <a:rPr lang="en-US" altLang="ja-JP">
                <a:ea typeface="ＭＳ Ｐゴシック" charset="-128"/>
              </a:rPr>
              <a:t> +C</a:t>
            </a:r>
            <a:r>
              <a:rPr lang="en-US" altLang="ja-JP" baseline="-25000">
                <a:ea typeface="ＭＳ Ｐゴシック" charset="-128"/>
              </a:rPr>
              <a:t>R</a:t>
            </a:r>
            <a:r>
              <a:rPr lang="en-US" altLang="ja-JP">
                <a:ea typeface="ＭＳ Ｐゴシック" charset="-128"/>
              </a:rPr>
              <a:t> =1.00, where subscript R reperesents the refuse.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81000" y="881063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In 1 kg coal, A = W</a:t>
            </a:r>
            <a:r>
              <a:rPr lang="en-US" altLang="ja-JP" baseline="-25000" dirty="0">
                <a:ea typeface="ＭＳ Ｐゴシック" charset="-128"/>
              </a:rPr>
              <a:t>R</a:t>
            </a:r>
            <a:r>
              <a:rPr lang="en-US" altLang="ja-JP" dirty="0">
                <a:ea typeface="ＭＳ Ｐゴシック" charset="-128"/>
              </a:rPr>
              <a:t> x A</a:t>
            </a:r>
            <a:r>
              <a:rPr lang="en-US" altLang="ja-JP" baseline="-25000" dirty="0">
                <a:ea typeface="ＭＳ Ｐゴシック" charset="-128"/>
              </a:rPr>
              <a:t>R</a:t>
            </a:r>
            <a:r>
              <a:rPr lang="en-US" altLang="ja-JP" dirty="0">
                <a:ea typeface="ＭＳ Ｐゴシック" charset="-128"/>
              </a:rPr>
              <a:t>, where W</a:t>
            </a:r>
            <a:r>
              <a:rPr lang="en-US" altLang="ja-JP" baseline="-25000" dirty="0">
                <a:ea typeface="ＭＳ Ｐゴシック" charset="-128"/>
              </a:rPr>
              <a:t>R</a:t>
            </a:r>
            <a:r>
              <a:rPr lang="en-US" altLang="ja-JP" dirty="0">
                <a:ea typeface="ＭＳ Ｐゴシック" charset="-128"/>
              </a:rPr>
              <a:t> is the amount of refuse per kg coal and A</a:t>
            </a:r>
            <a:r>
              <a:rPr lang="en-US" altLang="ja-JP" baseline="-25000" dirty="0">
                <a:ea typeface="ＭＳ Ｐゴシック" charset="-128"/>
              </a:rPr>
              <a:t>R</a:t>
            </a:r>
            <a:r>
              <a:rPr lang="en-US" altLang="ja-JP" dirty="0">
                <a:ea typeface="ＭＳ Ｐゴシック" charset="-128"/>
              </a:rPr>
              <a:t> is the mass fraction of ash in the refuse.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1676400" y="1560513"/>
          <a:ext cx="1371600" cy="801687"/>
        </p:xfrm>
        <a:graphic>
          <a:graphicData uri="http://schemas.openxmlformats.org/presentationml/2006/ole">
            <p:oleObj spid="_x0000_s106525" name="Equation" r:id="rId4" imgW="736600" imgH="431800" progId="Equation.3">
              <p:embed/>
            </p:oleObj>
          </a:graphicData>
        </a:graphic>
      </p:graphicFrame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7200" y="2767013"/>
            <a:ext cx="6324600" cy="585787"/>
            <a:chOff x="288" y="1488"/>
            <a:chExt cx="3984" cy="369"/>
          </a:xfrm>
        </p:grpSpPr>
        <p:sp>
          <p:nvSpPr>
            <p:cNvPr id="18444" name="Text Box 7"/>
            <p:cNvSpPr txBox="1">
              <a:spLocks noChangeArrowheads="1"/>
            </p:cNvSpPr>
            <p:nvPr/>
          </p:nvSpPr>
          <p:spPr bwMode="auto">
            <a:xfrm>
              <a:off x="288" y="1536"/>
              <a:ext cx="31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>
                  <a:ea typeface="ＭＳ Ｐゴシック" charset="-128"/>
                </a:rPr>
                <a:t>Mass of un burnt carbon in refuse per kg coal </a:t>
              </a:r>
            </a:p>
          </p:txBody>
        </p:sp>
        <p:graphicFrame>
          <p:nvGraphicFramePr>
            <p:cNvPr id="18436" name="Object 8"/>
            <p:cNvGraphicFramePr>
              <a:graphicFrameLocks noChangeAspect="1"/>
            </p:cNvGraphicFramePr>
            <p:nvPr/>
          </p:nvGraphicFramePr>
          <p:xfrm>
            <a:off x="3312" y="1488"/>
            <a:ext cx="960" cy="369"/>
          </p:xfrm>
          <a:graphic>
            <a:graphicData uri="http://schemas.openxmlformats.org/presentationml/2006/ole">
              <p:oleObj spid="_x0000_s106526" name="Equation" r:id="rId5" imgW="1117600" imgH="431800" progId="Equation.3">
                <p:embed/>
              </p:oleObj>
            </a:graphicData>
          </a:graphic>
        </p:graphicFrame>
      </p:grp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533400" y="3519488"/>
            <a:ext cx="830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Carbon burnout in dry gas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0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18435" name="Object 12"/>
          <p:cNvGraphicFramePr>
            <a:graphicFrameLocks noChangeAspect="1"/>
          </p:cNvGraphicFramePr>
          <p:nvPr/>
        </p:nvGraphicFramePr>
        <p:xfrm>
          <a:off x="1905000" y="4267200"/>
          <a:ext cx="2057400" cy="804863"/>
        </p:xfrm>
        <a:graphic>
          <a:graphicData uri="http://schemas.openxmlformats.org/presentationml/2006/ole">
            <p:oleObj spid="_x0000_s106527" name="Equation" r:id="rId6" imgW="1091726" imgH="431613" progId="Equation.3">
              <p:embed/>
            </p:oleObj>
          </a:graphicData>
        </a:graphic>
      </p:graphicFrame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76962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(32)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0" y="457200"/>
            <a:ext cx="8229600" cy="411163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ENERGY BALANCE OF A STEAM GENERATOR</a:t>
            </a:r>
            <a:endParaRPr kumimoji="0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33400" y="80645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fuel supplied to a furnace when completely burned releases its heating value. This energy converts the feedwater pumped to the boiler into </a:t>
            </a:r>
            <a:r>
              <a:rPr lang="en-US" altLang="ja-JP" dirty="0" smtClean="0">
                <a:ea typeface="ＭＳ Ｐゴシック" charset="-128"/>
              </a:rPr>
              <a:t>steam</a:t>
            </a:r>
            <a:endParaRPr lang="en-US" altLang="ja-JP" dirty="0">
              <a:ea typeface="ＭＳ Ｐゴシック" charset="-128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b="13154"/>
          <a:stretch/>
        </p:blipFill>
        <p:spPr bwMode="auto">
          <a:xfrm>
            <a:off x="304800" y="1447800"/>
            <a:ext cx="78644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228600" y="4659868"/>
            <a:ext cx="3568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ＭＳ Ｐゴシック" charset="-128"/>
              </a:rPr>
              <a:t>1.Energy loss due to dry exhaust gas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28600" y="5025628"/>
            <a:ext cx="3589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ＭＳ Ｐゴシック" charset="-128"/>
              </a:rPr>
              <a:t>2.Energy loss due to unburnt carbon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28600" y="5391388"/>
            <a:ext cx="4335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ＭＳ Ｐゴシック" charset="-128"/>
              </a:rPr>
              <a:t>3.Energy loss due to incomplete combustion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28600" y="5757148"/>
            <a:ext cx="3599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ＭＳ Ｐゴシック" charset="-128"/>
              </a:rPr>
              <a:t>4.Energy loss due to moisture in fuel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28600" y="6122908"/>
            <a:ext cx="3645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ＭＳ Ｐゴシック" charset="-128"/>
              </a:rPr>
              <a:t>5.Energy loss due to hydrogen in fuel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287370" y="4711308"/>
            <a:ext cx="313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6.Energy loss due to moisture coming with air supplied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257800" y="5281439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7.Energy </a:t>
            </a:r>
            <a:r>
              <a:rPr lang="en-US" altLang="ja-JP" dirty="0">
                <a:ea typeface="ＭＳ Ｐゴシック" charset="-128"/>
              </a:rPr>
              <a:t>loss due to ash and slag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257800" y="5662439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8.Energy </a:t>
            </a:r>
            <a:r>
              <a:rPr lang="en-US" altLang="ja-JP" dirty="0">
                <a:ea typeface="ＭＳ Ｐゴシック" charset="-128"/>
              </a:rPr>
              <a:t>loss due to convection and radiation from the boiler surface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4319" y="4139863"/>
            <a:ext cx="496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Figure 10: Energy balance of a steam </a:t>
            </a:r>
            <a:r>
              <a:rPr lang="en-MY" dirty="0" err="1" smtClean="0"/>
              <a:t>genarator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 txBox="1">
            <a:spLocks noChangeArrowheads="1"/>
          </p:cNvSpPr>
          <p:nvPr/>
        </p:nvSpPr>
        <p:spPr>
          <a:xfrm>
            <a:off x="0" y="457200"/>
            <a:ext cx="82296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 smtClean="0">
                <a:latin typeface="+mj-lt"/>
                <a:ea typeface="ＭＳ Ｐゴシック" charset="-128"/>
                <a:cs typeface="+mj-cs"/>
              </a:rPr>
              <a:t>F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our basic conditions  (MATT) for complete combustion: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 </a:t>
            </a:r>
          </a:p>
        </p:txBody>
      </p:sp>
      <p:sp>
        <p:nvSpPr>
          <p:cNvPr id="25" name="Rectangle 5"/>
          <p:cNvSpPr txBox="1">
            <a:spLocks noChangeArrowheads="1"/>
          </p:cNvSpPr>
          <p:nvPr/>
        </p:nvSpPr>
        <p:spPr>
          <a:xfrm>
            <a:off x="0" y="1020762"/>
            <a:ext cx="9144000" cy="1981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b="1" dirty="0" smtClean="0">
                <a:ea typeface="ＭＳ Ｐゴシック" charset="-128"/>
              </a:rPr>
              <a:t>Mixture</a:t>
            </a:r>
            <a:r>
              <a:rPr lang="en-US" altLang="ja-JP" dirty="0" smtClean="0">
                <a:ea typeface="ＭＳ Ｐゴシック" charset="-128"/>
              </a:rPr>
              <a:t>: To have enough </a:t>
            </a:r>
            <a:r>
              <a:rPr lang="en-US" altLang="ja-JP" b="1" dirty="0" smtClean="0">
                <a:ea typeface="ＭＳ Ｐゴシック" charset="-128"/>
              </a:rPr>
              <a:t>turbulence</a:t>
            </a:r>
            <a:r>
              <a:rPr lang="en-US" altLang="ja-JP" dirty="0" smtClean="0">
                <a:ea typeface="ＭＳ Ｐゴシック" charset="-128"/>
              </a:rPr>
              <a:t> for through </a:t>
            </a:r>
            <a:r>
              <a:rPr lang="en-US" altLang="ja-JP" b="1" dirty="0" smtClean="0">
                <a:ea typeface="ＭＳ Ｐゴシック" charset="-128"/>
              </a:rPr>
              <a:t>mixing</a:t>
            </a:r>
            <a:r>
              <a:rPr lang="en-US" altLang="ja-JP" dirty="0" smtClean="0">
                <a:ea typeface="ＭＳ Ｐゴシック" charset="-128"/>
              </a:rPr>
              <a:t> of fuel+air.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b="1" dirty="0" smtClean="0">
                <a:ea typeface="ＭＳ Ｐゴシック" charset="-128"/>
              </a:rPr>
              <a:t>Air</a:t>
            </a:r>
            <a:r>
              <a:rPr lang="en-US" altLang="ja-JP" dirty="0" smtClean="0">
                <a:ea typeface="ＭＳ Ｐゴシック" charset="-128"/>
              </a:rPr>
              <a:t>: Adequate supply of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air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for complete combustion.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b="1" dirty="0" smtClean="0">
                <a:ea typeface="ＭＳ Ｐゴシック" charset="-128"/>
              </a:rPr>
              <a:t>Temperature</a:t>
            </a:r>
            <a:r>
              <a:rPr lang="en-US" altLang="ja-JP" dirty="0" smtClean="0">
                <a:ea typeface="ＭＳ Ｐゴシック" charset="-128"/>
              </a:rPr>
              <a:t>: Sufficient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temperature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inside chamber</a:t>
            </a:r>
            <a:r>
              <a:rPr kumimoji="0" lang="en-US" altLang="ja-JP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to ignite the incoming fuel air mixture.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b="1" dirty="0" smtClean="0">
                <a:ea typeface="ＭＳ Ｐゴシック" charset="-128"/>
              </a:rPr>
              <a:t>Time</a:t>
            </a:r>
            <a:r>
              <a:rPr lang="en-US" altLang="ja-JP" dirty="0" smtClean="0">
                <a:ea typeface="ＭＳ Ｐゴシック" charset="-128"/>
              </a:rPr>
              <a:t>: Provide sufficient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time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for complete combustion. 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76200" y="3001962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solidFill>
                  <a:srgbClr val="00B050"/>
                </a:solidFill>
                <a:ea typeface="ＭＳ Ｐゴシック" charset="-128"/>
              </a:rPr>
              <a:t>Stoichiometric </a:t>
            </a:r>
            <a:r>
              <a:rPr lang="en-US" altLang="ja-JP" b="1" dirty="0" smtClean="0">
                <a:solidFill>
                  <a:srgbClr val="00B050"/>
                </a:solidFill>
                <a:ea typeface="ＭＳ Ｐゴシック" charset="-128"/>
              </a:rPr>
              <a:t>air (O2 based)</a:t>
            </a:r>
            <a:endParaRPr lang="en-US" altLang="ja-JP" b="1" dirty="0">
              <a:solidFill>
                <a:srgbClr val="00B050"/>
              </a:solidFill>
              <a:ea typeface="ＭＳ Ｐゴシック" charset="-128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6200" y="3382962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ultimate analysis of the fuel </a:t>
            </a:r>
            <a:r>
              <a:rPr lang="en-US" altLang="ja-JP" dirty="0" smtClean="0">
                <a:ea typeface="ＭＳ Ｐゴシック" charset="-128"/>
              </a:rPr>
              <a:t>,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52400" y="3840162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C + H + O + N + S + M + A = 1.0</a:t>
            </a:r>
            <a:endParaRPr lang="en-US" altLang="ja-JP" b="1" dirty="0">
              <a:ea typeface="ＭＳ Ｐゴシック" charset="-128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7004" y="4221161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O2 </a:t>
            </a:r>
            <a:r>
              <a:rPr lang="en-US" altLang="ja-JP" b="1" dirty="0">
                <a:ea typeface="ＭＳ Ｐゴシック" charset="-128"/>
              </a:rPr>
              <a:t>needed for the oxidation </a:t>
            </a:r>
            <a:r>
              <a:rPr lang="en-US" altLang="ja-JP" dirty="0" smtClean="0">
                <a:ea typeface="ＭＳ Ｐゴシック" charset="-128"/>
              </a:rPr>
              <a:t>can </a:t>
            </a:r>
            <a:r>
              <a:rPr lang="en-US" altLang="ja-JP" dirty="0">
                <a:ea typeface="ＭＳ Ｐゴシック" charset="-128"/>
              </a:rPr>
              <a:t>be calculated as follows: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53704" y="4571205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C   </a:t>
            </a:r>
            <a:r>
              <a:rPr lang="en-US" altLang="ja-JP" dirty="0">
                <a:ea typeface="ＭＳ Ｐゴシック" charset="-128"/>
              </a:rPr>
              <a:t>         +             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     =   CO</a:t>
            </a:r>
            <a:r>
              <a:rPr lang="en-US" altLang="ja-JP" baseline="-25000" dirty="0">
                <a:ea typeface="ＭＳ Ｐゴシック" charset="-128"/>
              </a:rPr>
              <a:t>2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201304" y="5104605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12 kg                       32kg         44 kg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01304" y="5561805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1 kg                         2.67 kg      3.67 kg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201304" y="6019005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C kg                       </a:t>
            </a:r>
            <a:r>
              <a:rPr lang="en-US" altLang="ja-JP" b="1" dirty="0">
                <a:solidFill>
                  <a:srgbClr val="FF0000"/>
                </a:solidFill>
                <a:ea typeface="ＭＳ Ｐゴシック" charset="-128"/>
              </a:rPr>
              <a:t>2.67 C kg</a:t>
            </a:r>
            <a:r>
              <a:rPr lang="en-US" altLang="ja-JP" b="1" dirty="0">
                <a:ea typeface="ＭＳ Ｐゴシック" charset="-128"/>
              </a:rPr>
              <a:t>     3.67 C kg</a:t>
            </a:r>
          </a:p>
        </p:txBody>
      </p: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dry </a:t>
            </a:r>
            <a:r>
              <a:rPr lang="en-US" altLang="ja-JP" b="1" dirty="0">
                <a:ea typeface="ＭＳ Ｐゴシック" charset="-128"/>
              </a:rPr>
              <a:t>exhaust gas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19679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1295400" y="914400"/>
          <a:ext cx="3657600" cy="908050"/>
        </p:xfrm>
        <a:graphic>
          <a:graphicData uri="http://schemas.openxmlformats.org/presentationml/2006/ole">
            <p:oleObj spid="_x0000_s108573" name="Equation" r:id="rId4" imgW="1689100" imgH="419100" progId="Equation.3">
              <p:embed/>
            </p:oleObj>
          </a:graphicData>
        </a:graphic>
      </p:graphicFrame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228600" y="18288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unburnt </a:t>
            </a:r>
            <a:r>
              <a:rPr lang="en-US" altLang="ja-JP" b="1" dirty="0">
                <a:ea typeface="ＭＳ Ｐゴシック" charset="-128"/>
              </a:rPr>
              <a:t>carbon</a:t>
            </a:r>
          </a:p>
        </p:txBody>
      </p:sp>
      <p:graphicFrame>
        <p:nvGraphicFramePr>
          <p:cNvPr id="706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3524510"/>
              </p:ext>
            </p:extLst>
          </p:nvPr>
        </p:nvGraphicFramePr>
        <p:xfrm>
          <a:off x="1149927" y="2358098"/>
          <a:ext cx="6096000" cy="920750"/>
        </p:xfrm>
        <a:graphic>
          <a:graphicData uri="http://schemas.openxmlformats.org/presentationml/2006/ole">
            <p:oleObj spid="_x0000_s108574" name="Equation" r:id="rId5" imgW="2768600" imgH="419100" progId="Equation.3">
              <p:embed/>
            </p:oleObj>
          </a:graphicData>
        </a:graphic>
      </p:graphicFrame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28600" y="35814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incomplete </a:t>
            </a:r>
            <a:r>
              <a:rPr lang="en-US" altLang="ja-JP" b="1" dirty="0">
                <a:ea typeface="ＭＳ Ｐゴシック" charset="-128"/>
              </a:rPr>
              <a:t>combustion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457200" y="403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Loss of energy per kg of C oxidized to CO ( see table 1)</a:t>
            </a:r>
          </a:p>
        </p:txBody>
      </p:sp>
      <p:graphicFrame>
        <p:nvGraphicFramePr>
          <p:cNvPr id="70674" name="Object 18"/>
          <p:cNvGraphicFramePr>
            <a:graphicFrameLocks noChangeAspect="1"/>
          </p:cNvGraphicFramePr>
          <p:nvPr/>
        </p:nvGraphicFramePr>
        <p:xfrm>
          <a:off x="1143000" y="4724400"/>
          <a:ext cx="4876800" cy="808038"/>
        </p:xfrm>
        <a:graphic>
          <a:graphicData uri="http://schemas.openxmlformats.org/presentationml/2006/ole">
            <p:oleObj spid="_x0000_s108575" name="Equation" r:id="rId6" imgW="25273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Loss of energy per kg of fuel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04800" y="762000"/>
          <a:ext cx="8458200" cy="1260475"/>
        </p:xfrm>
        <a:graphic>
          <a:graphicData uri="http://schemas.openxmlformats.org/presentationml/2006/ole">
            <p:oleObj spid="_x0000_s109624" name="Equation" r:id="rId4" imgW="5943600" imgH="889000" progId="Equation.3">
              <p:embed/>
            </p:oleObj>
          </a:graphicData>
        </a:graphic>
      </p:graphicFrame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28600" y="22860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 </a:t>
            </a:r>
            <a:r>
              <a:rPr lang="en-US" altLang="ja-JP" b="1" dirty="0">
                <a:ea typeface="ＭＳ Ｐゴシック" charset="-128"/>
              </a:rPr>
              <a:t>moisture in fuel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533400" y="2590800"/>
          <a:ext cx="6096000" cy="773113"/>
        </p:xfrm>
        <a:graphic>
          <a:graphicData uri="http://schemas.openxmlformats.org/presentationml/2006/ole">
            <p:oleObj spid="_x0000_s109625" name="Equation" r:id="rId5" imgW="3302000" imgH="419100" progId="Equation.3">
              <p:embed/>
            </p:oleObj>
          </a:graphicData>
        </a:graphic>
      </p:graphicFrame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457200" y="3352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Where,</a:t>
            </a:r>
            <a:r>
              <a:rPr lang="en-US" altLang="ja-JP" i="1" dirty="0">
                <a:ea typeface="ＭＳ Ｐゴシック" charset="-128"/>
              </a:rPr>
              <a:t> t</a:t>
            </a:r>
            <a:r>
              <a:rPr lang="en-US" altLang="ja-JP" i="1" baseline="-25000" dirty="0">
                <a:ea typeface="ＭＳ Ｐゴシック" charset="-128"/>
              </a:rPr>
              <a:t>f</a:t>
            </a:r>
            <a:r>
              <a:rPr lang="en-US" altLang="ja-JP" dirty="0">
                <a:ea typeface="ＭＳ Ｐゴシック" charset="-128"/>
              </a:rPr>
              <a:t>=temperature of fuel entering the furnace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hydrogen </a:t>
            </a:r>
            <a:r>
              <a:rPr lang="en-US" altLang="ja-JP" b="1" dirty="0">
                <a:ea typeface="ＭＳ Ｐゴシック" charset="-128"/>
              </a:rPr>
              <a:t>in fuel</a:t>
            </a:r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0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72718" name="Object 14"/>
          <p:cNvGraphicFramePr>
            <a:graphicFrameLocks noChangeAspect="1"/>
          </p:cNvGraphicFramePr>
          <p:nvPr/>
        </p:nvGraphicFramePr>
        <p:xfrm>
          <a:off x="609600" y="4191000"/>
          <a:ext cx="6477000" cy="809625"/>
        </p:xfrm>
        <a:graphic>
          <a:graphicData uri="http://schemas.openxmlformats.org/presentationml/2006/ole">
            <p:oleObj spid="_x0000_s109626" name="Equation" r:id="rId6" imgW="3352800" imgH="419100" progId="Equation.3">
              <p:embed/>
            </p:oleObj>
          </a:graphicData>
        </a:graphic>
      </p:graphicFrame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275230" y="4773613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moisture </a:t>
            </a:r>
            <a:r>
              <a:rPr lang="en-US" altLang="ja-JP" b="1" dirty="0">
                <a:ea typeface="ＭＳ Ｐゴシック" charset="-128"/>
              </a:rPr>
              <a:t>coming with air supplied</a:t>
            </a:r>
          </a:p>
        </p:txBody>
      </p:sp>
      <p:sp>
        <p:nvSpPr>
          <p:cNvPr id="21519" name="Rectangle 18"/>
          <p:cNvSpPr>
            <a:spLocks noChangeArrowheads="1"/>
          </p:cNvSpPr>
          <p:nvPr/>
        </p:nvSpPr>
        <p:spPr bwMode="auto">
          <a:xfrm>
            <a:off x="0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727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6930813"/>
              </p:ext>
            </p:extLst>
          </p:nvPr>
        </p:nvGraphicFramePr>
        <p:xfrm>
          <a:off x="580030" y="5002213"/>
          <a:ext cx="3657600" cy="911225"/>
        </p:xfrm>
        <a:graphic>
          <a:graphicData uri="http://schemas.openxmlformats.org/presentationml/2006/ole">
            <p:oleObj spid="_x0000_s109627" name="Equation" r:id="rId7" imgW="1689100" imgH="419100" progId="Equation.3">
              <p:embed/>
            </p:oleObj>
          </a:graphicData>
        </a:graphic>
      </p:graphicFrame>
      <p:grpSp>
        <p:nvGrpSpPr>
          <p:cNvPr id="19" name="Group 8"/>
          <p:cNvGrpSpPr>
            <a:grpSpLocks/>
          </p:cNvGrpSpPr>
          <p:nvPr/>
        </p:nvGrpSpPr>
        <p:grpSpPr bwMode="auto">
          <a:xfrm>
            <a:off x="571500" y="5704682"/>
            <a:ext cx="6629400" cy="457200"/>
            <a:chOff x="384" y="2064"/>
            <a:chExt cx="4176" cy="288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384" y="2064"/>
            <a:ext cx="250" cy="288"/>
          </p:xfrm>
          <a:graphic>
            <a:graphicData uri="http://schemas.openxmlformats.org/presentationml/2006/ole">
              <p:oleObj spid="_x0000_s109628" name="Equation" r:id="rId8" imgW="190335" imgH="215713" progId="Equation.3">
                <p:embed/>
              </p:oleObj>
            </a:graphicData>
          </a:graphic>
        </p:graphicFrame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672" y="2112"/>
              <a:ext cx="38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>
                  <a:ea typeface="ＭＳ Ｐゴシック" charset="-128"/>
                </a:rPr>
                <a:t>= specific humidity of air, (kg moisture)/(kg dry air)</a:t>
              </a: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657225" y="5964238"/>
            <a:ext cx="7677150" cy="533400"/>
            <a:chOff x="324" y="2064"/>
            <a:chExt cx="4836" cy="336"/>
          </a:xfrm>
        </p:grpSpPr>
        <p:graphicFrame>
          <p:nvGraphicFramePr>
            <p:cNvPr id="23" name="Object 9"/>
            <p:cNvGraphicFramePr>
              <a:graphicFrameLocks noChangeAspect="1"/>
            </p:cNvGraphicFramePr>
            <p:nvPr/>
          </p:nvGraphicFramePr>
          <p:xfrm>
            <a:off x="324" y="2064"/>
            <a:ext cx="252" cy="336"/>
          </p:xfrm>
          <a:graphic>
            <a:graphicData uri="http://schemas.openxmlformats.org/presentationml/2006/ole">
              <p:oleObj spid="_x0000_s109629" name="Equation" r:id="rId9" imgW="228501" imgH="304668" progId="Equation.3">
                <p:embed/>
              </p:oleObj>
            </a:graphicData>
          </a:graphic>
        </p:graphicFrame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552" y="2133"/>
              <a:ext cx="46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dirty="0">
                  <a:ea typeface="ＭＳ Ｐゴシック" charset="-128"/>
                </a:rPr>
                <a:t>= Specific heat of superheated water </a:t>
              </a:r>
              <a:r>
                <a:rPr lang="en-US" altLang="ja-JP" dirty="0" err="1">
                  <a:ea typeface="ＭＳ Ｐゴシック" charset="-128"/>
                </a:rPr>
                <a:t>vapour</a:t>
              </a:r>
              <a:endParaRPr lang="en-US" altLang="ja-JP" dirty="0">
                <a:ea typeface="ＭＳ Ｐゴシック" charset="-128"/>
              </a:endParaRPr>
            </a:p>
          </p:txBody>
        </p:sp>
      </p:grp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0" y="5377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04800" y="5334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ash </a:t>
            </a:r>
            <a:r>
              <a:rPr lang="en-US" altLang="ja-JP" b="1" dirty="0">
                <a:ea typeface="ＭＳ Ｐゴシック" charset="-128"/>
              </a:rPr>
              <a:t>and slag</a:t>
            </a:r>
          </a:p>
        </p:txBody>
      </p:sp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609600" y="914400"/>
          <a:ext cx="4867275" cy="927100"/>
        </p:xfrm>
        <a:graphic>
          <a:graphicData uri="http://schemas.openxmlformats.org/presentationml/2006/ole">
            <p:oleObj spid="_x0000_s110630" name="Equation" r:id="rId4" imgW="2197100" imgH="419100" progId="Equation.3">
              <p:embed/>
            </p:oleObj>
          </a:graphicData>
        </a:graphic>
      </p:graphicFrame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0" y="19822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58825" y="2471738"/>
            <a:ext cx="6861175" cy="576262"/>
            <a:chOff x="478" y="2181"/>
            <a:chExt cx="4322" cy="363"/>
          </a:xfrm>
        </p:grpSpPr>
        <p:graphicFrame>
          <p:nvGraphicFramePr>
            <p:cNvPr id="22533" name="Object 16"/>
            <p:cNvGraphicFramePr>
              <a:graphicFrameLocks noChangeAspect="1"/>
            </p:cNvGraphicFramePr>
            <p:nvPr/>
          </p:nvGraphicFramePr>
          <p:xfrm>
            <a:off x="478" y="2181"/>
            <a:ext cx="290" cy="363"/>
          </p:xfrm>
          <a:graphic>
            <a:graphicData uri="http://schemas.openxmlformats.org/presentationml/2006/ole">
              <p:oleObj spid="_x0000_s110631" name="Equation" r:id="rId5" imgW="190417" imgH="241195" progId="Equation.3">
                <p:embed/>
              </p:oleObj>
            </a:graphicData>
          </a:graphic>
        </p:graphicFrame>
        <p:sp>
          <p:nvSpPr>
            <p:cNvPr id="22551" name="Text Box 18"/>
            <p:cNvSpPr txBox="1">
              <a:spLocks noChangeArrowheads="1"/>
            </p:cNvSpPr>
            <p:nvPr/>
          </p:nvSpPr>
          <p:spPr bwMode="auto">
            <a:xfrm>
              <a:off x="672" y="2208"/>
              <a:ext cx="41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>
                  <a:ea typeface="ＭＳ Ｐゴシック" charset="-128"/>
                </a:rPr>
                <a:t>=the temperature of the furnace, </a:t>
              </a:r>
              <a:r>
                <a:rPr lang="en-US" altLang="ja-JP" baseline="30000">
                  <a:ea typeface="ＭＳ Ｐゴシック" charset="-128"/>
                </a:rPr>
                <a:t>O</a:t>
              </a:r>
              <a:r>
                <a:rPr lang="en-US" altLang="ja-JP">
                  <a:ea typeface="ＭＳ Ｐゴシック" charset="-128"/>
                </a:rPr>
                <a:t>C</a:t>
              </a:r>
            </a:p>
          </p:txBody>
        </p:sp>
      </p:grpSp>
      <p:sp>
        <p:nvSpPr>
          <p:cNvPr id="22544" name="Rectangle 21"/>
          <p:cNvSpPr>
            <a:spLocks noChangeArrowheads="1"/>
          </p:cNvSpPr>
          <p:nvPr/>
        </p:nvSpPr>
        <p:spPr bwMode="auto">
          <a:xfrm>
            <a:off x="0" y="1948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85800" y="1905000"/>
            <a:ext cx="5791200" cy="533400"/>
            <a:chOff x="432" y="1920"/>
            <a:chExt cx="3648" cy="336"/>
          </a:xfrm>
        </p:grpSpPr>
        <p:graphicFrame>
          <p:nvGraphicFramePr>
            <p:cNvPr id="22532" name="Object 20"/>
            <p:cNvGraphicFramePr>
              <a:graphicFrameLocks noChangeAspect="1"/>
            </p:cNvGraphicFramePr>
            <p:nvPr/>
          </p:nvGraphicFramePr>
          <p:xfrm>
            <a:off x="432" y="1920"/>
            <a:ext cx="252" cy="336"/>
          </p:xfrm>
          <a:graphic>
            <a:graphicData uri="http://schemas.openxmlformats.org/presentationml/2006/ole">
              <p:oleObj spid="_x0000_s110632" name="Equation" r:id="rId6" imgW="228501" imgH="304668" progId="Equation.3">
                <p:embed/>
              </p:oleObj>
            </a:graphicData>
          </a:graphic>
        </p:graphicFrame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672" y="2016"/>
              <a:ext cx="3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>
                  <a:ea typeface="ＭＳ Ｐゴシック" charset="-128"/>
                </a:rPr>
                <a:t>=the average specific heat of ash, kJ/kg K</a:t>
              </a:r>
            </a:p>
          </p:txBody>
        </p:sp>
      </p:grp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304800" y="3276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convection </a:t>
            </a:r>
            <a:r>
              <a:rPr lang="en-US" altLang="ja-JP" b="1" dirty="0">
                <a:ea typeface="ＭＳ Ｐゴシック" charset="-128"/>
              </a:rPr>
              <a:t>and radiation from the boiler surface</a:t>
            </a:r>
          </a:p>
        </p:txBody>
      </p:sp>
      <p:sp>
        <p:nvSpPr>
          <p:cNvPr id="22547" name="Rectangle 26"/>
          <p:cNvSpPr>
            <a:spLocks noChangeArrowheads="1"/>
          </p:cNvSpPr>
          <p:nvPr/>
        </p:nvSpPr>
        <p:spPr bwMode="auto">
          <a:xfrm>
            <a:off x="0" y="1872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7375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7150517"/>
              </p:ext>
            </p:extLst>
          </p:nvPr>
        </p:nvGraphicFramePr>
        <p:xfrm>
          <a:off x="791807" y="3640210"/>
          <a:ext cx="3124200" cy="920750"/>
        </p:xfrm>
        <a:graphic>
          <a:graphicData uri="http://schemas.openxmlformats.org/presentationml/2006/ole">
            <p:oleObj spid="_x0000_s110633" name="Equation" r:id="rId7" imgW="1549400" imgH="457200" progId="Equation.3">
              <p:embed/>
            </p:oleObj>
          </a:graphicData>
        </a:graphic>
      </p:graphicFrame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09600" y="4419600"/>
            <a:ext cx="76200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err="1">
                <a:ea typeface="ＭＳ Ｐゴシック" charset="-128"/>
              </a:rPr>
              <a:t>h</a:t>
            </a:r>
            <a:r>
              <a:rPr lang="en-US" altLang="ja-JP" baseline="-25000" dirty="0" err="1">
                <a:ea typeface="ＭＳ Ｐゴシック" charset="-128"/>
              </a:rPr>
              <a:t>c</a:t>
            </a:r>
            <a:r>
              <a:rPr lang="en-US" altLang="ja-JP" dirty="0">
                <a:ea typeface="ＭＳ Ｐゴシック" charset="-128"/>
              </a:rPr>
              <a:t>= convective heat transfer coefficient, W/m</a:t>
            </a:r>
            <a:r>
              <a:rPr lang="en-US" altLang="ja-JP" baseline="30000" dirty="0">
                <a:ea typeface="ＭＳ Ｐゴシック" charset="-128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ja-JP" dirty="0" err="1">
                <a:ea typeface="ＭＳ Ｐゴシック" charset="-128"/>
              </a:rPr>
              <a:t>h</a:t>
            </a:r>
            <a:r>
              <a:rPr lang="en-US" altLang="ja-JP" baseline="-25000" dirty="0" err="1">
                <a:ea typeface="ＭＳ Ｐゴシック" charset="-128"/>
              </a:rPr>
              <a:t>r</a:t>
            </a:r>
            <a:r>
              <a:rPr lang="en-US" altLang="ja-JP" dirty="0">
                <a:ea typeface="ＭＳ Ｐゴシック" charset="-128"/>
              </a:rPr>
              <a:t>= </a:t>
            </a:r>
            <a:r>
              <a:rPr lang="en-US" altLang="ja-JP" dirty="0" err="1">
                <a:ea typeface="ＭＳ Ｐゴシック" charset="-128"/>
              </a:rPr>
              <a:t>radiative</a:t>
            </a:r>
            <a:r>
              <a:rPr lang="en-US" altLang="ja-JP" dirty="0">
                <a:ea typeface="ＭＳ Ｐゴシック" charset="-128"/>
              </a:rPr>
              <a:t> heat transfer coefficient, W/m</a:t>
            </a:r>
            <a:r>
              <a:rPr lang="en-US" altLang="ja-JP" baseline="30000" dirty="0">
                <a:ea typeface="ＭＳ Ｐゴシック" charset="-128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A= total surface area exposed to the ambient air, m</a:t>
            </a:r>
            <a:r>
              <a:rPr lang="en-US" altLang="ja-JP" baseline="30000" dirty="0">
                <a:ea typeface="ＭＳ Ｐゴシック" charset="-128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ja-JP" dirty="0" err="1">
                <a:ea typeface="ＭＳ Ｐゴシック" charset="-128"/>
              </a:rPr>
              <a:t>t</a:t>
            </a:r>
            <a:r>
              <a:rPr lang="en-US" altLang="ja-JP" baseline="-25000" dirty="0" err="1">
                <a:ea typeface="ＭＳ Ｐゴシック" charset="-128"/>
              </a:rPr>
              <a:t>w</a:t>
            </a:r>
            <a:r>
              <a:rPr lang="en-US" altLang="ja-JP" dirty="0">
                <a:ea typeface="ＭＳ Ｐゴシック" charset="-128"/>
              </a:rPr>
              <a:t>= temperature of the wall surface of the boiler, </a:t>
            </a:r>
            <a:r>
              <a:rPr lang="en-US" altLang="ja-JP" baseline="30000" dirty="0">
                <a:ea typeface="ＭＳ Ｐゴシック" charset="-128"/>
              </a:rPr>
              <a:t>O</a:t>
            </a:r>
            <a:r>
              <a:rPr lang="en-US" altLang="ja-JP" dirty="0">
                <a:ea typeface="ＭＳ Ｐゴシック" charset="-128"/>
              </a:rPr>
              <a:t>C</a:t>
            </a:r>
          </a:p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</a:t>
            </a:r>
            <a:r>
              <a:rPr lang="en-US" altLang="ja-JP" baseline="-25000" dirty="0">
                <a:ea typeface="ＭＳ Ｐゴシック" charset="-128"/>
              </a:rPr>
              <a:t>a</a:t>
            </a:r>
            <a:r>
              <a:rPr lang="en-US" altLang="ja-JP" dirty="0">
                <a:ea typeface="ＭＳ Ｐゴシック" charset="-128"/>
              </a:rPr>
              <a:t>= ambient temperature, </a:t>
            </a:r>
            <a:r>
              <a:rPr lang="en-US" altLang="ja-JP" baseline="30000" dirty="0">
                <a:ea typeface="ＭＳ Ｐゴシック" charset="-128"/>
              </a:rPr>
              <a:t>O</a:t>
            </a:r>
            <a:r>
              <a:rPr lang="en-US" altLang="ja-JP" dirty="0">
                <a:ea typeface="ＭＳ Ｐゴシック" charset="-128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Energy released by complete combustion of 1 kg fuel= HHV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Energy utilized in the heating of the working fluid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0" y="19727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914400" y="2667000"/>
          <a:ext cx="6172200" cy="433388"/>
        </p:xfrm>
        <a:graphic>
          <a:graphicData uri="http://schemas.openxmlformats.org/presentationml/2006/ole">
            <p:oleObj spid="_x0000_s111645" name="Equation" r:id="rId4" imgW="3657600" imgH="254000" progId="Equation.3">
              <p:embed/>
            </p:oleObj>
          </a:graphicData>
        </a:graphic>
      </p:graphicFrame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28600" y="3200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Therefore, efficiency of steam generator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872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altLang="ja-JP">
              <a:ea typeface="ＭＳ Ｐゴシック" charset="-128"/>
            </a:endParaRPr>
          </a:p>
        </p:txBody>
      </p:sp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914400" y="3657600"/>
          <a:ext cx="5334000" cy="746125"/>
        </p:xfrm>
        <a:graphic>
          <a:graphicData uri="http://schemas.openxmlformats.org/presentationml/2006/ole">
            <p:oleObj spid="_x0000_s111646" name="Equation" r:id="rId5" imgW="3263900" imgH="457200" progId="Equation.3">
              <p:embed/>
            </p:oleObj>
          </a:graphicData>
        </a:graphic>
      </p:graphicFrame>
      <p:graphicFrame>
        <p:nvGraphicFramePr>
          <p:cNvPr id="71693" name="Object 13"/>
          <p:cNvGraphicFramePr>
            <a:graphicFrameLocks noChangeAspect="1"/>
          </p:cNvGraphicFramePr>
          <p:nvPr/>
        </p:nvGraphicFramePr>
        <p:xfrm>
          <a:off x="914400" y="4648200"/>
          <a:ext cx="4038600" cy="747713"/>
        </p:xfrm>
        <a:graphic>
          <a:graphicData uri="http://schemas.openxmlformats.org/presentationml/2006/ole">
            <p:oleObj spid="_x0000_s111647" name="Equation" r:id="rId6" imgW="2463800" imgH="457200" progId="Equation.3">
              <p:embed/>
            </p:oleObj>
          </a:graphicData>
        </a:graphic>
      </p:graphicFrame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8229600" y="2743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(43)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8229600" y="3886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(44)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2 </a:t>
            </a:r>
            <a:r>
              <a:rPr lang="en-US" altLang="ja-JP" b="1" dirty="0">
                <a:ea typeface="ＭＳ Ｐゴシック" charset="-128"/>
              </a:rPr>
              <a:t>H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            +          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           =        2H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O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4 kg                            32 kg                     36 kg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85800" y="14478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1 kg                              8 kg                        9 kg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H kg                           </a:t>
            </a:r>
            <a:r>
              <a:rPr lang="en-US" altLang="ja-JP" b="1" dirty="0">
                <a:solidFill>
                  <a:srgbClr val="FF0000"/>
                </a:solidFill>
                <a:ea typeface="ＭＳ Ｐゴシック" charset="-128"/>
              </a:rPr>
              <a:t>8 H kg</a:t>
            </a:r>
            <a:r>
              <a:rPr lang="en-US" altLang="ja-JP" b="1" dirty="0">
                <a:ea typeface="ＭＳ Ｐゴシック" charset="-128"/>
              </a:rPr>
              <a:t>                   9 H kg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914400" y="30480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S </a:t>
            </a:r>
            <a:r>
              <a:rPr lang="en-US" altLang="ja-JP" dirty="0">
                <a:ea typeface="ＭＳ Ｐゴシック" charset="-128"/>
              </a:rPr>
              <a:t>                    +            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         =        SO</a:t>
            </a:r>
            <a:r>
              <a:rPr lang="en-US" altLang="ja-JP" baseline="-25000" dirty="0">
                <a:ea typeface="ＭＳ Ｐゴシック" charset="-128"/>
              </a:rPr>
              <a:t>2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62000" y="35052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32 kg                             32 kg                    64 kg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62000" y="40386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1 kg                                  1 kg                      2 kg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62000" y="44958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S kg                                 </a:t>
            </a:r>
            <a:r>
              <a:rPr lang="en-US" altLang="ja-JP" b="1" dirty="0">
                <a:solidFill>
                  <a:srgbClr val="FF0000"/>
                </a:solidFill>
                <a:ea typeface="ＭＳ Ｐゴシック" charset="-128"/>
              </a:rPr>
              <a:t> S kg</a:t>
            </a:r>
            <a:r>
              <a:rPr lang="en-US" altLang="ja-JP" b="1" dirty="0">
                <a:ea typeface="ＭＳ Ｐゴシック" charset="-128"/>
              </a:rPr>
              <a:t>                      2 S kg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62000" y="5181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O2 needed </a:t>
            </a:r>
            <a:r>
              <a:rPr lang="en-US" altLang="ja-JP" dirty="0">
                <a:ea typeface="ＭＳ Ｐゴシック" charset="-128"/>
              </a:rPr>
              <a:t>for complete combustion of 1 kg fuel is: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838200" y="5604431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>
                <a:ea typeface="ＭＳ Ｐゴシック" charset="-128"/>
              </a:rPr>
              <a:t>W</a:t>
            </a:r>
            <a:r>
              <a:rPr lang="en-US" altLang="ja-JP" sz="2400" b="1" baseline="-25000" dirty="0">
                <a:ea typeface="ＭＳ Ｐゴシック" charset="-128"/>
              </a:rPr>
              <a:t>O2</a:t>
            </a:r>
            <a:r>
              <a:rPr lang="en-US" altLang="ja-JP" sz="2400" b="1" dirty="0">
                <a:ea typeface="ＭＳ Ｐゴシック" charset="-128"/>
              </a:rPr>
              <a:t> = </a:t>
            </a:r>
            <a:r>
              <a:rPr lang="en-US" altLang="ja-JP" sz="2400" b="1" dirty="0">
                <a:solidFill>
                  <a:srgbClr val="FF0000"/>
                </a:solidFill>
                <a:ea typeface="ＭＳ Ｐゴシック" charset="-128"/>
              </a:rPr>
              <a:t>2.67 C + 8 H + S </a:t>
            </a:r>
            <a:r>
              <a:rPr lang="en-US" altLang="ja-JP" sz="2400" b="1" dirty="0">
                <a:ea typeface="ＭＳ Ｐゴシック" charset="-128"/>
              </a:rPr>
              <a:t>- O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834788" y="6065043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O: oxygen </a:t>
            </a:r>
            <a:r>
              <a:rPr lang="en-US" altLang="ja-JP" dirty="0">
                <a:ea typeface="ＭＳ Ｐゴシック" charset="-128"/>
              </a:rPr>
              <a:t>in </a:t>
            </a:r>
            <a:r>
              <a:rPr lang="en-US" altLang="ja-JP" dirty="0" smtClean="0">
                <a:ea typeface="ＭＳ Ｐゴシック" charset="-128"/>
              </a:rPr>
              <a:t>the </a:t>
            </a:r>
            <a:r>
              <a:rPr lang="en-US" altLang="ja-JP" dirty="0">
                <a:ea typeface="ＭＳ Ｐゴシック" charset="-128"/>
              </a:rPr>
              <a:t>fuel</a:t>
            </a:r>
          </a:p>
        </p:txBody>
      </p: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45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Air contents 23.2% oxygen by mass. </a:t>
            </a:r>
            <a:r>
              <a:rPr lang="en-US" altLang="ja-JP" dirty="0" smtClean="0">
                <a:ea typeface="ＭＳ Ｐゴシック" charset="-128"/>
              </a:rPr>
              <a:t>Thus, </a:t>
            </a:r>
            <a:r>
              <a:rPr lang="en-US" altLang="ja-JP" b="1" dirty="0" smtClean="0">
                <a:solidFill>
                  <a:srgbClr val="00B050"/>
                </a:solidFill>
                <a:ea typeface="ＭＳ Ｐゴシック" charset="-128"/>
              </a:rPr>
              <a:t>theoretically  </a:t>
            </a:r>
            <a:r>
              <a:rPr lang="en-US" altLang="ja-JP" b="1" dirty="0">
                <a:solidFill>
                  <a:srgbClr val="00B050"/>
                </a:solidFill>
                <a:ea typeface="ＭＳ Ｐゴシック" charset="-128"/>
              </a:rPr>
              <a:t>air </a:t>
            </a:r>
            <a:endParaRPr lang="en-US" altLang="ja-JP" b="1" dirty="0" smtClean="0">
              <a:solidFill>
                <a:srgbClr val="00B050"/>
              </a:solidFill>
              <a:ea typeface="ＭＳ Ｐゴシック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b="1" dirty="0" smtClean="0">
                <a:solidFill>
                  <a:srgbClr val="00B050"/>
                </a:solidFill>
                <a:ea typeface="ＭＳ Ｐゴシック" charset="-128"/>
              </a:rPr>
              <a:t>(stoichiometric &amp; air) </a:t>
            </a:r>
            <a:r>
              <a:rPr lang="en-US" altLang="ja-JP" dirty="0" smtClean="0">
                <a:ea typeface="ＭＳ Ｐゴシック" charset="-128"/>
              </a:rPr>
              <a:t>needed </a:t>
            </a:r>
            <a:r>
              <a:rPr lang="en-US" altLang="ja-JP" dirty="0">
                <a:ea typeface="ＭＳ Ｐゴシック" charset="-128"/>
              </a:rPr>
              <a:t>for complete combustion of 1 kg fuel is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295400" y="1371600"/>
            <a:ext cx="5715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1417638" y="1508125"/>
          <a:ext cx="5470525" cy="1108075"/>
        </p:xfrm>
        <a:graphic>
          <a:graphicData uri="http://schemas.openxmlformats.org/presentationml/2006/ole">
            <p:oleObj spid="_x0000_s72724" name="Equation" r:id="rId3" imgW="3263900" imgH="660400" progId="Equation.DSMT4">
              <p:embed/>
            </p:oleObj>
          </a:graphicData>
        </a:graphic>
      </p:graphicFrame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33400" y="32766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However, </a:t>
            </a:r>
            <a:r>
              <a:rPr lang="ja-JP" altLang="en-US" b="1" dirty="0" smtClean="0">
                <a:ea typeface="ＭＳ Ｐゴシック" charset="-128"/>
              </a:rPr>
              <a:t>ｔ</a:t>
            </a:r>
            <a:r>
              <a:rPr lang="en-US" altLang="ja-JP" b="1" dirty="0" smtClean="0">
                <a:ea typeface="ＭＳ Ｐゴシック" charset="-128"/>
              </a:rPr>
              <a:t>heoretical or stoichiometric air </a:t>
            </a:r>
            <a:r>
              <a:rPr lang="en-US" altLang="ja-JP" dirty="0" smtClean="0">
                <a:ea typeface="ＭＳ Ｐゴシック" charset="-128"/>
              </a:rPr>
              <a:t>is insufficient for complete combustion</a:t>
            </a:r>
          </a:p>
          <a:p>
            <a:pPr>
              <a:spcBef>
                <a:spcPct val="50000"/>
              </a:spcBef>
            </a:pPr>
            <a:r>
              <a:rPr lang="en-US" altLang="ja-JP" b="1" dirty="0" smtClean="0">
                <a:solidFill>
                  <a:srgbClr val="00B050"/>
                </a:solidFill>
                <a:ea typeface="ＭＳ Ｐゴシック" charset="-128"/>
              </a:rPr>
              <a:t>EXCESS AIR (stoichiometric &amp; air &amp; excess air)  </a:t>
            </a:r>
            <a:r>
              <a:rPr lang="en-US" altLang="ja-JP" dirty="0">
                <a:ea typeface="ＭＳ Ｐゴシック" charset="-128"/>
              </a:rPr>
              <a:t>is </a:t>
            </a:r>
            <a:r>
              <a:rPr lang="en-US" altLang="ja-JP" dirty="0" smtClean="0">
                <a:ea typeface="ＭＳ Ｐゴシック" charset="-128"/>
              </a:rPr>
              <a:t>needed </a:t>
            </a:r>
            <a:r>
              <a:rPr lang="en-US" altLang="ja-JP" dirty="0">
                <a:ea typeface="ＭＳ Ｐゴシック" charset="-128"/>
              </a:rPr>
              <a:t>for complete combustion. </a:t>
            </a:r>
            <a:endParaRPr lang="en-US" altLang="ja-JP" dirty="0" smtClean="0">
              <a:ea typeface="ＭＳ Ｐゴシック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The </a:t>
            </a:r>
            <a:r>
              <a:rPr lang="en-US" altLang="ja-JP" b="1" dirty="0" smtClean="0">
                <a:ea typeface="ＭＳ Ｐゴシック" charset="-128"/>
              </a:rPr>
              <a:t>percentage of </a:t>
            </a:r>
            <a:r>
              <a:rPr lang="en-US" altLang="ja-JP" b="1" dirty="0">
                <a:ea typeface="ＭＳ Ｐゴシック" charset="-128"/>
              </a:rPr>
              <a:t>excess air </a:t>
            </a:r>
            <a:r>
              <a:rPr lang="en-US" altLang="ja-JP" dirty="0">
                <a:ea typeface="ＭＳ Ｐゴシック" charset="-128"/>
              </a:rPr>
              <a:t>supplied </a:t>
            </a:r>
            <a:r>
              <a:rPr lang="en-US" altLang="ja-JP" dirty="0" smtClean="0">
                <a:ea typeface="ＭＳ Ｐゴシック" charset="-128"/>
              </a:rPr>
              <a:t>is: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2133600" y="4876800"/>
            <a:ext cx="3200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0" y="32490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graphicFrame>
        <p:nvGraphicFramePr>
          <p:cNvPr id="3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712712"/>
              </p:ext>
            </p:extLst>
          </p:nvPr>
        </p:nvGraphicFramePr>
        <p:xfrm>
          <a:off x="2406650" y="4859338"/>
          <a:ext cx="2732088" cy="768350"/>
        </p:xfrm>
        <a:graphic>
          <a:graphicData uri="http://schemas.openxmlformats.org/presentationml/2006/ole">
            <p:oleObj spid="_x0000_s72725" name="Equation" r:id="rId4" imgW="1548728" imgH="431613" progId="Equation.DSMT4">
              <p:embed/>
            </p:oleObj>
          </a:graphicData>
        </a:graphic>
      </p:graphicFrame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85800" y="57912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W</a:t>
            </a:r>
            <a:r>
              <a:rPr lang="en-US" altLang="ja-JP" baseline="-25000" dirty="0" smtClean="0">
                <a:ea typeface="ＭＳ Ｐゴシック" charset="-128"/>
              </a:rPr>
              <a:t>A</a:t>
            </a:r>
            <a:r>
              <a:rPr lang="en-US" altLang="ja-JP" dirty="0" smtClean="0">
                <a:ea typeface="ＭＳ Ｐゴシック" charset="-128"/>
              </a:rPr>
              <a:t> : </a:t>
            </a:r>
            <a:r>
              <a:rPr lang="en-US" altLang="ja-JP" dirty="0">
                <a:ea typeface="ＭＳ Ｐゴシック" charset="-128"/>
              </a:rPr>
              <a:t>actual amount of air </a:t>
            </a:r>
            <a:r>
              <a:rPr lang="en-US" altLang="ja-JP" dirty="0" smtClean="0">
                <a:ea typeface="ＭＳ Ｐゴシック" charset="-128"/>
              </a:rPr>
              <a:t>supplied. </a:t>
            </a:r>
            <a:endParaRPr lang="en-US" altLang="ja-JP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</a:t>
            </a:r>
            <a:r>
              <a:rPr lang="en-US" altLang="ja-JP" b="1" dirty="0">
                <a:ea typeface="ＭＳ Ｐゴシック" charset="-128"/>
              </a:rPr>
              <a:t>dilution </a:t>
            </a:r>
            <a:r>
              <a:rPr lang="en-US" altLang="ja-JP" b="1" dirty="0" smtClean="0">
                <a:ea typeface="ＭＳ Ｐゴシック" charset="-128"/>
              </a:rPr>
              <a:t>coefficient</a:t>
            </a:r>
            <a:r>
              <a:rPr lang="en-US" altLang="ja-JP" dirty="0" smtClean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d, is given by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362200" y="9144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819400" y="990600"/>
          <a:ext cx="914400" cy="781050"/>
        </p:xfrm>
        <a:graphic>
          <a:graphicData uri="http://schemas.openxmlformats.org/presentationml/2006/ole">
            <p:oleObj spid="_x0000_s73741" name="Equation" r:id="rId4" imgW="520474" imgH="444307" progId="Equation.3">
              <p:embed/>
            </p:oleObj>
          </a:graphicData>
        </a:graphic>
      </p:graphicFrame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04800" y="21336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ea typeface="ＭＳ Ｐゴシック" charset="-128"/>
              </a:rPr>
              <a:t>In the combustion of the methane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04800" y="2590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CH</a:t>
            </a:r>
            <a:r>
              <a:rPr lang="en-US" altLang="ja-JP" baseline="-25000" dirty="0">
                <a:ea typeface="ＭＳ Ｐゴシック" charset="-128"/>
              </a:rPr>
              <a:t>4</a:t>
            </a:r>
            <a:r>
              <a:rPr lang="en-US" altLang="ja-JP" dirty="0">
                <a:ea typeface="ＭＳ Ｐゴシック" charset="-128"/>
              </a:rPr>
              <a:t>   +  2 </a:t>
            </a:r>
            <a:r>
              <a:rPr lang="en-US" altLang="ja-JP" dirty="0" smtClean="0">
                <a:ea typeface="ＭＳ Ｐゴシック" charset="-128"/>
              </a:rPr>
              <a:t>O</a:t>
            </a:r>
            <a:r>
              <a:rPr lang="en-US" altLang="ja-JP" baseline="-25000" dirty="0" smtClean="0">
                <a:ea typeface="ＭＳ Ｐゴシック" charset="-128"/>
              </a:rPr>
              <a:t>2 </a:t>
            </a:r>
            <a:r>
              <a:rPr lang="en-US" altLang="ja-JP" dirty="0" smtClean="0">
                <a:ea typeface="ＭＳ Ｐゴシック" charset="-128"/>
              </a:rPr>
              <a:t>                                  </a:t>
            </a:r>
            <a:r>
              <a:rPr lang="en-US" altLang="ja-JP" dirty="0">
                <a:ea typeface="ＭＳ Ｐゴシック" charset="-128"/>
              </a:rPr>
              <a:t>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+ 2H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O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228600" y="3124200"/>
            <a:ext cx="85344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ja-JP" b="1" dirty="0" smtClean="0">
                <a:solidFill>
                  <a:srgbClr val="00B050"/>
                </a:solidFill>
                <a:ea typeface="ＭＳ Ｐゴシック" charset="-128"/>
              </a:rPr>
              <a:t>Considering N2 in chemical equation (Stoichiometric &amp; air &amp; N2)</a:t>
            </a:r>
          </a:p>
          <a:p>
            <a:pPr algn="just"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Atmospheric </a:t>
            </a:r>
            <a:r>
              <a:rPr lang="en-US" altLang="ja-JP" dirty="0">
                <a:ea typeface="ＭＳ Ｐゴシック" charset="-128"/>
              </a:rPr>
              <a:t>air contains </a:t>
            </a:r>
            <a:endParaRPr lang="en-US" altLang="ja-JP" dirty="0" smtClean="0">
              <a:ea typeface="ＭＳ Ｐゴシック" charset="-128"/>
            </a:endParaRPr>
          </a:p>
          <a:p>
            <a:pPr algn="just"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Oxygen: 21%v , </a:t>
            </a:r>
            <a:r>
              <a:rPr lang="en-US" altLang="ja-JP" b="1" dirty="0" smtClean="0">
                <a:solidFill>
                  <a:srgbClr val="FF0000"/>
                </a:solidFill>
                <a:ea typeface="ＭＳ Ｐゴシック" charset="-128"/>
              </a:rPr>
              <a:t>nitrogen: 78%v</a:t>
            </a:r>
            <a:r>
              <a:rPr lang="en-US" altLang="ja-JP" dirty="0" smtClean="0">
                <a:ea typeface="ＭＳ Ｐゴシック" charset="-128"/>
              </a:rPr>
              <a:t>, argon: 1%v. </a:t>
            </a:r>
          </a:p>
          <a:p>
            <a:pPr algn="just">
              <a:spcBef>
                <a:spcPct val="50000"/>
              </a:spcBef>
            </a:pPr>
            <a:r>
              <a:rPr lang="en-US" altLang="ja-JP" sz="1400" dirty="0" smtClean="0">
                <a:ea typeface="ＭＳ Ｐゴシック" charset="-128"/>
              </a:rPr>
              <a:t>*In </a:t>
            </a:r>
            <a:r>
              <a:rPr lang="en-US" altLang="ja-JP" sz="1400" dirty="0">
                <a:ea typeface="ＭＳ Ｐゴシック" charset="-128"/>
              </a:rPr>
              <a:t>combustion </a:t>
            </a:r>
            <a:r>
              <a:rPr lang="en-US" altLang="ja-JP" sz="1400" dirty="0" smtClean="0">
                <a:ea typeface="ＭＳ Ｐゴシック" charset="-128"/>
              </a:rPr>
              <a:t>calculations, the </a:t>
            </a:r>
            <a:r>
              <a:rPr lang="en-US" altLang="ja-JP" sz="1400" dirty="0">
                <a:ea typeface="ＭＳ Ｐゴシック" charset="-128"/>
              </a:rPr>
              <a:t>argon is </a:t>
            </a:r>
            <a:r>
              <a:rPr lang="en-US" altLang="ja-JP" sz="1400" dirty="0" smtClean="0">
                <a:ea typeface="ＭＳ Ｐゴシック" charset="-128"/>
              </a:rPr>
              <a:t>neglected</a:t>
            </a:r>
          </a:p>
          <a:p>
            <a:pPr algn="just"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Thus, nitrogen: </a:t>
            </a:r>
            <a:r>
              <a:rPr lang="en-US" altLang="ja-JP" b="1" dirty="0" smtClean="0">
                <a:solidFill>
                  <a:srgbClr val="FF0000"/>
                </a:solidFill>
                <a:ea typeface="ＭＳ Ｐゴシック" charset="-128"/>
              </a:rPr>
              <a:t>79%v</a:t>
            </a:r>
            <a:r>
              <a:rPr lang="en-US" altLang="ja-JP" dirty="0" smtClean="0">
                <a:ea typeface="ＭＳ Ｐゴシック" charset="-128"/>
              </a:rPr>
              <a:t>. </a:t>
            </a:r>
          </a:p>
          <a:p>
            <a:pPr algn="just">
              <a:spcBef>
                <a:spcPct val="50000"/>
              </a:spcBef>
            </a:pPr>
            <a:r>
              <a:rPr lang="en-US" altLang="ja-JP" b="1" dirty="0" smtClean="0">
                <a:ea typeface="ＭＳ Ｐゴシック" charset="-128"/>
              </a:rPr>
              <a:t>Since 21O</a:t>
            </a:r>
            <a:r>
              <a:rPr lang="en-US" altLang="ja-JP" b="1" baseline="-25000" dirty="0" smtClean="0">
                <a:ea typeface="ＭＳ Ｐゴシック" charset="-128"/>
              </a:rPr>
              <a:t>2</a:t>
            </a:r>
            <a:r>
              <a:rPr lang="en-US" altLang="ja-JP" b="1" dirty="0" smtClean="0">
                <a:ea typeface="ＭＳ Ｐゴシック" charset="-128"/>
              </a:rPr>
              <a:t> -&gt; </a:t>
            </a:r>
            <a:r>
              <a:rPr lang="en-US" altLang="ja-JP" b="1" dirty="0" smtClean="0">
                <a:solidFill>
                  <a:srgbClr val="FF0000"/>
                </a:solidFill>
                <a:ea typeface="ＭＳ Ｐゴシック" charset="-128"/>
              </a:rPr>
              <a:t>79N</a:t>
            </a:r>
            <a:r>
              <a:rPr lang="en-US" altLang="ja-JP" b="1" baseline="-25000" dirty="0" smtClean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b="1" dirty="0" smtClean="0">
                <a:ea typeface="ＭＳ Ｐゴシック" charset="-128"/>
              </a:rPr>
              <a:t>, 1O</a:t>
            </a:r>
            <a:r>
              <a:rPr lang="en-US" altLang="ja-JP" b="1" baseline="-25000" dirty="0" smtClean="0">
                <a:ea typeface="ＭＳ Ｐゴシック" charset="-128"/>
              </a:rPr>
              <a:t>2</a:t>
            </a:r>
            <a:r>
              <a:rPr lang="en-US" altLang="ja-JP" b="1" dirty="0" smtClean="0">
                <a:ea typeface="ＭＳ Ｐゴシック" charset="-128"/>
              </a:rPr>
              <a:t> -&gt; </a:t>
            </a:r>
            <a:r>
              <a:rPr lang="en-US" altLang="ja-JP" b="1" dirty="0" smtClean="0">
                <a:solidFill>
                  <a:srgbClr val="FF0000"/>
                </a:solidFill>
                <a:ea typeface="ＭＳ Ｐゴシック" charset="-128"/>
              </a:rPr>
              <a:t>3.76N</a:t>
            </a:r>
            <a:r>
              <a:rPr lang="en-US" altLang="ja-JP" b="1" baseline="-25000" dirty="0" smtClean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b="1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ja-JP" dirty="0" smtClean="0">
                <a:ea typeface="ＭＳ Ｐゴシック" charset="-128"/>
              </a:rPr>
              <a:t>Thus, if 2O</a:t>
            </a:r>
            <a:r>
              <a:rPr lang="en-US" altLang="ja-JP" baseline="-25000" dirty="0" smtClean="0">
                <a:ea typeface="ＭＳ Ｐゴシック" charset="-128"/>
              </a:rPr>
              <a:t>2</a:t>
            </a:r>
            <a:r>
              <a:rPr lang="en-US" altLang="ja-JP" dirty="0" smtClean="0">
                <a:ea typeface="ＭＳ Ｐゴシック" charset="-128"/>
              </a:rPr>
              <a:t> -&gt;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charset="-128"/>
              </a:rPr>
              <a:t>2(3.76)N</a:t>
            </a:r>
            <a:r>
              <a:rPr lang="en-US" altLang="ja-JP" baseline="-25000" dirty="0" smtClean="0">
                <a:solidFill>
                  <a:srgbClr val="FF0000"/>
                </a:solidFill>
                <a:ea typeface="ＭＳ Ｐゴシック" charset="-128"/>
              </a:rPr>
              <a:t>2</a:t>
            </a:r>
            <a:endParaRPr lang="en-US" altLang="ja-JP" baseline="-25000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04800" y="5867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combustion of methane, the reaction can be written as: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334370" y="6103144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CH</a:t>
            </a:r>
            <a:r>
              <a:rPr lang="en-US" altLang="ja-JP" baseline="-25000" dirty="0">
                <a:ea typeface="ＭＳ Ｐゴシック" charset="-128"/>
              </a:rPr>
              <a:t>4 </a:t>
            </a:r>
            <a:r>
              <a:rPr lang="en-US" altLang="ja-JP" dirty="0">
                <a:ea typeface="ＭＳ Ｐゴシック" charset="-128"/>
              </a:rPr>
              <a:t> +  2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+ 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2 (3.76)N</a:t>
            </a:r>
            <a:r>
              <a:rPr lang="en-US" altLang="ja-JP" baseline="-25000" dirty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baseline="-25000" dirty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                             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+  2 H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O   + 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7.52N</a:t>
            </a:r>
            <a:r>
              <a:rPr lang="en-US" altLang="ja-JP" baseline="-25000" dirty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2209800" y="2819400"/>
            <a:ext cx="7620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145809" y="6353174"/>
            <a:ext cx="7620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81000" y="2249269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With </a:t>
            </a:r>
            <a:r>
              <a:rPr lang="en-US" altLang="ja-JP" b="1" dirty="0">
                <a:solidFill>
                  <a:schemeClr val="tx2"/>
                </a:solidFill>
                <a:ea typeface="ＭＳ Ｐゴシック" charset="-128"/>
              </a:rPr>
              <a:t>150% theoretical air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(50</a:t>
            </a:r>
            <a:r>
              <a:rPr lang="en-US" altLang="ja-JP" b="1" dirty="0">
                <a:solidFill>
                  <a:schemeClr val="tx2"/>
                </a:solidFill>
                <a:ea typeface="ＭＳ Ｐゴシック" charset="-128"/>
              </a:rPr>
              <a:t>% </a:t>
            </a:r>
            <a:r>
              <a:rPr lang="en-US" altLang="ja-JP" b="1" dirty="0" smtClean="0">
                <a:solidFill>
                  <a:schemeClr val="tx2"/>
                </a:solidFill>
                <a:ea typeface="ＭＳ Ｐゴシック" charset="-128"/>
              </a:rPr>
              <a:t>excess) </a:t>
            </a:r>
            <a:r>
              <a:rPr lang="en-US" altLang="ja-JP" dirty="0">
                <a:ea typeface="ＭＳ Ｐゴシック" charset="-128"/>
              </a:rPr>
              <a:t>air, 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57200" y="4230469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With </a:t>
            </a:r>
            <a:r>
              <a:rPr lang="en-US" altLang="ja-JP" b="1" dirty="0">
                <a:solidFill>
                  <a:srgbClr val="00B050"/>
                </a:solidFill>
                <a:ea typeface="ＭＳ Ｐゴシック" charset="-128"/>
              </a:rPr>
              <a:t>less than needed </a:t>
            </a:r>
            <a:r>
              <a:rPr lang="en-US" altLang="ja-JP" b="1" dirty="0" smtClean="0">
                <a:solidFill>
                  <a:srgbClr val="00B050"/>
                </a:solidFill>
                <a:ea typeface="ＭＳ Ｐゴシック" charset="-128"/>
              </a:rPr>
              <a:t>excess air</a:t>
            </a:r>
            <a:r>
              <a:rPr lang="en-US" altLang="ja-JP" b="1" dirty="0" smtClean="0">
                <a:ea typeface="ＭＳ Ｐゴシック" charset="-128"/>
              </a:rPr>
              <a:t>, </a:t>
            </a:r>
            <a:r>
              <a:rPr lang="en-US" altLang="ja-JP" dirty="0" smtClean="0">
                <a:ea typeface="ＭＳ Ｐゴシック" charset="-128"/>
              </a:rPr>
              <a:t>e.g</a:t>
            </a:r>
            <a:r>
              <a:rPr lang="en-US" altLang="ja-JP" dirty="0">
                <a:ea typeface="ＭＳ Ｐゴシック" charset="-128"/>
              </a:rPr>
              <a:t>. with </a:t>
            </a:r>
            <a:r>
              <a:rPr lang="en-US" altLang="ja-JP" b="1" dirty="0" smtClean="0">
                <a:ea typeface="ＭＳ Ｐゴシック" charset="-128"/>
              </a:rPr>
              <a:t>115% theoretical air (15 </a:t>
            </a:r>
            <a:r>
              <a:rPr lang="en-US" altLang="ja-JP" b="1" dirty="0">
                <a:ea typeface="ＭＳ Ｐゴシック" charset="-128"/>
              </a:rPr>
              <a:t>% excess </a:t>
            </a:r>
            <a:r>
              <a:rPr lang="en-US" altLang="ja-JP" b="1" dirty="0" smtClean="0">
                <a:ea typeface="ＭＳ Ｐゴシック" charset="-128"/>
              </a:rPr>
              <a:t>air)</a:t>
            </a:r>
            <a:r>
              <a:rPr lang="en-US" altLang="ja-JP" dirty="0" smtClean="0">
                <a:ea typeface="ＭＳ Ｐゴシック" charset="-128"/>
              </a:rPr>
              <a:t>,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457200" y="4992469"/>
            <a:ext cx="853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CH</a:t>
            </a:r>
            <a:r>
              <a:rPr lang="en-US" altLang="ja-JP" baseline="-25000" dirty="0">
                <a:ea typeface="ＭＳ Ｐゴシック" charset="-128"/>
              </a:rPr>
              <a:t>4</a:t>
            </a:r>
            <a:r>
              <a:rPr lang="en-US" altLang="ja-JP" dirty="0">
                <a:ea typeface="ＭＳ Ｐゴシック" charset="-128"/>
              </a:rPr>
              <a:t> + 2 (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1.15</a:t>
            </a:r>
            <a:r>
              <a:rPr lang="en-US" altLang="ja-JP" dirty="0">
                <a:ea typeface="ＭＳ Ｐゴシック" charset="-128"/>
              </a:rPr>
              <a:t>)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+2 (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1.15</a:t>
            </a:r>
            <a:r>
              <a:rPr lang="en-US" altLang="ja-JP" dirty="0">
                <a:ea typeface="ＭＳ Ｐゴシック" charset="-128"/>
              </a:rPr>
              <a:t>) (3.76) N</a:t>
            </a:r>
            <a:r>
              <a:rPr lang="en-US" altLang="ja-JP" baseline="-25000" dirty="0">
                <a:ea typeface="ＭＳ Ｐゴシック" charset="-128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                                                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0.95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ja-JP" b="1" dirty="0">
                <a:solidFill>
                  <a:srgbClr val="00B050"/>
                </a:solidFill>
                <a:ea typeface="ＭＳ Ｐゴシック" charset="-128"/>
              </a:rPr>
              <a:t>0.05CO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+2H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O+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0.325O</a:t>
            </a:r>
            <a:r>
              <a:rPr lang="en-US" altLang="ja-JP" baseline="-25000" dirty="0">
                <a:solidFill>
                  <a:schemeClr val="tx2"/>
                </a:solidFill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+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8.65</a:t>
            </a:r>
            <a:r>
              <a:rPr lang="en-US" altLang="ja-JP" dirty="0">
                <a:ea typeface="ＭＳ Ｐゴシック" charset="-128"/>
              </a:rPr>
              <a:t>N</a:t>
            </a:r>
            <a:r>
              <a:rPr lang="en-US" altLang="ja-JP" baseline="-25000" dirty="0">
                <a:ea typeface="ＭＳ Ｐゴシック" charset="-128"/>
              </a:rPr>
              <a:t>2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304800" y="3087469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CH</a:t>
            </a:r>
            <a:r>
              <a:rPr lang="en-US" altLang="ja-JP" baseline="-25000" dirty="0">
                <a:ea typeface="ＭＳ Ｐゴシック" charset="-128"/>
              </a:rPr>
              <a:t>4</a:t>
            </a:r>
            <a:r>
              <a:rPr lang="en-US" altLang="ja-JP" dirty="0">
                <a:ea typeface="ＭＳ Ｐゴシック" charset="-128"/>
              </a:rPr>
              <a:t> + 2(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1.5</a:t>
            </a:r>
            <a:r>
              <a:rPr lang="en-US" altLang="ja-JP" dirty="0">
                <a:ea typeface="ＭＳ Ｐゴシック" charset="-128"/>
              </a:rPr>
              <a:t>)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+ 2(3.76) (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1.5</a:t>
            </a:r>
            <a:r>
              <a:rPr lang="en-US" altLang="ja-JP" dirty="0">
                <a:ea typeface="ＭＳ Ｐゴシック" charset="-128"/>
              </a:rPr>
              <a:t>) N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                       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+ 2H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O + 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O</a:t>
            </a:r>
            <a:r>
              <a:rPr lang="en-US" altLang="ja-JP" baseline="-25000" dirty="0">
                <a:solidFill>
                  <a:schemeClr val="tx2"/>
                </a:solidFill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+ </a:t>
            </a:r>
            <a:r>
              <a:rPr lang="en-US" altLang="ja-JP" dirty="0">
                <a:solidFill>
                  <a:schemeClr val="tx2"/>
                </a:solidFill>
                <a:ea typeface="ＭＳ Ｐゴシック" charset="-128"/>
              </a:rPr>
              <a:t>11.28</a:t>
            </a:r>
            <a:r>
              <a:rPr lang="en-US" altLang="ja-JP" dirty="0">
                <a:ea typeface="ＭＳ Ｐゴシック" charset="-128"/>
              </a:rPr>
              <a:t>N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H="1">
            <a:off x="3505200" y="3316069"/>
            <a:ext cx="1066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4114800" y="5144869"/>
            <a:ext cx="1066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81000" y="5762298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ea typeface="ＭＳ Ｐゴシック" charset="-128"/>
              </a:rPr>
              <a:t>There may be a small amount of </a:t>
            </a:r>
            <a:r>
              <a:rPr lang="en-US" altLang="ja-JP" b="1" dirty="0" smtClean="0">
                <a:solidFill>
                  <a:srgbClr val="00B050"/>
                </a:solidFill>
                <a:ea typeface="ＭＳ Ｐゴシック" charset="-128"/>
              </a:rPr>
              <a:t>CO</a:t>
            </a:r>
            <a:r>
              <a:rPr lang="en-US" altLang="ja-JP" dirty="0" smtClean="0">
                <a:ea typeface="ＭＳ Ｐゴシック" charset="-128"/>
              </a:rPr>
              <a:t> present in the products, depending on mixing and turbulence during combustion,</a:t>
            </a:r>
            <a:endParaRPr lang="ja-JP" altLang="en-US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52400" y="11430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The combustion of methane, the reaction can be written as: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28600" y="1462087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>
                <a:ea typeface="ＭＳ Ｐゴシック" charset="-128"/>
              </a:rPr>
              <a:t>CH</a:t>
            </a:r>
            <a:r>
              <a:rPr lang="en-US" altLang="ja-JP" baseline="-25000" dirty="0">
                <a:ea typeface="ＭＳ Ｐゴシック" charset="-128"/>
              </a:rPr>
              <a:t>4 </a:t>
            </a:r>
            <a:r>
              <a:rPr lang="en-US" altLang="ja-JP" dirty="0">
                <a:ea typeface="ＭＳ Ｐゴシック" charset="-128"/>
              </a:rPr>
              <a:t> +  2 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+ 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2 (3.76)N</a:t>
            </a:r>
            <a:r>
              <a:rPr lang="en-US" altLang="ja-JP" baseline="-25000" dirty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baseline="-25000" dirty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                             CO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 +  2 H</a:t>
            </a:r>
            <a:r>
              <a:rPr lang="en-US" altLang="ja-JP" baseline="-25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O   + 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7.52N</a:t>
            </a:r>
            <a:r>
              <a:rPr lang="en-US" altLang="ja-JP" baseline="-25000" dirty="0">
                <a:solidFill>
                  <a:srgbClr val="FF0000"/>
                </a:solidFill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</a:t>
            </a: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3200400" y="1614487"/>
            <a:ext cx="121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971800" y="1690687"/>
            <a:ext cx="7620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657600" y="4572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ea typeface="ＭＳ Ｐゴシック" charset="-128"/>
              </a:rPr>
              <a:t>Example 1</a:t>
            </a:r>
            <a:endParaRPr lang="en-MY"/>
          </a:p>
        </p:txBody>
      </p:sp>
      <p:sp>
        <p:nvSpPr>
          <p:cNvPr id="11" name="TextBox 2"/>
          <p:cNvSpPr txBox="1"/>
          <p:nvPr/>
        </p:nvSpPr>
        <p:spPr>
          <a:xfrm>
            <a:off x="381000" y="1066800"/>
            <a:ext cx="84582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en-US" altLang="ja-JP" dirty="0">
                <a:ea typeface="ＭＳ Ｐゴシック" charset="-128"/>
              </a:rPr>
              <a:t>The analysis of a fuel oil is given to be; Carbon 78 %, hydrogen 6%, oxygen 9% and Ash 7% with 50% excess air is supplied to the boiler. If the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flue gas temperature is 320</a:t>
            </a:r>
            <a:r>
              <a:rPr lang="en-US" altLang="ja-JP" baseline="30000" dirty="0" smtClean="0">
                <a:ea typeface="ＭＳ Ｐゴシック" charset="-128"/>
                <a:cs typeface="Times New Roman" pitchFamily="18" charset="0"/>
              </a:rPr>
              <a:t>o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C, and </a:t>
            </a:r>
            <a:r>
              <a:rPr lang="en-US" altLang="ja-JP" dirty="0" smtClean="0">
                <a:ea typeface="ＭＳ Ｐゴシック" charset="-128"/>
              </a:rPr>
              <a:t>surrounding temperature of boiler house is 20</a:t>
            </a:r>
            <a:r>
              <a:rPr lang="en-US" altLang="ja-JP" baseline="30000" dirty="0" smtClean="0">
                <a:ea typeface="ＭＳ Ｐゴシック" charset="-128"/>
                <a:cs typeface="Times New Roman" pitchFamily="18" charset="0"/>
              </a:rPr>
              <a:t>o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C, </a:t>
            </a:r>
          </a:p>
          <a:p>
            <a:pPr algn="just"/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determine </a:t>
            </a:r>
            <a:r>
              <a:rPr lang="en-US" altLang="ja-JP" dirty="0">
                <a:ea typeface="ＭＳ Ｐゴシック" charset="-128"/>
                <a:cs typeface="Times New Roman" pitchFamily="18" charset="0"/>
              </a:rPr>
              <a:t>the energy that is carried by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DFG per kg </a:t>
            </a:r>
            <a:r>
              <a:rPr lang="en-US" altLang="ja-JP" dirty="0">
                <a:ea typeface="ＭＳ Ｐゴシック" charset="-128"/>
                <a:cs typeface="Times New Roman" pitchFamily="18" charset="0"/>
              </a:rPr>
              <a:t>of fuel. Assume Cp for dry flue gas to be 1.006 kJ/kg K.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04800" y="1524000"/>
            <a:ext cx="84582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en-US" altLang="ja-JP">
                <a:ea typeface="ＭＳ Ｐゴシック" charset="-128"/>
              </a:rPr>
              <a:t>The analysis of a fuel oil is given to be; Carbon 84 %, hydrogen 10%, oxygen 1.6% and Sulfur 3.2%. Determine:</a:t>
            </a:r>
          </a:p>
          <a:p>
            <a:pPr algn="just"/>
            <a:endParaRPr lang="en-US" altLang="ja-JP">
              <a:ea typeface="ＭＳ Ｐゴシック" charset="-128"/>
            </a:endParaRPr>
          </a:p>
          <a:p>
            <a:pPr algn="just">
              <a:buFontTx/>
              <a:buAutoNum type="arabicParenR"/>
            </a:pPr>
            <a:r>
              <a:rPr lang="en-US" altLang="ja-JP">
                <a:ea typeface="ＭＳ Ｐゴシック" charset="-128"/>
              </a:rPr>
              <a:t>The air that is required to burn 1 kg fuel</a:t>
            </a:r>
          </a:p>
          <a:p>
            <a:pPr algn="just">
              <a:buFontTx/>
              <a:buAutoNum type="arabicParenR"/>
            </a:pPr>
            <a:r>
              <a:rPr lang="en-US" altLang="ja-JP">
                <a:ea typeface="ＭＳ Ｐゴシック" charset="-128"/>
              </a:rPr>
              <a:t>Product of combustion and its percentage</a:t>
            </a:r>
            <a:endParaRPr lang="en-MY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81400" y="762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ea typeface="ＭＳ Ｐゴシック" charset="-128"/>
              </a:rPr>
              <a:t>Example 2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247340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43541</TotalTime>
  <Words>2278</Words>
  <Application>Microsoft Office PowerPoint</Application>
  <PresentationFormat>画面に合わせる (4:3)</PresentationFormat>
  <Paragraphs>255</Paragraphs>
  <Slides>33</Slides>
  <Notes>27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5" baseType="lpstr">
      <vt:lpstr>OCW Template</vt:lpstr>
      <vt:lpstr>Equation</vt:lpstr>
      <vt:lpstr>Power Plant Technology  Fuel and Combustion (Lecture 2)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1422</cp:revision>
  <dcterms:created xsi:type="dcterms:W3CDTF">2010-07-05T07:50:24Z</dcterms:created>
  <dcterms:modified xsi:type="dcterms:W3CDTF">2017-08-27T02:44:00Z</dcterms:modified>
</cp:coreProperties>
</file>