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sldIdLst>
    <p:sldId id="256" r:id="rId2"/>
    <p:sldId id="257" r:id="rId3"/>
    <p:sldId id="258" r:id="rId4"/>
    <p:sldId id="259" r:id="rId5"/>
    <p:sldId id="310" r:id="rId6"/>
    <p:sldId id="288" r:id="rId7"/>
    <p:sldId id="309" r:id="rId8"/>
    <p:sldId id="311" r:id="rId9"/>
    <p:sldId id="321" r:id="rId10"/>
    <p:sldId id="298" r:id="rId11"/>
    <p:sldId id="291" r:id="rId12"/>
    <p:sldId id="322" r:id="rId13"/>
    <p:sldId id="323" r:id="rId14"/>
    <p:sldId id="324" r:id="rId15"/>
    <p:sldId id="325" r:id="rId16"/>
    <p:sldId id="326" r:id="rId17"/>
    <p:sldId id="327" r:id="rId18"/>
    <p:sldId id="328" r:id="rId19"/>
    <p:sldId id="329" r:id="rId20"/>
    <p:sldId id="330" r:id="rId21"/>
    <p:sldId id="331" r:id="rId22"/>
    <p:sldId id="332" r:id="rId23"/>
    <p:sldId id="333" r:id="rId24"/>
    <p:sldId id="334" r:id="rId25"/>
    <p:sldId id="335" r:id="rId26"/>
    <p:sldId id="336" r:id="rId27"/>
    <p:sldId id="33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8C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60"/>
  </p:normalViewPr>
  <p:slideViewPr>
    <p:cSldViewPr>
      <p:cViewPr varScale="1">
        <p:scale>
          <a:sx n="69" d="100"/>
          <a:sy n="69" d="100"/>
        </p:scale>
        <p:origin x="-139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121859-F1B5-4797-91F6-7D040C07EE12}" type="datetimeFigureOut">
              <a:rPr lang="en-US" smtClean="0"/>
              <a:t>2015-10-15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EEF7FE-132F-4583-8C96-93A8D5918FCD}" type="slidenum">
              <a:rPr lang="en-US" smtClean="0"/>
              <a:t>‹#›</a:t>
            </a:fld>
            <a:endParaRPr lang="en-US"/>
          </a:p>
        </p:txBody>
      </p:sp>
    </p:spTree>
    <p:extLst>
      <p:ext uri="{BB962C8B-B14F-4D97-AF65-F5344CB8AC3E}">
        <p14:creationId xmlns:p14="http://schemas.microsoft.com/office/powerpoint/2010/main" val="3942011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a:t>
            </a:fld>
            <a:endParaRPr lang="en-US"/>
          </a:p>
        </p:txBody>
      </p:sp>
    </p:spTree>
    <p:extLst>
      <p:ext uri="{BB962C8B-B14F-4D97-AF65-F5344CB8AC3E}">
        <p14:creationId xmlns:p14="http://schemas.microsoft.com/office/powerpoint/2010/main" val="1969535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13</a:t>
            </a:fld>
            <a:endParaRPr lang="en-US"/>
          </a:p>
        </p:txBody>
      </p:sp>
    </p:spTree>
    <p:extLst>
      <p:ext uri="{BB962C8B-B14F-4D97-AF65-F5344CB8AC3E}">
        <p14:creationId xmlns:p14="http://schemas.microsoft.com/office/powerpoint/2010/main" val="4198847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14</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15</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16</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17</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18</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19</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20</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21</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22</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3</a:t>
            </a:fld>
            <a:endParaRPr lang="en-US"/>
          </a:p>
        </p:txBody>
      </p:sp>
    </p:spTree>
    <p:extLst>
      <p:ext uri="{BB962C8B-B14F-4D97-AF65-F5344CB8AC3E}">
        <p14:creationId xmlns:p14="http://schemas.microsoft.com/office/powerpoint/2010/main" val="17490848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23</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24</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25</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26</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27</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4</a:t>
            </a:fld>
            <a:endParaRPr lang="en-US"/>
          </a:p>
        </p:txBody>
      </p:sp>
    </p:spTree>
    <p:extLst>
      <p:ext uri="{BB962C8B-B14F-4D97-AF65-F5344CB8AC3E}">
        <p14:creationId xmlns:p14="http://schemas.microsoft.com/office/powerpoint/2010/main" val="138563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5</a:t>
            </a:fld>
            <a:endParaRPr lang="en-US"/>
          </a:p>
        </p:txBody>
      </p:sp>
    </p:spTree>
    <p:extLst>
      <p:ext uri="{BB962C8B-B14F-4D97-AF65-F5344CB8AC3E}">
        <p14:creationId xmlns:p14="http://schemas.microsoft.com/office/powerpoint/2010/main" val="2561703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6</a:t>
            </a:fld>
            <a:endParaRPr lang="en-US"/>
          </a:p>
        </p:txBody>
      </p:sp>
    </p:spTree>
    <p:extLst>
      <p:ext uri="{BB962C8B-B14F-4D97-AF65-F5344CB8AC3E}">
        <p14:creationId xmlns:p14="http://schemas.microsoft.com/office/powerpoint/2010/main" val="2586642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7</a:t>
            </a:fld>
            <a:endParaRPr lang="en-US"/>
          </a:p>
        </p:txBody>
      </p:sp>
    </p:spTree>
    <p:extLst>
      <p:ext uri="{BB962C8B-B14F-4D97-AF65-F5344CB8AC3E}">
        <p14:creationId xmlns:p14="http://schemas.microsoft.com/office/powerpoint/2010/main" val="855494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8</a:t>
            </a:fld>
            <a:endParaRPr lang="en-US"/>
          </a:p>
        </p:txBody>
      </p:sp>
    </p:spTree>
    <p:extLst>
      <p:ext uri="{BB962C8B-B14F-4D97-AF65-F5344CB8AC3E}">
        <p14:creationId xmlns:p14="http://schemas.microsoft.com/office/powerpoint/2010/main" val="3218105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11</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12</a:t>
            </a:fld>
            <a:endParaRPr lang="en-US"/>
          </a:p>
        </p:txBody>
      </p:sp>
    </p:spTree>
    <p:extLst>
      <p:ext uri="{BB962C8B-B14F-4D97-AF65-F5344CB8AC3E}">
        <p14:creationId xmlns:p14="http://schemas.microsoft.com/office/powerpoint/2010/main" val="1625107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659E9C-7F35-4427-985C-783DF691E5CC}" type="datetime1">
              <a:rPr lang="en-US" smtClean="0"/>
              <a:t>2015-10-15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2187257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3E5E3D-276B-4EF4-B221-0590F55FEDFA}" type="datetime1">
              <a:rPr lang="en-US" smtClean="0"/>
              <a:t>2015-10-15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2459144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67E759-F5BB-4B91-839B-FCE884E14642}" type="datetime1">
              <a:rPr lang="en-US" smtClean="0"/>
              <a:t>2015-10-15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539516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C5B9C9-ECDC-43B0-8140-04729EBB10D8}" type="datetime1">
              <a:rPr lang="en-US" smtClean="0"/>
              <a:t>2015-10-15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1816259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B13B0A-17B4-45C4-B1DF-B8CDBC0C0A73}" type="datetime1">
              <a:rPr lang="en-US" smtClean="0"/>
              <a:t>2015-10-15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1129280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87D50F-A3BF-4710-9C01-D8836A6C66FF}" type="datetime1">
              <a:rPr lang="en-US" smtClean="0"/>
              <a:t>2015-10-15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163603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BB0FDB-7732-4A39-9E3F-FD50C79FE2F8}" type="datetime1">
              <a:rPr lang="en-US" smtClean="0"/>
              <a:t>2015-10-15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3910356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AB66CA-43F8-4ADB-A088-EB3E7FF3E754}" type="datetime1">
              <a:rPr lang="en-US" smtClean="0"/>
              <a:t>2015-10-15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2435680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0724E-1098-4E4F-8162-02819F7D79AF}" type="datetime1">
              <a:rPr lang="en-US" smtClean="0"/>
              <a:t>2015-10-15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829340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14900-2FD1-44D3-8AEB-ADED0CA097A5}" type="datetime1">
              <a:rPr lang="en-US" smtClean="0"/>
              <a:t>2015-10-15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123181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0CCEFB-ACE7-4BC6-923F-102535EF0262}" type="datetime1">
              <a:rPr lang="en-US" smtClean="0"/>
              <a:t>2015-10-15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2404674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5B949D-022F-4F6B-8E88-1660CEF3C355}" type="datetime1">
              <a:rPr lang="en-US" smtClean="0"/>
              <a:t>2015-10-15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D847B5-FE98-49CF-9B33-84FFD20F5F15}" type="slidenum">
              <a:rPr lang="en-US" smtClean="0"/>
              <a:t>‹#›</a:t>
            </a:fld>
            <a:endParaRPr lang="en-US"/>
          </a:p>
        </p:txBody>
      </p:sp>
    </p:spTree>
    <p:extLst>
      <p:ext uri="{BB962C8B-B14F-4D97-AF65-F5344CB8AC3E}">
        <p14:creationId xmlns:p14="http://schemas.microsoft.com/office/powerpoint/2010/main" val="1700811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aruzi@ump.edu.my"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jihad_ku@yahoo.co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2514600"/>
          </a:xfrm>
        </p:spPr>
        <p:txBody>
          <a:bodyPr>
            <a:normAutofit/>
          </a:bodyPr>
          <a:lstStyle/>
          <a:p>
            <a:r>
              <a:rPr lang="en-US" dirty="0" smtClean="0"/>
              <a:t>Injection unit</a:t>
            </a:r>
            <a:endParaRPr lang="en-US" dirty="0"/>
          </a:p>
        </p:txBody>
      </p:sp>
      <p:sp>
        <p:nvSpPr>
          <p:cNvPr id="3" name="Subtitle 2"/>
          <p:cNvSpPr>
            <a:spLocks noGrp="1"/>
          </p:cNvSpPr>
          <p:nvPr>
            <p:ph type="subTitle" idx="1"/>
          </p:nvPr>
        </p:nvSpPr>
        <p:spPr>
          <a:xfrm>
            <a:off x="4495800" y="4343400"/>
            <a:ext cx="4648200" cy="2514600"/>
          </a:xfrm>
        </p:spPr>
        <p:txBody>
          <a:bodyPr>
            <a:normAutofit fontScale="70000" lnSpcReduction="20000"/>
          </a:bodyPr>
          <a:lstStyle/>
          <a:p>
            <a:pPr algn="r"/>
            <a:r>
              <a:rPr lang="en-US" dirty="0" smtClean="0"/>
              <a:t>Wan </a:t>
            </a:r>
            <a:r>
              <a:rPr lang="en-US" dirty="0" err="1" smtClean="0"/>
              <a:t>Sharuzi</a:t>
            </a:r>
            <a:r>
              <a:rPr lang="en-US" dirty="0" smtClean="0"/>
              <a:t> Wan Harun</a:t>
            </a:r>
          </a:p>
          <a:p>
            <a:pPr algn="r"/>
            <a:r>
              <a:rPr lang="en-US" dirty="0" smtClean="0"/>
              <a:t>Faculty of Mechanical Engineering</a:t>
            </a:r>
            <a:br>
              <a:rPr lang="en-US" dirty="0" smtClean="0"/>
            </a:br>
            <a:r>
              <a:rPr lang="en-US" dirty="0" err="1" smtClean="0"/>
              <a:t>Universiti</a:t>
            </a:r>
            <a:r>
              <a:rPr lang="en-US" dirty="0" smtClean="0"/>
              <a:t> Malaysia Pahang</a:t>
            </a:r>
          </a:p>
          <a:p>
            <a:pPr algn="r"/>
            <a:r>
              <a:rPr lang="en-US" dirty="0" smtClean="0">
                <a:hlinkClick r:id="rId3"/>
              </a:rPr>
              <a:t>sharuzi@ump.edu.my</a:t>
            </a:r>
            <a:endParaRPr lang="en-US" dirty="0" smtClean="0"/>
          </a:p>
          <a:p>
            <a:pPr algn="r"/>
            <a:r>
              <a:rPr lang="en-US" dirty="0" smtClean="0">
                <a:hlinkClick r:id="rId4"/>
              </a:rPr>
              <a:t>jihad_ku@yahoo.com</a:t>
            </a:r>
            <a:endParaRPr lang="en-US" dirty="0" smtClean="0"/>
          </a:p>
          <a:p>
            <a:pPr algn="r"/>
            <a:r>
              <a:rPr lang="en-US" dirty="0" smtClean="0"/>
              <a:t>019 959 0039</a:t>
            </a:r>
          </a:p>
          <a:p>
            <a:pPr algn="r"/>
            <a:r>
              <a:rPr lang="en-US" dirty="0" smtClean="0"/>
              <a:t>09 424 6339</a:t>
            </a:r>
          </a:p>
        </p:txBody>
      </p:sp>
      <p:sp>
        <p:nvSpPr>
          <p:cNvPr id="4" name="Title 1"/>
          <p:cNvSpPr txBox="1">
            <a:spLocks/>
          </p:cNvSpPr>
          <p:nvPr/>
        </p:nvSpPr>
        <p:spPr>
          <a:xfrm>
            <a:off x="0" y="0"/>
            <a:ext cx="7772400" cy="6096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t>Plastic Injection Technology</a:t>
            </a:r>
            <a:br>
              <a:rPr lang="en-US" sz="2000" dirty="0" smtClean="0"/>
            </a:br>
            <a:r>
              <a:rPr lang="en-US" sz="2000" dirty="0" smtClean="0"/>
              <a:t>BMM 4843</a:t>
            </a:r>
            <a:endParaRPr lang="en-US" sz="2000" dirty="0"/>
          </a:p>
        </p:txBody>
      </p:sp>
      <p:pic>
        <p:nvPicPr>
          <p:cNvPr id="1026" name="Picture 2" descr="C:\Users\Admin\Desktop\1314\GRAMS lab\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4" descr="https://webmail.ump.edu.my/desknow/download/QWN0aW9uPVZpZXdJbkF0dGFjaG1lbnQmR3JvdXBOYW1lPU1haWwmRG93bmxvYWRUeXBlPUF0dGFjaG1lbnQmSURBdHRhY2htZW50PTIwNzA3NTAyNCZBdHRhY2htZW50VHlwZT1maWxlJlJuZD0xNDg3NzU2YTUwMyZWcz0xOEE0ODc1JlZpcnR1YWxQYXJhbXM9VFJVRQ==/Logo+MFG+new.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AutoShape 7" descr="data:image/jpeg;base64,/9j/4AAQSkZJRgABAQAAAQABAAD/2wCEAAkGBhQGEBIPEBQSFRUVGBgVFRcVFhAXFRIWFRIhGBYVExoXGygfFxokGhIWHy8gIyg1LCwsFh40NTIqNSgsLCkBCQoKDgwOGg8PGiwlHyA1LSo1NTIsLSwqLyosNTQvLCktLCwpKSwsNC8pLCwwLDQsKSwsLCksLCwsLCwsLSksLP/AABEIAREAuQMBIgACEQEDEQH/xAAcAAEAAgMBAQEAAAAAAAAAAAAABQcCBAYIAwH/xABKEAABAgMDBgoFCgQEBwAAAAABAAIDBBEFBiESMUFRYXEHEyIyNHJzgbGzIzWRssEUFRZCUmKSodHhJDND0kRTgvAXJTZUg5O0/8QAGwEBAAMBAQEBAAAAAAAAAAAAAAQFBgMCAQf/xAAwEQACAQIDBgQGAgMAAAAAAAAAAQIDBBESMQUTITNBcSIyYbFRkaHB0fCB4QYUQv/aAAwDAQACEQMRAD8AvFERAEREAREQBERAEWLn5P7VPgvm6I93NaB1jTvAbWv5IfMT7ItR0tEi54pb2bGDuOXlflRfN1iw4hq8xX9aLGyfwh2T+S+8Dy3Lov36m5Ejtg85zRvIHitN9vy0PAzEAf8Akh/qsW3dlm/4eB3w2E/mFsCzITc0KF+Bn6L7wPD3r0wXzf4NX6TSv/cQfxt/VfSHb0vFNGx4BOrjIdfZVZxLHgRudBgnfDYfELUmLpSkyKGBDHVqz3CF98Pqc3/sLTK/mvySrIgiCrSCNhBWS5CZ4O2QyXysWLBdoxqNwIo4e0qLiW5PXScGzNIrDgC41DurEpWvW1Zl6VNS8rOE72VHjXg0vivEv50a+RYaKPsS3IdvQ+MhHNg5p5zDqP6qQXNrDgyfCcZxUovFMIiL4egiIgCIiAIiIAiLVtO1IVjwnRo7wxjc5P5AAYknQBiV9SbeCDeGptLSmLWhwX8UCXxKV4uGMp4BrQv0Qwck0LyAaZ1z8lNzN9eW3LlJM80jCZmm6wf6MM628o6CK1XSyFnQ7LYIcFjWNqTQaSTUucc7nE4knEnOukoKHCWv7qeFLNxR+w8uJi6jBqHKPeTgN1DvX2AotOatVkthXKOofE6FDzdpvmsK0GofHWqG+21bWuMcc0vgvu+nv6EulbTnx0RMTVrMlsOcdQ+JUYbbiF1cKfZph+qj0WOutu3deWMZZUui+76+3oWMLanFaYnQytsMmMDyTtzdxW+uPWzK2i+UzGo1HEfsrWy/yVrw3Kx9V91+PkcKlmtYHTotCVthkxg7knbm7it9a2hc0riOelJNfvyIE4Sg8JILWtGz2WpCfBiCrXCm46CNoOK2VE3ktr5ohcmror6thMAJc5x0gDEgVr7BpUlJt8CPVlCMG56HFcHRdBnHs0cW7Kpm5LhQ+0/mrLXO3Nu38wwi6J/NiUytOQBmYD347ddF0S6VZKUsUQ9m0JUbdRlrr2x6BERcixCIiAjLzdDmezf7qpqiuW83Q5ns3+6qbU220ZlNvcyHY/KJRfqKSZ4xcQwEnMMSoeCfnaLyua3GmzRXaVJWg0vhPA1eGf8AJRNkTIgPoczhSu3QpVGPglJakujHwSktSdos4I5Td48Vis4PObvHiorIsdUXPNWSyZx5p1j4jSoeasx8riRUax8dS6VFj73YttdeLDLL4r7rR+/qfqlO5nDhqjj0XRzVksmcRyTrHxCizYkQOphT7VcP1WPuth3dCWEY5k+q+66e3qWELmnJa4GgtmVs983zRhrOA/dS8rYzIGLuUdub2KQzK0sv8ak/FcvD0Wv8v8fM4VLxLhA0JWx2QMXco7c3sXn+9bB8vnMB/PjeaV6PXnO9L8mfnKf58bHT/NObUv0TYltSt80aUUlh+4/Eze1akpRi2yMZKgYv5I3DKO4fE4LOLM5YyGjJZqGna46SviTVfi0WXHiyhwxeLPzIGoJkDUF+ovR6xPzIGoJkDUF+ogxL04KBSy4PWi+c5deuR4KfVcHrRfOcuuWUuedPuzU0OXHsiMvN0OZ7N/uqm1cl5uhzPZv91U2u1tozMbe5kOwREUkz4UZOWMIhLodBsObu1KTRe4TlB4o9wqSg8YkNDmI0hg5pI2403ELalrdZlDKDm0IrpGfZj+S31+shiI5tQDiM4B0rpKpCXmj8jtvISfijx9C05bhDkJoVbMwx1w9nvgLaF9JE/wCLlv8A2w/1X0fdOTiYmUlTvgQf7UZdSTh4iUlRugQf7VVPc9M30N8t51w+prxL9SEPPNy3dEYfArBt+pWN/KMeNq4mWm4gO5zYZb+amYMhDluZDht6rWjwC+68Y0/g/n/R6wl8f35kOy24syaQ5OYpofFdAhsOymWYg/AvtCbNTFC8wIX2ms4yMf8AS92QB3sKkkXnMuiPuHqajLOH9Rz4h++RQ72NAYfwrz3eoZM/OAf58XzSvR6843r6fOdvG80qz2Y8ZyKzaXliRSIivCmCIiAIiIC9eCn1XB60XznLrlyPBT6rg9aL5zl1yylxzZd2aihy49kRl5uhzPZv91U2rkvN0OZ7N/uqm12ttGZnb3Mh2CIikmfCIiALODzm7x4rBZwec3ePFGfY6ovRERVJ+lhERAEREAXnG9fT5zt43mlejl5xvX0+c7eN5pVtszzyKvaXliRSIivClCIiAIiIC9eCn1XB60XznLrlyPBT6rg9aL5zl1yylxzZd2aihy49kRl5uhzPZv8AdVNq5LzdDmezf7qptdrbRmZ29zIdgiIpJnwiIgCzg85u8eKwWcHnN3jxRn2OqL0REVSfpYREQBERAF5xvX0+c7eN5pXo5ecb19PnO3jeaVbbM88ir2l5YkUiIrwpQiIgCIiAvXgp9VwetF85y65cjwU+q4PWi+c5dcspcc2XdmoocuPZEZebocz2b/dVNq5LzdDmezf7qptdrbRmZ29zIdgiIpJnwiIgCzg85u8eKwWcHnN3jxRn2OqL0REVSfpYREQBERAF5xvX0+c7eN5pXo5ecb19PnO3jeaVbbM88ir2l5YkUiIrwpQiIgCIiAvXgp9VwetF85y65cjwU+q4PWi+c5dcspcc2XdmoocuPZEZebocz2b/AHVTauS83Q5ns3+6qbXa20ZmdvcyHYIiKSZ8IiIAs4PObvHisFnB5zd48UZ9jqi9ERFUn6WEREAREQBecb19PnO3jeaV6OXnG9fT5zt43mlW2zPPIq9peWJFIiK8KUIiIAiIgL14KfVcHrRfOcuuXI8FPquD1ovnOXXLKXHNl3ZqKHLj2RGXm6HM9m/3VTauS83Q5ns3+6qbXa20ZmdvcyHYIiKSZ8IiIAs4PObvHisFnB5zd48UZ9jqi9ERFUn6WEREAREQBecb19PnO3jeaV6OXnG9fT5zt43mlW2zPPIq9peWJFIiK8KUIiIAiIgL14KfVcHrRfOcuuXI8FPquD1ovnOXXLKXHNl3ZqKHLj2RrWjJ/OMGJBJpltLa56VFK7VR06TZUZ8tMDi4jDQ6WuGhzXfZIxFfFX0uO4RrmfSWDxsIfxEIcjRxrM5hn8y3bqqV0takVLLPR/Qg7RsY3Mcf+kVznRc3Lzj5M0BOGdprT2aFKy1rsjYO5J25vb+qs528o8VxRkKltOGnE30RFHIwX612SQdS/EQFz2FbDbcgNjNwJwc37Dhnb8dxCkFUt0Lw/MUflH0T6Nf93U/u8CditkHKxCrqsMjN5s+8V1SxfmXB/n+T9REXIsAiIgNS1rUZYsGJMRjRjBU6zoDRrJJAA1kLzhac8bTjxY5AaYr3xCBiG5bi6gOmlV2XCne754j/ACSEfRQTyiM0SKMD3NxG/K2LhFobC33cMz1fsUN9XU5ZFovcIiKxK8Ii3Jay3zGJ5I1n4BeZSUVizzKSisWzTUhZ1iRbSc1jWmriANZJ1D9VJS1nMlcQKnWfhqVoXCuz8iaJqKOW4ejBzsYRztjj4byq+ve5F4T5bZrqrkp6dX8F+6E1dSwfo3KQpbKyi2pcfvPcXOpsBNBuUuiKhlJybb6mvjFRSiugREXk9FTcKty/krjaEBvJcfTtH1XE4RQNROfbQ6SRWq9QR4LZlrmPAc1wLXNIqHAihBGkEFUHfm6LrpzBaKmC+roLs+Gljj9pte8UOul7YXWdbuWq0KW+tsr3kdOpBy08+V5pw1HEft3KWlrXZGwdyTtze39VAop86MZ6lJUoQnrqdYi5uWnnyvNOGo4j9u5S0ta7I2DuSdub2/qoM7eUdOJAqW04cVxRvKxOD68XypnySIeUwejJ+swfV3t8NyrtfWUmnST2xGGjmkEHaPhsUSpDOsDpZXTtqqmtOvYvJFH2FbDbcgNjNwJwc37Dhnb8dxCkFWtYcGb6E4zipR0YXHcJV7/o5L8VCNI8YENpnhszOibDoG3HGhXTWtakOxYMSYjGjGCp1nQGjWSSABrIXne3rbfeGYiTMXO84CtQxo5rG7APaanSp9jb72eaWi9yHeXG6hgtWR+ZEW5LWW+Yx5o1n4BaCUlFYszspKKxkzTW5LWW+Yx5o1n4BS0tZzJXECp1n4altKHO66QINS76QNWWs5kriBU6z8NS2kUhYVjPt2M2EzAZ3u0MaM536hrKhTm3xkyLFTrTUVxbJe5N2fniJx0UeiYcxzRH6G7QM57hrVoL4SMkyzobYUMUa0UA+J1knEnavuqypPO8Td2NpG1pZVr1fqERFzJoREQBRd5Lvw7zS75eLpxY7TDeOa9vt7wSNKlEX2MnF4o+NJrBnme1bLiWLGfLxhR7DQ6jqc06QRQg7VqK8OEi5f0kg8dBb/EQhydcVmcwztzlu2owqSqPzLT21wq8MevUzdzQdGeHR6BEXSTtw48hIttFz4JhObDeGh0TjKRS0NBBZSvLFcdedd5TjHBN6nGMJSxcVoQctPPleacNRxH7dylpa12RsHck7c3t/VQsvBMy9rBSrnBormq40Ffap29Nx490WMfHdBcHkgcWXk4CuOU0LjVhTlJRlwbOMrRVU5YadTqLn3h+Yo4yj6KJQP2an91fYTsVsg5WIVOQ+DCfkYZiMfLvAblCGHRSXYVyWgsAyjvC+tl8IkSLIPlWVbGFGMiHEMhuzkacptKDVUasaerbqbzU2n8Sxsqk7KLp1/Lqn9jW4U73fPEf5JCPooJ5RGaJFGB7m4jflbCuQlrLfMY80az8Au5sTgwizEJkZvFDKFW8YX5VNBADSACMRsKxsy7EW1o0WAx0MOhEhxcXUNHZJyaNJzqXG5hShkp9CBdVLirNNQfi0/r+DnpazWSuIFTrPw1LaXWf8NJn7cD8UX+xRltXSj2E0PiBrmZi5hJDSc2VUAjfSijuspviyvq2dyk5zi+BDIiL0QjODBdMOaxgJc4gADOScwVuXYu+278ENwMR1DEcNJ1DYK0HedKhLg3Z+StE3FHLcPRg/VaRzt5H5b12ahV6mLyo12yLDdR3014np6L+/YIiKMXwREQBERAEREAVR8Kty/kTjaEBvIefTtH1Hk4RBscTjtx0mluL5zEu2bY6G8BzXAtc0ioc0ihBGqi729d0Z5kca1FVYZWeYFb94/8ApmF2Mp78NcFfe6brpzBYKmE+roLtbdLHfebUDaCDpoLBunNwL7WULOiODYjIYhubUZQEMji4jQecOSwnaCFc3U1KNOqtE0yptYOMp0nq1gVNZXSIPaM98Kz+G7+RLdd/uLCx+BwyMeHFjTAcyG4PyWwy0vyTUAkuOSKgVz4VzZ1D8L15YdrxYcvBcHtg5Ze5tC0vdQZIOnJDTWml1M4K8upGvcQdPiljieo05UaE1PhiWfPW2yxmygiZo0RsAO0Nc6E5zSdhLA3/AFBc1M8HYfaZjtAECKOMiNwwiB3KaBqeTX8ebBa3DAP+XS3bM/8AniLZu3whNmbNMaKQY8GkJzSRWI8j0b9zgCTta/Uq+NOcaW8h14P7Eq4lSm3TraLCXyOwl7RbHjRIDc8JrC6mYF9aN3gNr3hclcz1hPdZ/nFY8GsZ0y+be8kudxZcTpJLySsrmesJ7rP84rjly5l2Ika+/dCp8XL74Hxt6y7QjzMV0Ax+LLuRkxg0UoMwyxTGqmrQD5Syntm3AxOLIJJBq4nkCukirRXWFzd472zUhNRoUOLkta6jRkQjQZIOctrpXPWlbke16cfEc8DEDkgA66NAFdq6KnKSWOBAqXtChOqo53J4rjhlNFdNcq7PzzE42IPRQzjX+o7OG7tJ7hpURYljvtyM2CzCuLnaGNGdx9vtIVwSEiyzYbYUMUa0UHxJ1knHvXqtUyrBanDZNhv572a8K+rNhERQTYhERAEREAREQBERAEREBFXmu7DvPLvl4mFcWOpUw3gclw9tCNIJGlee7Rs+JYsd8GKMmJDdQ0OY5w5p1EEEHUQvTK4rhKuX9IoPHwW/xEIYAZ4rBiYe8VJbtqNNRY2Nzu5ZJaP6EC8t95HNHVFNxrVjTLch8aM5v2XRIjm+wmi1URaBJLQoXJvUKUsLnP3DxUWpSwuc/cPFcq/LZHuOWyYREVSVAWUKEY7gxoJc4gADOSTQALFWFcC7PydonIo5Th6IH6rSOfvIzbN+Hic1BYkuztZXNVQWnX0RN3Wu8Lvwck0MR2MRw16GjYK+J0qaRFWttvFm9pU40oKEFwQREXw6BERAEREAREQBERAEREAREQFQ8Kly/m95n4DfRvPpmj6kRx5/VcTj97rYV0vT8zLNnGOhxGhzHgtc04hwIoQVQF9bqOunMmHiYT6ugu1tri0/ebUA7wdNFfWF1nW7lqvYpL62yveR0epz6lLC5z9w8VFqUsLnP3DxU6vy2Utxy2TCIt2xrIfbcZsGHpxcdDGjO4/7zkKpbwWLKqEJTkoxWLZL3Lu189xeMiD0MM8r77s4ZuzE7N6tMCi17PkGWZCbBhijWig1nWTtJxWwq2pPO8TeWNnG1pZer1CIi5k4IiIAiIgCIiAIiIAiIgCIiAIiIAoi9N3GXolnS8TA86G+lTDeBg4bMaEaQSpdF6jJxeK1R8klJYM8y2jZ77JivgRhkvYclw8CNYIIIOkELbsLnP3DxVscJly/pBC+UwW+nhDMBjFhjEs6wxI7xpwqawjVz9w8VoY11XoN9eplNo0HRi106E3DhmMQ1oJJIAAzkk0ACtq6l3RYEGhoYj8Yh26GjYPGpUHcC7PFATkUYkeiB0A/X3nRs3rt1S16mPhRN2RYbuO+muL09F/fsERFGL8IiIAiIgCIiAIiIAiIgCIiAIiIAiIgCIiALi5jg4hxLQM02ggvGVFh64gNcPuurU7jrw7RF7hUlDHK9TlVowqrLNYrU/AMnAL9RF4OoREQBERAEREAREQBERAEREAREQBERAEREAREQBERAEREAREQBERAEREAREQBERAf/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55830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16501"/>
            <a:ext cx="8229600" cy="5334000"/>
          </a:xfrm>
        </p:spPr>
        <p:txBody>
          <a:bodyPr>
            <a:normAutofit/>
          </a:bodyPr>
          <a:lstStyle/>
          <a:p>
            <a:endParaRPr lang="en-US" dirty="0"/>
          </a:p>
        </p:txBody>
      </p:sp>
      <p:pic>
        <p:nvPicPr>
          <p:cNvPr id="5" name="Picture 2" descr="C:\Users\Admin\Desktop\1314\GRAMS lab\log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itle 1"/>
          <p:cNvSpPr>
            <a:spLocks noGrp="1"/>
          </p:cNvSpPr>
          <p:nvPr>
            <p:ph type="title"/>
          </p:nvPr>
        </p:nvSpPr>
        <p:spPr>
          <a:xfrm>
            <a:off x="0" y="165331"/>
            <a:ext cx="51816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End Cap and Nozzle</a:t>
            </a:r>
            <a:endParaRPr lang="en-US" b="1" spc="300" dirty="0">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295400"/>
            <a:ext cx="6724522"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771518" y="5714999"/>
            <a:ext cx="5772286" cy="461665"/>
          </a:xfrm>
          <a:prstGeom prst="rect">
            <a:avLst/>
          </a:prstGeom>
        </p:spPr>
        <p:txBody>
          <a:bodyPr wrap="none">
            <a:spAutoFit/>
          </a:bodyPr>
          <a:lstStyle/>
          <a:p>
            <a:pPr marL="12700">
              <a:spcBef>
                <a:spcPts val="55"/>
              </a:spcBef>
            </a:pPr>
            <a:r>
              <a:rPr lang="en-US" sz="2400" dirty="0">
                <a:solidFill>
                  <a:srgbClr val="282828"/>
                </a:solidFill>
                <a:latin typeface="Times New Roman"/>
                <a:cs typeface="Times New Roman"/>
              </a:rPr>
              <a:t>Figure 5.2 </a:t>
            </a:r>
            <a:r>
              <a:rPr lang="en-US" sz="2400" dirty="0" smtClean="0">
                <a:solidFill>
                  <a:srgbClr val="282828"/>
                </a:solidFill>
                <a:latin typeface="Times New Roman"/>
                <a:cs typeface="Times New Roman"/>
              </a:rPr>
              <a:t>Nozzle, valve </a:t>
            </a:r>
            <a:r>
              <a:rPr lang="en-US" sz="2400" dirty="0">
                <a:solidFill>
                  <a:srgbClr val="282828"/>
                </a:solidFill>
                <a:latin typeface="Times New Roman"/>
                <a:cs typeface="Times New Roman"/>
              </a:rPr>
              <a:t>and barrel</a:t>
            </a:r>
            <a:r>
              <a:rPr lang="en-US" sz="2400" spc="59" dirty="0">
                <a:solidFill>
                  <a:srgbClr val="282828"/>
                </a:solidFill>
                <a:latin typeface="Times New Roman"/>
                <a:cs typeface="Times New Roman"/>
              </a:rPr>
              <a:t> </a:t>
            </a:r>
            <a:r>
              <a:rPr lang="en-US" sz="2400" dirty="0">
                <a:solidFill>
                  <a:srgbClr val="282828"/>
                </a:solidFill>
                <a:latin typeface="Times New Roman"/>
                <a:cs typeface="Times New Roman"/>
              </a:rPr>
              <a:t>assembly</a:t>
            </a:r>
            <a:endParaRPr lang="en-US" sz="2400" dirty="0">
              <a:latin typeface="Times New Roman"/>
              <a:cs typeface="Times New Roman"/>
            </a:endParaRPr>
          </a:p>
        </p:txBody>
      </p:sp>
    </p:spTree>
    <p:extLst>
      <p:ext uri="{BB962C8B-B14F-4D97-AF65-F5344CB8AC3E}">
        <p14:creationId xmlns:p14="http://schemas.microsoft.com/office/powerpoint/2010/main" val="2799345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fontScale="92500" lnSpcReduction="10000"/>
          </a:bodyPr>
          <a:lstStyle/>
          <a:p>
            <a:r>
              <a:rPr lang="en-US" dirty="0" smtClean="0"/>
              <a:t>Figure 5.2 shows the nozzle end of the injection unit, including the barrel, screw, heater bands, end cap, and nozzle.</a:t>
            </a:r>
          </a:p>
          <a:p>
            <a:r>
              <a:rPr lang="en-US" dirty="0" smtClean="0"/>
              <a:t>The </a:t>
            </a:r>
            <a:r>
              <a:rPr lang="en-US" b="1" dirty="0" smtClean="0"/>
              <a:t>non-return valve</a:t>
            </a:r>
            <a:r>
              <a:rPr lang="en-US" dirty="0" smtClean="0"/>
              <a:t> is also shown.</a:t>
            </a:r>
          </a:p>
          <a:p>
            <a:r>
              <a:rPr lang="en-US" dirty="0" smtClean="0"/>
              <a:t>The end cap is manufactured from very strong steel to be able to withstand the injection pressures of the molten plastic as it leaves the barrel and goes through the nozzle and into the mold.</a:t>
            </a:r>
          </a:p>
          <a:p>
            <a:r>
              <a:rPr lang="en-US" dirty="0" smtClean="0"/>
              <a:t>The pressure exerted during injection, ranging from a normal level of 113 to 155 MPa (N/mm</a:t>
            </a:r>
            <a:r>
              <a:rPr lang="en-US" baseline="30000" dirty="0" smtClean="0"/>
              <a:t>2</a:t>
            </a:r>
            <a:r>
              <a:rPr lang="en-US" dirty="0" smtClean="0"/>
              <a:t>)</a:t>
            </a:r>
            <a:endParaRPr lang="en-US" baseline="30000"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340509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fontScale="92500" lnSpcReduction="10000"/>
          </a:bodyPr>
          <a:lstStyle/>
          <a:p>
            <a:r>
              <a:rPr lang="en-US" sz="3000" dirty="0"/>
              <a:t>The </a:t>
            </a:r>
            <a:r>
              <a:rPr lang="en-US" sz="3000" b="1" i="1" dirty="0"/>
              <a:t>nozzle</a:t>
            </a:r>
            <a:r>
              <a:rPr lang="en-US" sz="3000" dirty="0"/>
              <a:t> is a “tube which provides a mechanical and thermal connection from the hot barrel to the much colder mold with a  minimum pressure and thermal loss”.</a:t>
            </a:r>
          </a:p>
          <a:p>
            <a:r>
              <a:rPr lang="en-US" sz="3000" dirty="0" smtClean="0"/>
              <a:t>The end of the nozzle typically has a radius of either 0.5 or 0.75 inch.</a:t>
            </a:r>
          </a:p>
          <a:p>
            <a:r>
              <a:rPr lang="en-US" sz="3000" dirty="0" smtClean="0"/>
              <a:t>The rounded end of the nozzle fits into a part of injection mold referred to as a </a:t>
            </a:r>
            <a:r>
              <a:rPr lang="en-US" sz="3000" b="1" i="1" dirty="0" smtClean="0"/>
              <a:t>sprue bushing</a:t>
            </a:r>
            <a:r>
              <a:rPr lang="en-US" sz="3000" dirty="0" smtClean="0"/>
              <a:t>.</a:t>
            </a:r>
          </a:p>
          <a:p>
            <a:r>
              <a:rPr lang="en-US" sz="3000" dirty="0" smtClean="0"/>
              <a:t>The </a:t>
            </a:r>
            <a:r>
              <a:rPr lang="en-US" sz="3000" b="1" dirty="0" smtClean="0">
                <a:effectLst>
                  <a:outerShdw blurRad="38100" dist="38100" dir="2700000" algn="tl">
                    <a:srgbClr val="000000">
                      <a:alpha val="43137"/>
                    </a:srgbClr>
                  </a:outerShdw>
                </a:effectLst>
              </a:rPr>
              <a:t>fit</a:t>
            </a:r>
            <a:r>
              <a:rPr lang="en-US" sz="3000" dirty="0" smtClean="0"/>
              <a:t> between the nozzle tip and the sprue bushing is important to be correct.</a:t>
            </a:r>
          </a:p>
          <a:p>
            <a:r>
              <a:rPr lang="en-US" sz="3000" dirty="0" smtClean="0"/>
              <a:t>The </a:t>
            </a:r>
            <a:r>
              <a:rPr lang="en-US" sz="3000" b="1" dirty="0" smtClean="0">
                <a:effectLst>
                  <a:outerShdw blurRad="38100" dist="38100" dir="2700000" algn="tl">
                    <a:srgbClr val="000000">
                      <a:alpha val="43137"/>
                    </a:srgbClr>
                  </a:outerShdw>
                </a:effectLst>
              </a:rPr>
              <a:t>incorrect fit</a:t>
            </a:r>
            <a:r>
              <a:rPr lang="en-US" sz="3000" dirty="0" smtClean="0"/>
              <a:t> could allow the nozzle to back away during high injection pressure results plastic to leak.</a:t>
            </a:r>
            <a:endParaRPr lang="en-US" sz="3000" dirty="0"/>
          </a:p>
          <a:p>
            <a:pPr marL="0" indent="0">
              <a:buNone/>
            </a:pPr>
            <a:endParaRPr lang="en-US" sz="3000" dirty="0"/>
          </a:p>
          <a:p>
            <a:pPr marL="0" indent="0">
              <a:buNone/>
            </a:pPr>
            <a:endParaRPr lang="en-US" sz="3000" dirty="0"/>
          </a:p>
        </p:txBody>
      </p:sp>
    </p:spTree>
    <p:extLst>
      <p:ext uri="{BB962C8B-B14F-4D97-AF65-F5344CB8AC3E}">
        <p14:creationId xmlns:p14="http://schemas.microsoft.com/office/powerpoint/2010/main" val="31830161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036686" y="5029200"/>
            <a:ext cx="7269114" cy="830997"/>
          </a:xfrm>
          <a:prstGeom prst="rect">
            <a:avLst/>
          </a:prstGeom>
        </p:spPr>
        <p:txBody>
          <a:bodyPr wrap="square">
            <a:spAutoFit/>
          </a:bodyPr>
          <a:lstStyle/>
          <a:p>
            <a:pPr marL="12700">
              <a:spcBef>
                <a:spcPts val="55"/>
              </a:spcBef>
            </a:pPr>
            <a:r>
              <a:rPr lang="en-US" sz="2400" i="1" dirty="0" smtClean="0">
                <a:solidFill>
                  <a:srgbClr val="040404"/>
                </a:solidFill>
                <a:latin typeface="Times New Roman"/>
                <a:cs typeface="Times New Roman"/>
              </a:rPr>
              <a:t>Figure</a:t>
            </a:r>
            <a:r>
              <a:rPr lang="en-US" sz="2400" i="1" spc="50" dirty="0" smtClean="0">
                <a:solidFill>
                  <a:srgbClr val="040404"/>
                </a:solidFill>
                <a:latin typeface="Times New Roman"/>
                <a:cs typeface="Times New Roman"/>
              </a:rPr>
              <a:t> 5.3 </a:t>
            </a:r>
            <a:r>
              <a:rPr lang="en-US" sz="2400" i="1" dirty="0" smtClean="0">
                <a:solidFill>
                  <a:srgbClr val="040404"/>
                </a:solidFill>
                <a:latin typeface="Times New Roman"/>
                <a:cs typeface="Times New Roman"/>
              </a:rPr>
              <a:t>Illustration</a:t>
            </a:r>
            <a:r>
              <a:rPr lang="en-US" sz="2400" i="1" spc="75" dirty="0" smtClean="0">
                <a:solidFill>
                  <a:srgbClr val="040404"/>
                </a:solidFill>
                <a:latin typeface="Times New Roman"/>
                <a:cs typeface="Times New Roman"/>
              </a:rPr>
              <a:t> </a:t>
            </a:r>
            <a:r>
              <a:rPr lang="en-US" sz="2400" i="1" dirty="0">
                <a:solidFill>
                  <a:srgbClr val="040404"/>
                </a:solidFill>
                <a:latin typeface="Times New Roman"/>
                <a:cs typeface="Times New Roman"/>
              </a:rPr>
              <a:t>of</a:t>
            </a:r>
            <a:r>
              <a:rPr lang="en-US" sz="2400" i="1" spc="27" dirty="0">
                <a:solidFill>
                  <a:srgbClr val="040404"/>
                </a:solidFill>
                <a:latin typeface="Times New Roman"/>
                <a:cs typeface="Times New Roman"/>
              </a:rPr>
              <a:t> </a:t>
            </a:r>
            <a:r>
              <a:rPr lang="en-US" sz="2400" i="1" dirty="0">
                <a:solidFill>
                  <a:srgbClr val="040404"/>
                </a:solidFill>
                <a:latin typeface="Times New Roman"/>
                <a:cs typeface="Times New Roman"/>
              </a:rPr>
              <a:t>the</a:t>
            </a:r>
            <a:r>
              <a:rPr lang="en-US" sz="2400" i="1" spc="-150" dirty="0">
                <a:solidFill>
                  <a:srgbClr val="040404"/>
                </a:solidFill>
                <a:latin typeface="Times New Roman"/>
                <a:cs typeface="Times New Roman"/>
              </a:rPr>
              <a:t> </a:t>
            </a:r>
            <a:r>
              <a:rPr lang="en-US" sz="2400" i="1" dirty="0">
                <a:solidFill>
                  <a:srgbClr val="040404"/>
                </a:solidFill>
                <a:latin typeface="Times New Roman"/>
                <a:cs typeface="Times New Roman"/>
              </a:rPr>
              <a:t>fit</a:t>
            </a:r>
            <a:r>
              <a:rPr lang="en-US" sz="2400" i="1" spc="238" dirty="0">
                <a:solidFill>
                  <a:srgbClr val="040404"/>
                </a:solidFill>
                <a:latin typeface="Times New Roman"/>
                <a:cs typeface="Times New Roman"/>
              </a:rPr>
              <a:t> </a:t>
            </a:r>
            <a:r>
              <a:rPr lang="en-US" sz="2400" i="1" dirty="0">
                <a:solidFill>
                  <a:srgbClr val="040404"/>
                </a:solidFill>
                <a:latin typeface="Times New Roman"/>
                <a:cs typeface="Times New Roman"/>
              </a:rPr>
              <a:t>of</a:t>
            </a:r>
            <a:r>
              <a:rPr lang="en-US" sz="2400" i="1" spc="2" dirty="0">
                <a:solidFill>
                  <a:srgbClr val="040404"/>
                </a:solidFill>
                <a:latin typeface="Times New Roman"/>
                <a:cs typeface="Times New Roman"/>
              </a:rPr>
              <a:t> </a:t>
            </a:r>
            <a:r>
              <a:rPr lang="en-US" sz="2400" i="1" dirty="0">
                <a:solidFill>
                  <a:srgbClr val="040404"/>
                </a:solidFill>
                <a:latin typeface="Times New Roman"/>
                <a:cs typeface="Times New Roman"/>
              </a:rPr>
              <a:t>a</a:t>
            </a:r>
            <a:r>
              <a:rPr lang="en-US" sz="2400" i="1" spc="39" dirty="0">
                <a:solidFill>
                  <a:srgbClr val="040404"/>
                </a:solidFill>
                <a:latin typeface="Times New Roman"/>
                <a:cs typeface="Times New Roman"/>
              </a:rPr>
              <a:t> </a:t>
            </a:r>
            <a:r>
              <a:rPr lang="en-US" sz="2400" i="1" dirty="0">
                <a:solidFill>
                  <a:srgbClr val="040404"/>
                </a:solidFill>
                <a:latin typeface="Times New Roman"/>
                <a:cs typeface="Times New Roman"/>
              </a:rPr>
              <a:t>nozzl</a:t>
            </a:r>
            <a:r>
              <a:rPr lang="en-US" sz="2400" i="1" dirty="0">
                <a:solidFill>
                  <a:srgbClr val="1A1A1A"/>
                </a:solidFill>
                <a:latin typeface="Times New Roman"/>
                <a:cs typeface="Times New Roman"/>
              </a:rPr>
              <a:t>e</a:t>
            </a:r>
            <a:r>
              <a:rPr lang="en-US" sz="2400" i="1" spc="35" dirty="0">
                <a:solidFill>
                  <a:srgbClr val="1A1A1A"/>
                </a:solidFill>
                <a:latin typeface="Times New Roman"/>
                <a:cs typeface="Times New Roman"/>
              </a:rPr>
              <a:t> </a:t>
            </a:r>
            <a:r>
              <a:rPr lang="en-US" sz="2400" i="1" dirty="0">
                <a:solidFill>
                  <a:srgbClr val="040404"/>
                </a:solidFill>
                <a:latin typeface="Times New Roman"/>
                <a:cs typeface="Times New Roman"/>
              </a:rPr>
              <a:t>tip</a:t>
            </a:r>
            <a:r>
              <a:rPr lang="en-US" sz="2400" i="1" spc="39" dirty="0">
                <a:solidFill>
                  <a:srgbClr val="040404"/>
                </a:solidFill>
                <a:latin typeface="Times New Roman"/>
                <a:cs typeface="Times New Roman"/>
              </a:rPr>
              <a:t> </a:t>
            </a:r>
            <a:r>
              <a:rPr lang="en-US" sz="2400" i="1" dirty="0">
                <a:solidFill>
                  <a:srgbClr val="040404"/>
                </a:solidFill>
                <a:latin typeface="Times New Roman"/>
                <a:cs typeface="Times New Roman"/>
              </a:rPr>
              <a:t>to</a:t>
            </a:r>
            <a:r>
              <a:rPr lang="en-US" sz="2400" i="1" spc="29" dirty="0">
                <a:solidFill>
                  <a:srgbClr val="040404"/>
                </a:solidFill>
                <a:latin typeface="Times New Roman"/>
                <a:cs typeface="Times New Roman"/>
              </a:rPr>
              <a:t> </a:t>
            </a:r>
            <a:r>
              <a:rPr lang="en-US" sz="2400" i="1" dirty="0">
                <a:solidFill>
                  <a:srgbClr val="040404"/>
                </a:solidFill>
                <a:latin typeface="Times New Roman"/>
                <a:cs typeface="Times New Roman"/>
              </a:rPr>
              <a:t>the</a:t>
            </a:r>
            <a:r>
              <a:rPr lang="en-US" sz="2400" i="1" spc="-9" dirty="0">
                <a:solidFill>
                  <a:srgbClr val="040404"/>
                </a:solidFill>
                <a:latin typeface="Times New Roman"/>
                <a:cs typeface="Times New Roman"/>
              </a:rPr>
              <a:t> </a:t>
            </a:r>
            <a:r>
              <a:rPr lang="en-US" sz="2400" i="1" dirty="0">
                <a:solidFill>
                  <a:srgbClr val="040404"/>
                </a:solidFill>
                <a:latin typeface="Times New Roman"/>
                <a:cs typeface="Times New Roman"/>
              </a:rPr>
              <a:t>sprue</a:t>
            </a:r>
            <a:r>
              <a:rPr lang="en-US" sz="2400" i="1" spc="50" dirty="0">
                <a:solidFill>
                  <a:srgbClr val="040404"/>
                </a:solidFill>
                <a:latin typeface="Times New Roman"/>
                <a:cs typeface="Times New Roman"/>
              </a:rPr>
              <a:t> </a:t>
            </a:r>
            <a:r>
              <a:rPr lang="en-US" sz="2400" i="1" dirty="0" smtClean="0">
                <a:solidFill>
                  <a:srgbClr val="040404"/>
                </a:solidFill>
                <a:latin typeface="Times New Roman"/>
                <a:cs typeface="Times New Roman"/>
              </a:rPr>
              <a:t>bushing</a:t>
            </a:r>
            <a:r>
              <a:rPr lang="en-US" sz="2400" dirty="0">
                <a:latin typeface="Times New Roman"/>
                <a:cs typeface="Times New Roman"/>
              </a:rPr>
              <a:t>.</a:t>
            </a:r>
          </a:p>
        </p:txBody>
      </p:sp>
      <p:pic>
        <p:nvPicPr>
          <p:cNvPr id="2050" name="Picture 2"/>
          <p:cNvPicPr>
            <a:picLocks noGrp="1" noChangeAspect="1" noChangeArrowheads="1"/>
          </p:cNvPicPr>
          <p:nvPr>
            <p:ph idx="1"/>
          </p:nvPr>
        </p:nvPicPr>
        <p:blipFill>
          <a:blip r:embed="rId6">
            <a:extLst>
              <a:ext uri="{28A0092B-C50C-407E-A947-70E740481C1C}">
                <a14:useLocalDpi xmlns:a14="http://schemas.microsoft.com/office/drawing/2010/main" val="0"/>
              </a:ext>
            </a:extLst>
          </a:blip>
          <a:srcRect/>
          <a:stretch>
            <a:fillRect/>
          </a:stretch>
        </p:blipFill>
        <p:spPr bwMode="auto">
          <a:xfrm>
            <a:off x="747749" y="1371600"/>
            <a:ext cx="7114886" cy="3130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90524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152400" y="787169"/>
            <a:ext cx="8763000" cy="5766031"/>
          </a:xfrm>
        </p:spPr>
        <p:txBody>
          <a:bodyPr>
            <a:normAutofit fontScale="92500" lnSpcReduction="10000"/>
          </a:bodyPr>
          <a:lstStyle/>
          <a:p>
            <a:r>
              <a:rPr lang="en-US" sz="3000" dirty="0"/>
              <a:t>The </a:t>
            </a:r>
            <a:r>
              <a:rPr lang="en-US" sz="3000" b="1" i="1" dirty="0"/>
              <a:t>nozzle</a:t>
            </a:r>
            <a:r>
              <a:rPr lang="en-US" sz="3000" dirty="0"/>
              <a:t> </a:t>
            </a:r>
            <a:r>
              <a:rPr lang="en-US" sz="3000" dirty="0" smtClean="0"/>
              <a:t>usually has a thermocouple and a small heater band to control the temp. of the plastic at the nozzle.</a:t>
            </a:r>
          </a:p>
          <a:p>
            <a:r>
              <a:rPr lang="en-US" sz="3000" dirty="0" smtClean="0"/>
              <a:t>The </a:t>
            </a:r>
            <a:r>
              <a:rPr lang="en-US" sz="3000" b="1" i="1" dirty="0" smtClean="0"/>
              <a:t>nozzle tip</a:t>
            </a:r>
            <a:r>
              <a:rPr lang="en-US" sz="3000" dirty="0" smtClean="0"/>
              <a:t> is used to enable the </a:t>
            </a:r>
            <a:r>
              <a:rPr lang="en-US" sz="3000" b="1" dirty="0" smtClean="0">
                <a:effectLst>
                  <a:outerShdw blurRad="38100" dist="38100" dir="2700000" algn="tl">
                    <a:srgbClr val="000000">
                      <a:alpha val="43137"/>
                    </a:srgbClr>
                  </a:outerShdw>
                </a:effectLst>
              </a:rPr>
              <a:t>matching of the orifice</a:t>
            </a:r>
            <a:r>
              <a:rPr lang="en-US" sz="3000" dirty="0" smtClean="0"/>
              <a:t> in the nozzle to the opening in the mold sprue bushing. Rather than maintaining an inventory of a large number of nozzles, a stock of nozzle tips can accomplish the same objective.</a:t>
            </a:r>
          </a:p>
          <a:p>
            <a:r>
              <a:rPr lang="en-US" sz="3000" dirty="0" smtClean="0"/>
              <a:t>Three common types of nozzles;</a:t>
            </a:r>
          </a:p>
          <a:p>
            <a:pPr lvl="1"/>
            <a:r>
              <a:rPr lang="en-US" sz="2600" dirty="0" smtClean="0"/>
              <a:t>Open channel (fig. 5.3) </a:t>
            </a:r>
            <a:r>
              <a:rPr lang="en-US" sz="2600" dirty="0" smtClean="0">
                <a:solidFill>
                  <a:srgbClr val="FF0000"/>
                </a:solidFill>
              </a:rPr>
              <a:t>[Majority]</a:t>
            </a:r>
          </a:p>
          <a:p>
            <a:pPr lvl="1"/>
            <a:r>
              <a:rPr lang="en-US" sz="2600" dirty="0" smtClean="0"/>
              <a:t>Nozzle with a valve that closes the nozzle (after injection pressure diminishes) using spring. </a:t>
            </a:r>
            <a:r>
              <a:rPr lang="en-US" sz="2600" dirty="0" smtClean="0">
                <a:solidFill>
                  <a:srgbClr val="FF0000"/>
                </a:solidFill>
              </a:rPr>
              <a:t>[A few]</a:t>
            </a:r>
            <a:endParaRPr lang="en-US" sz="2600" dirty="0" smtClean="0"/>
          </a:p>
          <a:p>
            <a:pPr lvl="1"/>
            <a:r>
              <a:rPr lang="en-US" sz="2600" dirty="0" smtClean="0"/>
              <a:t>Shut-off nozzle which the valve closing is accomplished by pneumatic or hydraulic pressure. Its can prevents drool. </a:t>
            </a:r>
            <a:r>
              <a:rPr lang="en-US" sz="2600" dirty="0">
                <a:solidFill>
                  <a:srgbClr val="FF0000"/>
                </a:solidFill>
              </a:rPr>
              <a:t>[</a:t>
            </a:r>
            <a:r>
              <a:rPr lang="en-US" sz="2600" dirty="0" smtClean="0">
                <a:solidFill>
                  <a:srgbClr val="FF0000"/>
                </a:solidFill>
              </a:rPr>
              <a:t>Many]</a:t>
            </a:r>
            <a:endParaRPr lang="en-US" sz="2600" dirty="0"/>
          </a:p>
          <a:p>
            <a:pPr marL="0" indent="0">
              <a:buNone/>
            </a:pPr>
            <a:endParaRPr lang="en-US" sz="3000" dirty="0"/>
          </a:p>
          <a:p>
            <a:pPr marL="0" indent="0">
              <a:buNone/>
            </a:pPr>
            <a:endParaRPr lang="en-US" sz="3000" dirty="0"/>
          </a:p>
        </p:txBody>
      </p:sp>
    </p:spTree>
    <p:extLst>
      <p:ext uri="{BB962C8B-B14F-4D97-AF65-F5344CB8AC3E}">
        <p14:creationId xmlns:p14="http://schemas.microsoft.com/office/powerpoint/2010/main" val="36149695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a:bodyPr>
          <a:lstStyle/>
          <a:p>
            <a:r>
              <a:rPr lang="en-US" sz="3000" dirty="0" smtClean="0"/>
              <a:t>Electrical heater bands are used for heating the barrel and the nozzle.</a:t>
            </a:r>
          </a:p>
          <a:p>
            <a:r>
              <a:rPr lang="en-US" sz="3000" dirty="0" smtClean="0"/>
              <a:t>The common type of heater bands</a:t>
            </a:r>
          </a:p>
          <a:p>
            <a:pPr marL="971550" lvl="1" indent="-514350">
              <a:buFont typeface="+mj-lt"/>
              <a:buAutoNum type="alphaLcPeriod"/>
            </a:pPr>
            <a:r>
              <a:rPr lang="en-US" sz="2600" dirty="0" smtClean="0"/>
              <a:t>Mica-insulated (up to 371</a:t>
            </a:r>
            <a:r>
              <a:rPr lang="en-US" sz="2600" baseline="30000" dirty="0" smtClean="0"/>
              <a:t>O</a:t>
            </a:r>
            <a:r>
              <a:rPr lang="en-US" sz="2600" dirty="0" smtClean="0"/>
              <a:t>C).</a:t>
            </a:r>
          </a:p>
          <a:p>
            <a:pPr marL="971550" lvl="1" indent="-514350">
              <a:buFont typeface="+mj-lt"/>
              <a:buAutoNum type="alphaLcPeriod"/>
            </a:pPr>
            <a:r>
              <a:rPr lang="en-US" sz="2600" dirty="0" smtClean="0"/>
              <a:t>Ceramic-insulated (up to 820</a:t>
            </a:r>
            <a:r>
              <a:rPr lang="en-US" sz="2600" baseline="30000" dirty="0"/>
              <a:t>O</a:t>
            </a:r>
            <a:r>
              <a:rPr lang="en-US" sz="2600" dirty="0"/>
              <a:t>C).</a:t>
            </a:r>
          </a:p>
          <a:p>
            <a:pPr marL="971550" lvl="1" indent="-514350">
              <a:buFont typeface="+mj-lt"/>
              <a:buAutoNum type="alphaLcPeriod"/>
            </a:pPr>
            <a:r>
              <a:rPr lang="en-US" sz="2600" dirty="0" smtClean="0"/>
              <a:t>Mineral-insulated (up to </a:t>
            </a:r>
            <a:r>
              <a:rPr lang="en-US" sz="2600" dirty="0"/>
              <a:t>820</a:t>
            </a:r>
            <a:r>
              <a:rPr lang="en-US" sz="2600" baseline="30000" dirty="0"/>
              <a:t>O</a:t>
            </a:r>
            <a:r>
              <a:rPr lang="en-US" sz="2600" dirty="0"/>
              <a:t>C</a:t>
            </a:r>
            <a:r>
              <a:rPr lang="en-US" sz="2600" dirty="0" smtClean="0"/>
              <a:t>).</a:t>
            </a:r>
            <a:endParaRPr lang="en-US" sz="2200" dirty="0"/>
          </a:p>
          <a:p>
            <a:r>
              <a:rPr lang="en-US" sz="3000" dirty="0" smtClean="0"/>
              <a:t>The heat supplied by heater bands should ideally supply 50% of the total heat needed to melt the plastic. The remaining 50% is supplied by the shear heat generated by the screw.</a:t>
            </a:r>
          </a:p>
          <a:p>
            <a:endParaRPr lang="en-US" sz="3000" dirty="0"/>
          </a:p>
          <a:p>
            <a:pPr marL="0" indent="0">
              <a:buNone/>
            </a:pPr>
            <a:endParaRPr lang="en-US" sz="3000" dirty="0"/>
          </a:p>
        </p:txBody>
      </p:sp>
      <p:sp>
        <p:nvSpPr>
          <p:cNvPr id="8" name="Title 1"/>
          <p:cNvSpPr>
            <a:spLocks noGrp="1"/>
          </p:cNvSpPr>
          <p:nvPr>
            <p:ph type="title"/>
          </p:nvPr>
        </p:nvSpPr>
        <p:spPr>
          <a:xfrm>
            <a:off x="0" y="165331"/>
            <a:ext cx="45720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Heater Bands</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86079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a:bodyPr>
          <a:lstStyle/>
          <a:p>
            <a:r>
              <a:rPr lang="en-US" sz="3000" dirty="0" smtClean="0"/>
              <a:t>Beside the barrel heater bands, the nozzle requires a heater band to help maintain the proper temp of the melted plastic until it injected into the mold.</a:t>
            </a:r>
          </a:p>
          <a:p>
            <a:r>
              <a:rPr lang="en-US" sz="3000" b="1" dirty="0" smtClean="0">
                <a:effectLst>
                  <a:outerShdw blurRad="38100" dist="38100" dir="2700000" algn="tl">
                    <a:srgbClr val="000000">
                      <a:alpha val="43137"/>
                    </a:srgbClr>
                  </a:outerShdw>
                </a:effectLst>
              </a:rPr>
              <a:t>Tube</a:t>
            </a:r>
            <a:r>
              <a:rPr lang="en-US" sz="3000" dirty="0" smtClean="0"/>
              <a:t> and </a:t>
            </a:r>
            <a:r>
              <a:rPr lang="en-US" sz="3000" b="1" dirty="0" smtClean="0">
                <a:effectLst>
                  <a:outerShdw blurRad="38100" dist="38100" dir="2700000" algn="tl">
                    <a:srgbClr val="000000">
                      <a:alpha val="43137"/>
                    </a:srgbClr>
                  </a:outerShdw>
                </a:effectLst>
              </a:rPr>
              <a:t>cartridge heaters</a:t>
            </a:r>
            <a:r>
              <a:rPr lang="en-US" sz="3000" dirty="0" smtClean="0"/>
              <a:t> (in addition to band heaters) are also used to maintain proper nozzle temp. </a:t>
            </a:r>
          </a:p>
          <a:p>
            <a:r>
              <a:rPr lang="en-US" sz="3000" dirty="0" smtClean="0"/>
              <a:t>The nozzle heater is controlled independently of the barrel heater bands.</a:t>
            </a:r>
          </a:p>
          <a:p>
            <a:endParaRPr lang="en-US" sz="3000" dirty="0"/>
          </a:p>
          <a:p>
            <a:pPr marL="0" indent="0">
              <a:buNone/>
            </a:pPr>
            <a:endParaRPr lang="en-US" sz="3000" dirty="0"/>
          </a:p>
        </p:txBody>
      </p:sp>
    </p:spTree>
    <p:extLst>
      <p:ext uri="{BB962C8B-B14F-4D97-AF65-F5344CB8AC3E}">
        <p14:creationId xmlns:p14="http://schemas.microsoft.com/office/powerpoint/2010/main" val="41716191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lnSpcReduction="10000"/>
          </a:bodyPr>
          <a:lstStyle/>
          <a:p>
            <a:r>
              <a:rPr lang="en-US" sz="3000" dirty="0" smtClean="0"/>
              <a:t>Simply stated</a:t>
            </a:r>
            <a:r>
              <a:rPr lang="en-US" sz="3000" dirty="0"/>
              <a:t>, </a:t>
            </a:r>
            <a:r>
              <a:rPr lang="en-US" sz="3000" dirty="0" smtClean="0"/>
              <a:t>the non-return </a:t>
            </a:r>
            <a:r>
              <a:rPr lang="en-US" sz="3000" dirty="0"/>
              <a:t>valve </a:t>
            </a:r>
            <a:r>
              <a:rPr lang="en-US" sz="3000" dirty="0" smtClean="0"/>
              <a:t>is placed </a:t>
            </a:r>
            <a:r>
              <a:rPr lang="en-US" sz="3000" dirty="0"/>
              <a:t>at  </a:t>
            </a:r>
            <a:r>
              <a:rPr lang="en-US" sz="3000" dirty="0" smtClean="0"/>
              <a:t>the </a:t>
            </a:r>
            <a:r>
              <a:rPr lang="en-US" sz="3000" dirty="0"/>
              <a:t>end </a:t>
            </a:r>
            <a:r>
              <a:rPr lang="en-US" sz="3000" dirty="0" smtClean="0"/>
              <a:t>of </a:t>
            </a:r>
            <a:r>
              <a:rPr lang="en-US" sz="3000" dirty="0"/>
              <a:t>an injection screw so that melted plastic will not flow backward </a:t>
            </a:r>
            <a:r>
              <a:rPr lang="en-US" sz="3000" dirty="0" smtClean="0"/>
              <a:t>into </a:t>
            </a:r>
            <a:r>
              <a:rPr lang="en-US" sz="3000" dirty="0"/>
              <a:t>the screw channels during </a:t>
            </a:r>
            <a:r>
              <a:rPr lang="en-US" sz="3000" dirty="0" smtClean="0"/>
              <a:t>injection.</a:t>
            </a:r>
            <a:endParaRPr lang="en-US" sz="3000" dirty="0"/>
          </a:p>
          <a:p>
            <a:r>
              <a:rPr lang="en-US" sz="3000" dirty="0"/>
              <a:t>When the screw comes forward </a:t>
            </a:r>
            <a:r>
              <a:rPr lang="en-US" sz="3000" dirty="0" smtClean="0"/>
              <a:t>during </a:t>
            </a:r>
            <a:r>
              <a:rPr lang="en-US" sz="3000" dirty="0"/>
              <a:t>injection, the valve </a:t>
            </a:r>
            <a:r>
              <a:rPr lang="en-US" sz="3000" dirty="0" smtClean="0"/>
              <a:t>closes.</a:t>
            </a:r>
            <a:endParaRPr lang="en-US" sz="3000" dirty="0"/>
          </a:p>
          <a:p>
            <a:r>
              <a:rPr lang="en-US" sz="3000" dirty="0"/>
              <a:t>When the </a:t>
            </a:r>
            <a:r>
              <a:rPr lang="en-US" sz="3000" dirty="0" smtClean="0"/>
              <a:t>screw rotates </a:t>
            </a:r>
            <a:r>
              <a:rPr lang="en-US" sz="3000" dirty="0"/>
              <a:t>backward, </a:t>
            </a:r>
            <a:r>
              <a:rPr lang="en-US" sz="3000" dirty="0" smtClean="0"/>
              <a:t>the valve opens </a:t>
            </a:r>
            <a:r>
              <a:rPr lang="en-US" sz="3000" dirty="0"/>
              <a:t>to allow melted plastic to flow through </a:t>
            </a:r>
            <a:r>
              <a:rPr lang="en-US" sz="3000" dirty="0" smtClean="0"/>
              <a:t>the </a:t>
            </a:r>
            <a:r>
              <a:rPr lang="en-US" sz="3000" dirty="0"/>
              <a:t>valve into the area in front of the screw</a:t>
            </a:r>
            <a:r>
              <a:rPr lang="en-US" sz="3000" dirty="0" smtClean="0"/>
              <a:t>.</a:t>
            </a:r>
          </a:p>
          <a:p>
            <a:r>
              <a:rPr lang="en-US" sz="3000" dirty="0" smtClean="0"/>
              <a:t>The most common type is referred to as a </a:t>
            </a:r>
            <a:r>
              <a:rPr lang="en-US" sz="3000" b="1" i="1" dirty="0" smtClean="0"/>
              <a:t>ring valve</a:t>
            </a:r>
            <a:r>
              <a:rPr lang="en-US" sz="3000" dirty="0" smtClean="0"/>
              <a:t>.</a:t>
            </a:r>
          </a:p>
          <a:p>
            <a:endParaRPr lang="en-US" sz="3000" dirty="0"/>
          </a:p>
          <a:p>
            <a:endParaRPr lang="en-US" sz="3000" dirty="0"/>
          </a:p>
          <a:p>
            <a:pPr marL="0" indent="0">
              <a:buNone/>
            </a:pPr>
            <a:endParaRPr lang="en-US" sz="3000" dirty="0"/>
          </a:p>
        </p:txBody>
      </p:sp>
      <p:sp>
        <p:nvSpPr>
          <p:cNvPr id="8" name="Title 1"/>
          <p:cNvSpPr>
            <a:spLocks noGrp="1"/>
          </p:cNvSpPr>
          <p:nvPr>
            <p:ph type="title"/>
          </p:nvPr>
        </p:nvSpPr>
        <p:spPr>
          <a:xfrm>
            <a:off x="0" y="165331"/>
            <a:ext cx="45720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Non-Return Valve</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536486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787169"/>
            <a:ext cx="5394554" cy="3276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959459" y="1284008"/>
            <a:ext cx="2514600" cy="923330"/>
          </a:xfrm>
          <a:prstGeom prst="rect">
            <a:avLst/>
          </a:prstGeom>
        </p:spPr>
        <p:txBody>
          <a:bodyPr wrap="square">
            <a:spAutoFit/>
          </a:bodyPr>
          <a:lstStyle/>
          <a:p>
            <a:r>
              <a:rPr lang="en-US" i="1" dirty="0">
                <a:solidFill>
                  <a:srgbClr val="212121"/>
                </a:solidFill>
                <a:latin typeface="Times New Roman"/>
                <a:cs typeface="Times New Roman"/>
              </a:rPr>
              <a:t>Figure</a:t>
            </a:r>
            <a:r>
              <a:rPr lang="en-US" i="1" spc="75" dirty="0">
                <a:solidFill>
                  <a:srgbClr val="212121"/>
                </a:solidFill>
                <a:latin typeface="Times New Roman"/>
                <a:cs typeface="Times New Roman"/>
              </a:rPr>
              <a:t> </a:t>
            </a:r>
            <a:r>
              <a:rPr lang="en-US" i="1" dirty="0" smtClean="0">
                <a:solidFill>
                  <a:srgbClr val="212121"/>
                </a:solidFill>
                <a:latin typeface="Times New Roman"/>
                <a:cs typeface="Times New Roman"/>
              </a:rPr>
              <a:t>5.4 </a:t>
            </a:r>
            <a:r>
              <a:rPr lang="en-US" i="1" spc="50" dirty="0" smtClean="0">
                <a:solidFill>
                  <a:srgbClr val="212121"/>
                </a:solidFill>
                <a:latin typeface="Times New Roman"/>
                <a:cs typeface="Times New Roman"/>
              </a:rPr>
              <a:t> </a:t>
            </a:r>
            <a:r>
              <a:rPr lang="en-US" i="1" dirty="0">
                <a:solidFill>
                  <a:srgbClr val="212121"/>
                </a:solidFill>
                <a:latin typeface="Times New Roman"/>
                <a:cs typeface="Times New Roman"/>
              </a:rPr>
              <a:t>Three</a:t>
            </a:r>
            <a:r>
              <a:rPr lang="en-US" i="1" spc="-159" dirty="0">
                <a:solidFill>
                  <a:srgbClr val="212121"/>
                </a:solidFill>
                <a:latin typeface="Times New Roman"/>
                <a:cs typeface="Times New Roman"/>
              </a:rPr>
              <a:t> </a:t>
            </a:r>
            <a:r>
              <a:rPr lang="en-US" i="1" dirty="0">
                <a:solidFill>
                  <a:srgbClr val="212121"/>
                </a:solidFill>
                <a:latin typeface="Times New Roman"/>
                <a:cs typeface="Times New Roman"/>
              </a:rPr>
              <a:t>piece</a:t>
            </a:r>
            <a:r>
              <a:rPr lang="en-US" i="1" spc="185" dirty="0">
                <a:solidFill>
                  <a:srgbClr val="212121"/>
                </a:solidFill>
                <a:latin typeface="Times New Roman"/>
                <a:cs typeface="Times New Roman"/>
              </a:rPr>
              <a:t> </a:t>
            </a:r>
            <a:r>
              <a:rPr lang="en-US" i="1" dirty="0">
                <a:solidFill>
                  <a:srgbClr val="212121"/>
                </a:solidFill>
                <a:latin typeface="Times New Roman"/>
                <a:cs typeface="Times New Roman"/>
              </a:rPr>
              <a:t>ring</a:t>
            </a:r>
            <a:r>
              <a:rPr lang="en-US" i="1" spc="25" dirty="0">
                <a:solidFill>
                  <a:srgbClr val="212121"/>
                </a:solidFill>
                <a:latin typeface="Times New Roman"/>
                <a:cs typeface="Times New Roman"/>
              </a:rPr>
              <a:t> </a:t>
            </a:r>
            <a:r>
              <a:rPr lang="en-US" i="1" dirty="0">
                <a:solidFill>
                  <a:srgbClr val="212121"/>
                </a:solidFill>
                <a:latin typeface="Times New Roman"/>
                <a:cs typeface="Times New Roman"/>
              </a:rPr>
              <a:t>type</a:t>
            </a:r>
            <a:r>
              <a:rPr lang="en-US" i="1" spc="29" dirty="0">
                <a:solidFill>
                  <a:srgbClr val="212121"/>
                </a:solidFill>
                <a:latin typeface="Times New Roman"/>
                <a:cs typeface="Times New Roman"/>
              </a:rPr>
              <a:t> </a:t>
            </a:r>
            <a:r>
              <a:rPr lang="en-US" i="1" dirty="0">
                <a:solidFill>
                  <a:srgbClr val="212121"/>
                </a:solidFill>
                <a:latin typeface="Times New Roman"/>
                <a:cs typeface="Times New Roman"/>
              </a:rPr>
              <a:t>of</a:t>
            </a:r>
            <a:r>
              <a:rPr lang="en-US" i="1" spc="52" dirty="0">
                <a:solidFill>
                  <a:srgbClr val="212121"/>
                </a:solidFill>
                <a:latin typeface="Times New Roman"/>
                <a:cs typeface="Times New Roman"/>
              </a:rPr>
              <a:t> </a:t>
            </a:r>
            <a:r>
              <a:rPr lang="en-US" i="1" dirty="0">
                <a:solidFill>
                  <a:srgbClr val="212121"/>
                </a:solidFill>
                <a:latin typeface="Times New Roman"/>
                <a:cs typeface="Times New Roman"/>
              </a:rPr>
              <a:t>non</a:t>
            </a:r>
            <a:r>
              <a:rPr lang="en-US" i="1" dirty="0">
                <a:solidFill>
                  <a:srgbClr val="3B3B3B"/>
                </a:solidFill>
                <a:latin typeface="Times New Roman"/>
                <a:cs typeface="Times New Roman"/>
              </a:rPr>
              <a:t>-</a:t>
            </a:r>
            <a:r>
              <a:rPr lang="en-US" i="1" dirty="0">
                <a:solidFill>
                  <a:srgbClr val="212121"/>
                </a:solidFill>
                <a:latin typeface="Times New Roman"/>
                <a:cs typeface="Times New Roman"/>
              </a:rPr>
              <a:t>return</a:t>
            </a:r>
            <a:r>
              <a:rPr lang="en-US" i="1" spc="26" dirty="0">
                <a:solidFill>
                  <a:srgbClr val="212121"/>
                </a:solidFill>
                <a:latin typeface="Times New Roman"/>
                <a:cs typeface="Times New Roman"/>
              </a:rPr>
              <a:t> </a:t>
            </a:r>
            <a:r>
              <a:rPr lang="en-US" i="1" dirty="0">
                <a:solidFill>
                  <a:srgbClr val="212121"/>
                </a:solidFill>
                <a:latin typeface="Times New Roman"/>
                <a:cs typeface="Times New Roman"/>
              </a:rPr>
              <a:t>val</a:t>
            </a:r>
            <a:r>
              <a:rPr lang="en-US" i="1" spc="-4" dirty="0">
                <a:solidFill>
                  <a:srgbClr val="212121"/>
                </a:solidFill>
                <a:latin typeface="Times New Roman"/>
                <a:cs typeface="Times New Roman"/>
              </a:rPr>
              <a:t>v</a:t>
            </a:r>
            <a:r>
              <a:rPr lang="en-US" i="1" dirty="0">
                <a:solidFill>
                  <a:srgbClr val="3B3B3B"/>
                </a:solidFill>
                <a:latin typeface="Times New Roman"/>
                <a:cs typeface="Times New Roman"/>
              </a:rPr>
              <a:t>e</a:t>
            </a:r>
            <a:endParaRPr lang="en-US" dirty="0"/>
          </a:p>
        </p:txBody>
      </p:sp>
      <p:sp>
        <p:nvSpPr>
          <p:cNvPr id="12" name="Content Placeholder 2"/>
          <p:cNvSpPr>
            <a:spLocks noGrp="1"/>
          </p:cNvSpPr>
          <p:nvPr>
            <p:ph idx="1"/>
          </p:nvPr>
        </p:nvSpPr>
        <p:spPr>
          <a:xfrm>
            <a:off x="304800" y="4063768"/>
            <a:ext cx="8382000" cy="2337032"/>
          </a:xfrm>
        </p:spPr>
        <p:txBody>
          <a:bodyPr>
            <a:normAutofit/>
          </a:bodyPr>
          <a:lstStyle/>
          <a:p>
            <a:r>
              <a:rPr lang="en-US" sz="3000" dirty="0" smtClean="0"/>
              <a:t>The non-return valve illustrated above is a </a:t>
            </a:r>
            <a:r>
              <a:rPr lang="en-US" sz="3000" b="1" dirty="0" smtClean="0">
                <a:effectLst>
                  <a:outerShdw blurRad="38100" dist="38100" dir="2700000" algn="tl">
                    <a:srgbClr val="000000">
                      <a:alpha val="43137"/>
                    </a:srgbClr>
                  </a:outerShdw>
                </a:effectLst>
              </a:rPr>
              <a:t>three piece ring valve</a:t>
            </a:r>
            <a:r>
              <a:rPr lang="en-US" sz="3000" dirty="0" smtClean="0"/>
              <a:t>. </a:t>
            </a:r>
            <a:endParaRPr lang="en-US" sz="3000" dirty="0"/>
          </a:p>
          <a:p>
            <a:endParaRPr lang="en-US" sz="3000" dirty="0"/>
          </a:p>
          <a:p>
            <a:pPr marL="0" indent="0">
              <a:buNone/>
            </a:pPr>
            <a:endParaRPr lang="en-US" sz="3000" dirty="0"/>
          </a:p>
        </p:txBody>
      </p:sp>
    </p:spTree>
    <p:extLst>
      <p:ext uri="{BB962C8B-B14F-4D97-AF65-F5344CB8AC3E}">
        <p14:creationId xmlns:p14="http://schemas.microsoft.com/office/powerpoint/2010/main" val="191670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fontScale="92500"/>
          </a:bodyPr>
          <a:lstStyle/>
          <a:p>
            <a:r>
              <a:rPr lang="en-US" sz="3000" dirty="0" smtClean="0"/>
              <a:t>The screw is housed inside the barrel and consist of a </a:t>
            </a:r>
            <a:r>
              <a:rPr lang="en-US" sz="3000" b="1" i="1" dirty="0" smtClean="0"/>
              <a:t>shank</a:t>
            </a:r>
            <a:r>
              <a:rPr lang="en-US" sz="3000" dirty="0" smtClean="0"/>
              <a:t> and a </a:t>
            </a:r>
            <a:r>
              <a:rPr lang="en-US" sz="3000" b="1" i="1" dirty="0" err="1" smtClean="0"/>
              <a:t>flighted</a:t>
            </a:r>
            <a:r>
              <a:rPr lang="en-US" sz="3000" b="1" i="1" dirty="0" smtClean="0"/>
              <a:t> length</a:t>
            </a:r>
            <a:r>
              <a:rPr lang="en-US" sz="3000" dirty="0" smtClean="0"/>
              <a:t>.</a:t>
            </a:r>
          </a:p>
          <a:p>
            <a:r>
              <a:rPr lang="en-US" sz="3000" dirty="0" smtClean="0"/>
              <a:t>The shank is designed to fit into the </a:t>
            </a:r>
            <a:r>
              <a:rPr lang="en-US" sz="3000" b="1" i="1" dirty="0" smtClean="0"/>
              <a:t>quill</a:t>
            </a:r>
            <a:r>
              <a:rPr lang="en-US" sz="3000" dirty="0" smtClean="0"/>
              <a:t> of the screw drive allowing the screw drive to turn the screw during rotation and cause the screw to go forward during injection.</a:t>
            </a:r>
          </a:p>
          <a:p>
            <a:r>
              <a:rPr lang="en-US" sz="3000" dirty="0" smtClean="0"/>
              <a:t>The </a:t>
            </a:r>
            <a:r>
              <a:rPr lang="en-US" sz="3000" dirty="0" err="1" smtClean="0"/>
              <a:t>flighted</a:t>
            </a:r>
            <a:r>
              <a:rPr lang="en-US" sz="3000" dirty="0" smtClean="0"/>
              <a:t> length approx. 80% of the overall length of the screw. This portion of the screw which receives the plastic pellets from the hopper through the feed hole. The </a:t>
            </a:r>
            <a:r>
              <a:rPr lang="en-US" sz="3000" dirty="0" err="1" smtClean="0"/>
              <a:t>flighted</a:t>
            </a:r>
            <a:r>
              <a:rPr lang="en-US" sz="3000" dirty="0" smtClean="0"/>
              <a:t> length also conveys and melts the plastic as the screw rotates backward.</a:t>
            </a:r>
            <a:endParaRPr lang="en-US" sz="3000" dirty="0"/>
          </a:p>
          <a:p>
            <a:endParaRPr lang="en-US" sz="3000" dirty="0"/>
          </a:p>
          <a:p>
            <a:pPr marL="0" indent="0">
              <a:buNone/>
            </a:pPr>
            <a:endParaRPr lang="en-US" sz="3000" dirty="0"/>
          </a:p>
        </p:txBody>
      </p:sp>
      <p:sp>
        <p:nvSpPr>
          <p:cNvPr id="8" name="Title 1"/>
          <p:cNvSpPr>
            <a:spLocks noGrp="1"/>
          </p:cNvSpPr>
          <p:nvPr>
            <p:ph type="title"/>
          </p:nvPr>
        </p:nvSpPr>
        <p:spPr>
          <a:xfrm>
            <a:off x="0" y="165331"/>
            <a:ext cx="45720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Screw</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1091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
            <a:ext cx="42672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INTRODUCTION</a:t>
            </a:r>
            <a:endParaRPr lang="en-US" b="1" spc="3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066800"/>
            <a:ext cx="8229600" cy="5410200"/>
          </a:xfrm>
        </p:spPr>
        <p:txBody>
          <a:bodyPr>
            <a:normAutofit/>
          </a:bodyPr>
          <a:lstStyle/>
          <a:p>
            <a:r>
              <a:rPr lang="en-US" dirty="0" smtClean="0"/>
              <a:t>The </a:t>
            </a:r>
            <a:r>
              <a:rPr lang="en-US" b="1" i="1" dirty="0"/>
              <a:t>injection unit</a:t>
            </a:r>
            <a:r>
              <a:rPr lang="en-US" dirty="0"/>
              <a:t> of an injection molding machine (IMM) consists of the elements  shown in the schematic drawing  below:</a:t>
            </a:r>
          </a:p>
        </p:txBody>
      </p:sp>
      <p:pic>
        <p:nvPicPr>
          <p:cNvPr id="5" name="Picture 2" descr="C:\Users\Admin\Desktop\1314\GRAMS lab\log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7292" y="2743200"/>
            <a:ext cx="7169908" cy="3152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302508" y="6000598"/>
            <a:ext cx="6553200" cy="400110"/>
          </a:xfrm>
          <a:prstGeom prst="rect">
            <a:avLst/>
          </a:prstGeom>
        </p:spPr>
        <p:txBody>
          <a:bodyPr wrap="square">
            <a:spAutoFit/>
          </a:bodyPr>
          <a:lstStyle/>
          <a:p>
            <a:pPr marL="12700">
              <a:spcBef>
                <a:spcPts val="55"/>
              </a:spcBef>
            </a:pPr>
            <a:r>
              <a:rPr lang="en-US" sz="2000" i="1" dirty="0">
                <a:solidFill>
                  <a:srgbClr val="050505"/>
                </a:solidFill>
                <a:latin typeface="Times New Roman"/>
                <a:cs typeface="Times New Roman"/>
              </a:rPr>
              <a:t>Figure</a:t>
            </a:r>
            <a:r>
              <a:rPr lang="en-US" sz="2000" i="1" spc="50" dirty="0">
                <a:solidFill>
                  <a:srgbClr val="050505"/>
                </a:solidFill>
                <a:latin typeface="Times New Roman"/>
                <a:cs typeface="Times New Roman"/>
              </a:rPr>
              <a:t> </a:t>
            </a:r>
            <a:r>
              <a:rPr lang="en-US" sz="2000" i="1" dirty="0" smtClean="0">
                <a:solidFill>
                  <a:srgbClr val="050505"/>
                </a:solidFill>
                <a:latin typeface="Times New Roman"/>
                <a:cs typeface="Times New Roman"/>
              </a:rPr>
              <a:t>5.1 </a:t>
            </a:r>
            <a:r>
              <a:rPr lang="en-US" sz="2000" i="1" spc="19" dirty="0" smtClean="0">
                <a:solidFill>
                  <a:srgbClr val="050505"/>
                </a:solidFill>
                <a:latin typeface="Times New Roman"/>
                <a:cs typeface="Times New Roman"/>
              </a:rPr>
              <a:t> </a:t>
            </a:r>
            <a:r>
              <a:rPr lang="en-US" sz="2000" i="1" dirty="0">
                <a:solidFill>
                  <a:srgbClr val="050505"/>
                </a:solidFill>
                <a:latin typeface="Times New Roman"/>
                <a:cs typeface="Times New Roman"/>
              </a:rPr>
              <a:t>Elements</a:t>
            </a:r>
            <a:r>
              <a:rPr lang="en-US" sz="2000" i="1" spc="44" dirty="0">
                <a:solidFill>
                  <a:srgbClr val="050505"/>
                </a:solidFill>
                <a:latin typeface="Times New Roman"/>
                <a:cs typeface="Times New Roman"/>
              </a:rPr>
              <a:t> </a:t>
            </a:r>
            <a:r>
              <a:rPr lang="en-US" sz="2000" i="1" dirty="0">
                <a:solidFill>
                  <a:srgbClr val="050505"/>
                </a:solidFill>
                <a:latin typeface="Times New Roman"/>
                <a:cs typeface="Times New Roman"/>
              </a:rPr>
              <a:t>of</a:t>
            </a:r>
            <a:r>
              <a:rPr lang="en-US" sz="2000" i="1" spc="27" dirty="0">
                <a:solidFill>
                  <a:srgbClr val="050505"/>
                </a:solidFill>
                <a:latin typeface="Times New Roman"/>
                <a:cs typeface="Times New Roman"/>
              </a:rPr>
              <a:t> </a:t>
            </a:r>
            <a:r>
              <a:rPr lang="en-US" sz="2000" i="1" dirty="0">
                <a:solidFill>
                  <a:srgbClr val="050505"/>
                </a:solidFill>
                <a:latin typeface="Times New Roman"/>
                <a:cs typeface="Times New Roman"/>
              </a:rPr>
              <a:t>an</a:t>
            </a:r>
            <a:r>
              <a:rPr lang="en-US" sz="2000" i="1" spc="44" dirty="0">
                <a:solidFill>
                  <a:srgbClr val="050505"/>
                </a:solidFill>
                <a:latin typeface="Times New Roman"/>
                <a:cs typeface="Times New Roman"/>
              </a:rPr>
              <a:t> </a:t>
            </a:r>
            <a:r>
              <a:rPr lang="en-US" sz="2000" i="1" dirty="0">
                <a:solidFill>
                  <a:srgbClr val="050505"/>
                </a:solidFill>
                <a:latin typeface="Times New Roman"/>
                <a:cs typeface="Times New Roman"/>
              </a:rPr>
              <a:t>injection</a:t>
            </a:r>
            <a:r>
              <a:rPr lang="en-US" sz="2000" i="1" spc="89" dirty="0">
                <a:solidFill>
                  <a:srgbClr val="050505"/>
                </a:solidFill>
                <a:latin typeface="Times New Roman"/>
                <a:cs typeface="Times New Roman"/>
              </a:rPr>
              <a:t> </a:t>
            </a:r>
            <a:r>
              <a:rPr lang="en-US" sz="2000" i="1" dirty="0">
                <a:solidFill>
                  <a:srgbClr val="050505"/>
                </a:solidFill>
                <a:latin typeface="Times New Roman"/>
                <a:cs typeface="Times New Roman"/>
              </a:rPr>
              <a:t>unit</a:t>
            </a:r>
            <a:r>
              <a:rPr lang="en-US" sz="2000" i="1" spc="-4" dirty="0">
                <a:solidFill>
                  <a:srgbClr val="050505"/>
                </a:solidFill>
                <a:latin typeface="Times New Roman"/>
                <a:cs typeface="Times New Roman"/>
              </a:rPr>
              <a:t> </a:t>
            </a:r>
            <a:r>
              <a:rPr lang="en-US" sz="2000" i="1" dirty="0">
                <a:solidFill>
                  <a:srgbClr val="050505"/>
                </a:solidFill>
                <a:latin typeface="Times New Roman"/>
                <a:cs typeface="Times New Roman"/>
              </a:rPr>
              <a:t>of</a:t>
            </a:r>
            <a:r>
              <a:rPr lang="en-US" sz="2000" i="1" spc="27" dirty="0">
                <a:solidFill>
                  <a:srgbClr val="050505"/>
                </a:solidFill>
                <a:latin typeface="Times New Roman"/>
                <a:cs typeface="Times New Roman"/>
              </a:rPr>
              <a:t> </a:t>
            </a:r>
            <a:r>
              <a:rPr lang="en-US" sz="2000" i="1" dirty="0">
                <a:solidFill>
                  <a:srgbClr val="050505"/>
                </a:solidFill>
                <a:latin typeface="Times New Roman"/>
                <a:cs typeface="Times New Roman"/>
              </a:rPr>
              <a:t>an</a:t>
            </a:r>
            <a:r>
              <a:rPr lang="en-US" sz="2000" i="1" spc="19" dirty="0">
                <a:solidFill>
                  <a:srgbClr val="050505"/>
                </a:solidFill>
                <a:latin typeface="Times New Roman"/>
                <a:cs typeface="Times New Roman"/>
              </a:rPr>
              <a:t> </a:t>
            </a:r>
            <a:r>
              <a:rPr lang="en-US" sz="2000" i="1" dirty="0">
                <a:solidFill>
                  <a:srgbClr val="050505"/>
                </a:solidFill>
                <a:latin typeface="Times New Roman"/>
                <a:cs typeface="Times New Roman"/>
              </a:rPr>
              <a:t>IMM</a:t>
            </a:r>
            <a:endParaRPr lang="en-US" sz="2000" dirty="0">
              <a:latin typeface="Times New Roman"/>
              <a:cs typeface="Times New Roman"/>
            </a:endParaRPr>
          </a:p>
        </p:txBody>
      </p:sp>
    </p:spTree>
    <p:extLst>
      <p:ext uri="{BB962C8B-B14F-4D97-AF65-F5344CB8AC3E}">
        <p14:creationId xmlns:p14="http://schemas.microsoft.com/office/powerpoint/2010/main" val="13465883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3886200"/>
            <a:ext cx="8382000" cy="2743200"/>
          </a:xfrm>
        </p:spPr>
        <p:txBody>
          <a:bodyPr>
            <a:normAutofit fontScale="92500"/>
          </a:bodyPr>
          <a:lstStyle/>
          <a:p>
            <a:r>
              <a:rPr lang="en-US" sz="3000" dirty="0" smtClean="0"/>
              <a:t>Refer to figure 5.1, the screw in its most forward position, the pocket sits directly under the feed hole.</a:t>
            </a:r>
          </a:p>
          <a:p>
            <a:r>
              <a:rPr lang="en-US" sz="3000" dirty="0" smtClean="0"/>
              <a:t>Plastic pellets are gravity fed into feed channel of the screw fro the hopper and, as the screw rotates, the pellets are conveyed forward toward the meter section.</a:t>
            </a:r>
          </a:p>
          <a:p>
            <a:endParaRPr lang="en-US" sz="3000" dirty="0"/>
          </a:p>
          <a:p>
            <a:pPr marL="0" indent="0">
              <a:buNone/>
            </a:pPr>
            <a:endParaRPr lang="en-US" sz="3000" dirty="0"/>
          </a:p>
        </p:txBody>
      </p:sp>
      <p:pic>
        <p:nvPicPr>
          <p:cNvPr id="4098"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9221" y="1447800"/>
            <a:ext cx="7346487" cy="220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509221" y="678928"/>
            <a:ext cx="4572000" cy="646331"/>
          </a:xfrm>
          <a:prstGeom prst="rect">
            <a:avLst/>
          </a:prstGeom>
        </p:spPr>
        <p:txBody>
          <a:bodyPr>
            <a:spAutoFit/>
          </a:bodyPr>
          <a:lstStyle/>
          <a:p>
            <a:pPr marL="12700">
              <a:spcBef>
                <a:spcPts val="55"/>
              </a:spcBef>
            </a:pPr>
            <a:r>
              <a:rPr lang="en-US" i="1" dirty="0">
                <a:solidFill>
                  <a:srgbClr val="040404"/>
                </a:solidFill>
                <a:latin typeface="Times New Roman"/>
                <a:cs typeface="Times New Roman"/>
              </a:rPr>
              <a:t>Figure</a:t>
            </a:r>
            <a:r>
              <a:rPr lang="en-US" i="1" spc="100" dirty="0">
                <a:solidFill>
                  <a:srgbClr val="040404"/>
                </a:solidFill>
                <a:latin typeface="Times New Roman"/>
                <a:cs typeface="Times New Roman"/>
              </a:rPr>
              <a:t> </a:t>
            </a:r>
            <a:r>
              <a:rPr lang="en-US" i="1" dirty="0" smtClean="0">
                <a:solidFill>
                  <a:srgbClr val="040404"/>
                </a:solidFill>
                <a:latin typeface="Times New Roman"/>
                <a:cs typeface="Times New Roman"/>
              </a:rPr>
              <a:t>5.5 </a:t>
            </a:r>
            <a:r>
              <a:rPr lang="en-US" i="1" spc="220" dirty="0" smtClean="0">
                <a:solidFill>
                  <a:srgbClr val="040404"/>
                </a:solidFill>
                <a:latin typeface="Times New Roman"/>
                <a:cs typeface="Times New Roman"/>
              </a:rPr>
              <a:t> </a:t>
            </a:r>
            <a:r>
              <a:rPr lang="en-US" i="1" dirty="0">
                <a:solidFill>
                  <a:srgbClr val="040404"/>
                </a:solidFill>
                <a:latin typeface="Times New Roman"/>
                <a:cs typeface="Times New Roman"/>
              </a:rPr>
              <a:t>Elements</a:t>
            </a:r>
            <a:r>
              <a:rPr lang="en-US" i="1" spc="44" dirty="0">
                <a:solidFill>
                  <a:srgbClr val="040404"/>
                </a:solidFill>
                <a:latin typeface="Times New Roman"/>
                <a:cs typeface="Times New Roman"/>
              </a:rPr>
              <a:t> </a:t>
            </a:r>
            <a:r>
              <a:rPr lang="en-US" i="1" dirty="0">
                <a:solidFill>
                  <a:srgbClr val="040404"/>
                </a:solidFill>
                <a:latin typeface="Times New Roman"/>
                <a:cs typeface="Times New Roman"/>
              </a:rPr>
              <a:t>of</a:t>
            </a:r>
            <a:r>
              <a:rPr lang="en-US" i="1" spc="27" dirty="0">
                <a:solidFill>
                  <a:srgbClr val="040404"/>
                </a:solidFill>
                <a:latin typeface="Times New Roman"/>
                <a:cs typeface="Times New Roman"/>
              </a:rPr>
              <a:t> </a:t>
            </a:r>
            <a:r>
              <a:rPr lang="en-US" i="1" dirty="0">
                <a:solidFill>
                  <a:srgbClr val="040404"/>
                </a:solidFill>
                <a:latin typeface="Times New Roman"/>
                <a:cs typeface="Times New Roman"/>
              </a:rPr>
              <a:t>an</a:t>
            </a:r>
            <a:r>
              <a:rPr lang="en-US" i="1" spc="34" dirty="0">
                <a:solidFill>
                  <a:srgbClr val="040404"/>
                </a:solidFill>
                <a:latin typeface="Times New Roman"/>
                <a:cs typeface="Times New Roman"/>
              </a:rPr>
              <a:t> </a:t>
            </a:r>
            <a:r>
              <a:rPr lang="en-US" i="1" dirty="0">
                <a:solidFill>
                  <a:srgbClr val="040404"/>
                </a:solidFill>
                <a:latin typeface="Times New Roman"/>
                <a:cs typeface="Times New Roman"/>
              </a:rPr>
              <a:t>injection</a:t>
            </a:r>
            <a:r>
              <a:rPr lang="en-US" i="1" spc="44" dirty="0">
                <a:solidFill>
                  <a:srgbClr val="040404"/>
                </a:solidFill>
                <a:latin typeface="Times New Roman"/>
                <a:cs typeface="Times New Roman"/>
              </a:rPr>
              <a:t> </a:t>
            </a:r>
            <a:r>
              <a:rPr lang="en-US" i="1" dirty="0">
                <a:solidFill>
                  <a:srgbClr val="040404"/>
                </a:solidFill>
                <a:latin typeface="Times New Roman"/>
                <a:cs typeface="Times New Roman"/>
              </a:rPr>
              <a:t>molding</a:t>
            </a:r>
            <a:r>
              <a:rPr lang="en-US" i="1" spc="50" dirty="0">
                <a:solidFill>
                  <a:srgbClr val="040404"/>
                </a:solidFill>
                <a:latin typeface="Times New Roman"/>
                <a:cs typeface="Times New Roman"/>
              </a:rPr>
              <a:t> </a:t>
            </a:r>
            <a:r>
              <a:rPr lang="en-US" i="1" dirty="0">
                <a:solidFill>
                  <a:srgbClr val="040404"/>
                </a:solidFill>
                <a:latin typeface="Times New Roman"/>
                <a:cs typeface="Times New Roman"/>
              </a:rPr>
              <a:t>machine</a:t>
            </a:r>
            <a:r>
              <a:rPr lang="en-US" i="1" spc="34" dirty="0">
                <a:solidFill>
                  <a:srgbClr val="040404"/>
                </a:solidFill>
                <a:latin typeface="Times New Roman"/>
                <a:cs typeface="Times New Roman"/>
              </a:rPr>
              <a:t> </a:t>
            </a:r>
            <a:r>
              <a:rPr lang="en-US" i="1" dirty="0">
                <a:solidFill>
                  <a:srgbClr val="040404"/>
                </a:solidFill>
                <a:latin typeface="Times New Roman"/>
                <a:cs typeface="Times New Roman"/>
              </a:rPr>
              <a:t>screw</a:t>
            </a:r>
            <a:endParaRPr lang="en-US" dirty="0">
              <a:latin typeface="Times New Roman"/>
              <a:cs typeface="Times New Roman"/>
            </a:endParaRPr>
          </a:p>
        </p:txBody>
      </p:sp>
    </p:spTree>
    <p:extLst>
      <p:ext uri="{BB962C8B-B14F-4D97-AF65-F5344CB8AC3E}">
        <p14:creationId xmlns:p14="http://schemas.microsoft.com/office/powerpoint/2010/main" val="13113275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012019"/>
            <a:ext cx="8382000" cy="5464981"/>
          </a:xfrm>
        </p:spPr>
        <p:txBody>
          <a:bodyPr>
            <a:normAutofit fontScale="92500" lnSpcReduction="20000"/>
          </a:bodyPr>
          <a:lstStyle/>
          <a:p>
            <a:r>
              <a:rPr lang="en-US" sz="3000" dirty="0" smtClean="0"/>
              <a:t>The </a:t>
            </a:r>
            <a:r>
              <a:rPr lang="en-US" sz="3000" b="1" i="1" dirty="0" smtClean="0"/>
              <a:t>flight depth</a:t>
            </a:r>
            <a:r>
              <a:rPr lang="en-US" sz="3000" dirty="0" smtClean="0"/>
              <a:t> (channel depth) in the </a:t>
            </a:r>
            <a:r>
              <a:rPr lang="en-US" sz="3000" b="1" i="1" dirty="0" smtClean="0"/>
              <a:t>feed section</a:t>
            </a:r>
            <a:r>
              <a:rPr lang="en-US" sz="3000" dirty="0" smtClean="0"/>
              <a:t> is deeper than in the </a:t>
            </a:r>
            <a:r>
              <a:rPr lang="en-US" sz="3000" b="1" i="1" dirty="0" smtClean="0"/>
              <a:t>meter section</a:t>
            </a:r>
            <a:r>
              <a:rPr lang="en-US" sz="3000" dirty="0" smtClean="0"/>
              <a:t>.</a:t>
            </a:r>
          </a:p>
          <a:p>
            <a:r>
              <a:rPr lang="en-US" sz="3000" dirty="0" smtClean="0"/>
              <a:t>When the pellets are conveyed forward through the </a:t>
            </a:r>
            <a:r>
              <a:rPr lang="en-US" sz="3000" b="1" i="1" dirty="0" smtClean="0"/>
              <a:t>transition section (compression section)</a:t>
            </a:r>
            <a:r>
              <a:rPr lang="en-US" sz="3000" dirty="0" smtClean="0"/>
              <a:t>, they begin to be compressed.</a:t>
            </a:r>
          </a:p>
          <a:p>
            <a:r>
              <a:rPr lang="en-US" sz="3000" dirty="0" smtClean="0"/>
              <a:t>The root diameter for feed and meter section are constant.</a:t>
            </a:r>
          </a:p>
          <a:p>
            <a:r>
              <a:rPr lang="en-US" sz="3000" dirty="0" smtClean="0"/>
              <a:t>The compression of the pellets causes heat to build in plastic as a result of the shearing of pellets </a:t>
            </a:r>
            <a:r>
              <a:rPr lang="en-US" sz="3000" b="1" dirty="0" smtClean="0">
                <a:effectLst>
                  <a:outerShdw blurRad="38100" dist="38100" dir="2700000" algn="tl">
                    <a:srgbClr val="000000">
                      <a:alpha val="43137"/>
                    </a:srgbClr>
                  </a:outerShdw>
                </a:effectLst>
              </a:rPr>
              <a:t>against the flights</a:t>
            </a:r>
            <a:r>
              <a:rPr lang="en-US" sz="3000" dirty="0" smtClean="0"/>
              <a:t>, the </a:t>
            </a:r>
            <a:r>
              <a:rPr lang="en-US" sz="3000" b="1" dirty="0" smtClean="0">
                <a:effectLst>
                  <a:outerShdw blurRad="38100" dist="38100" dir="2700000" algn="tl">
                    <a:srgbClr val="000000">
                      <a:alpha val="43137"/>
                    </a:srgbClr>
                  </a:outerShdw>
                </a:effectLst>
              </a:rPr>
              <a:t>inside lining of the barrel</a:t>
            </a:r>
            <a:r>
              <a:rPr lang="en-US" sz="3000" dirty="0" smtClean="0"/>
              <a:t>, and against </a:t>
            </a:r>
            <a:r>
              <a:rPr lang="en-US" sz="3000" b="1" dirty="0" smtClean="0">
                <a:effectLst>
                  <a:outerShdw blurRad="38100" dist="38100" dir="2700000" algn="tl">
                    <a:srgbClr val="000000">
                      <a:alpha val="43137"/>
                    </a:srgbClr>
                  </a:outerShdw>
                </a:effectLst>
              </a:rPr>
              <a:t>other pellets</a:t>
            </a:r>
            <a:r>
              <a:rPr lang="en-US" sz="3000" dirty="0" smtClean="0"/>
              <a:t>.</a:t>
            </a:r>
          </a:p>
          <a:p>
            <a:r>
              <a:rPr lang="en-US" sz="3000" dirty="0" smtClean="0"/>
              <a:t>The shear heat, combined with the conductive heat from the heater bands cause pellets to change from a solid to a melt. </a:t>
            </a:r>
            <a:endParaRPr lang="en-US" sz="3000" dirty="0"/>
          </a:p>
          <a:p>
            <a:endParaRPr lang="en-US" sz="3000" dirty="0"/>
          </a:p>
          <a:p>
            <a:pPr marL="0" indent="0">
              <a:buNone/>
            </a:pPr>
            <a:endParaRPr lang="en-US" sz="3000" dirty="0"/>
          </a:p>
        </p:txBody>
      </p:sp>
    </p:spTree>
    <p:extLst>
      <p:ext uri="{BB962C8B-B14F-4D97-AF65-F5344CB8AC3E}">
        <p14:creationId xmlns:p14="http://schemas.microsoft.com/office/powerpoint/2010/main" val="14264655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012019"/>
            <a:ext cx="8382000" cy="5464981"/>
          </a:xfrm>
        </p:spPr>
        <p:txBody>
          <a:bodyPr>
            <a:normAutofit/>
          </a:bodyPr>
          <a:lstStyle/>
          <a:p>
            <a:r>
              <a:rPr lang="en-US" sz="3000" dirty="0" smtClean="0"/>
              <a:t>The melted plastic goes through the valve ( which is open) and builds up pressure in front of the valve. This pressure causes the screw to move backward.</a:t>
            </a:r>
          </a:p>
          <a:p>
            <a:r>
              <a:rPr lang="en-US" sz="3000" dirty="0" smtClean="0"/>
              <a:t>As 50% of the heat energy comes from the screw shear and another 50% from the conductive heat, the screw is a vital factor in the proper melting of the plastic.</a:t>
            </a:r>
            <a:endParaRPr lang="en-US" sz="3000" dirty="0"/>
          </a:p>
          <a:p>
            <a:pPr marL="0" indent="0">
              <a:buNone/>
            </a:pPr>
            <a:endParaRPr lang="en-US" sz="3000" dirty="0"/>
          </a:p>
        </p:txBody>
      </p:sp>
    </p:spTree>
    <p:extLst>
      <p:ext uri="{BB962C8B-B14F-4D97-AF65-F5344CB8AC3E}">
        <p14:creationId xmlns:p14="http://schemas.microsoft.com/office/powerpoint/2010/main" val="11364869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787169"/>
            <a:ext cx="8382000" cy="5689831"/>
          </a:xfrm>
        </p:spPr>
        <p:txBody>
          <a:bodyPr>
            <a:normAutofit lnSpcReduction="10000"/>
          </a:bodyPr>
          <a:lstStyle/>
          <a:p>
            <a:pPr marL="514350" indent="-514350">
              <a:buFont typeface="+mj-lt"/>
              <a:buAutoNum type="arabicPeriod"/>
            </a:pPr>
            <a:r>
              <a:rPr lang="en-US" sz="3000" dirty="0" smtClean="0"/>
              <a:t>Length-to-Diameter Ratio</a:t>
            </a:r>
          </a:p>
          <a:p>
            <a:pPr marL="914400" lvl="1" indent="-514350">
              <a:buFont typeface="+mj-lt"/>
              <a:buAutoNum type="alphaLcPeriod"/>
            </a:pPr>
            <a:r>
              <a:rPr lang="en-US" sz="2600" dirty="0" smtClean="0"/>
              <a:t>L/D Ratio = </a:t>
            </a:r>
            <a:r>
              <a:rPr lang="en-US" sz="2600" dirty="0" err="1" smtClean="0"/>
              <a:t>Flighted</a:t>
            </a:r>
            <a:r>
              <a:rPr lang="en-US" sz="2600" dirty="0" smtClean="0"/>
              <a:t> Length/Outside Diameter.</a:t>
            </a:r>
          </a:p>
          <a:p>
            <a:pPr marL="914400" lvl="1" indent="-514350">
              <a:buFont typeface="+mj-lt"/>
              <a:buAutoNum type="alphaLcPeriod"/>
            </a:pPr>
            <a:r>
              <a:rPr lang="en-US" sz="2600" dirty="0" smtClean="0"/>
              <a:t>Most screws for IMM have a 20:1 L/D ratio.</a:t>
            </a:r>
          </a:p>
          <a:p>
            <a:pPr marL="400050" lvl="1" indent="0">
              <a:buNone/>
            </a:pPr>
            <a:endParaRPr lang="en-US" sz="2600" dirty="0" smtClean="0"/>
          </a:p>
          <a:p>
            <a:pPr marL="514350" indent="-514350">
              <a:buFont typeface="+mj-lt"/>
              <a:buAutoNum type="arabicPeriod"/>
            </a:pPr>
            <a:r>
              <a:rPr lang="en-US" sz="3000" dirty="0" smtClean="0"/>
              <a:t>Screw Profile</a:t>
            </a:r>
          </a:p>
          <a:p>
            <a:pPr marL="914400" lvl="1" indent="-514350">
              <a:buFont typeface="Wingdings" panose="05000000000000000000" pitchFamily="2" charset="2"/>
              <a:buChar char="ü"/>
            </a:pPr>
            <a:r>
              <a:rPr lang="en-US" sz="2600" dirty="0" smtClean="0"/>
              <a:t>The </a:t>
            </a:r>
            <a:r>
              <a:rPr lang="en-US" sz="2600" b="1" i="1" dirty="0" smtClean="0"/>
              <a:t>screw profile</a:t>
            </a:r>
            <a:r>
              <a:rPr lang="en-US" sz="2600" dirty="0" smtClean="0"/>
              <a:t> is the length, in diameters, of each of the three sections of the screw. A 10-5-5 profile indicates a </a:t>
            </a:r>
            <a:r>
              <a:rPr lang="en-US" sz="2600" dirty="0" err="1" smtClean="0"/>
              <a:t>flighted</a:t>
            </a:r>
            <a:r>
              <a:rPr lang="en-US" sz="2600" dirty="0" smtClean="0"/>
              <a:t> surface with 10 dia. Length in the feed section, 5 dia. in the transition section, and 5 dia. in meter section.</a:t>
            </a:r>
          </a:p>
          <a:p>
            <a:pPr marL="914400" lvl="1" indent="-514350">
              <a:buFont typeface="+mj-lt"/>
              <a:buAutoNum type="alphaLcPeriod"/>
            </a:pPr>
            <a:r>
              <a:rPr lang="en-US" sz="2200" dirty="0" smtClean="0"/>
              <a:t>Feed section</a:t>
            </a:r>
          </a:p>
          <a:p>
            <a:pPr marL="914400" lvl="1" indent="-514350">
              <a:buFont typeface="+mj-lt"/>
              <a:buAutoNum type="alphaLcPeriod"/>
            </a:pPr>
            <a:r>
              <a:rPr lang="en-US" sz="2200" dirty="0" smtClean="0"/>
              <a:t>Transition/compression section</a:t>
            </a:r>
          </a:p>
          <a:p>
            <a:pPr marL="914400" lvl="1" indent="-514350">
              <a:buFont typeface="+mj-lt"/>
              <a:buAutoNum type="alphaLcPeriod"/>
            </a:pPr>
            <a:r>
              <a:rPr lang="en-US" sz="2200" dirty="0" smtClean="0"/>
              <a:t>Meter section</a:t>
            </a:r>
          </a:p>
          <a:p>
            <a:pPr marL="914400" lvl="1" indent="-514350">
              <a:buFont typeface="+mj-lt"/>
              <a:buAutoNum type="alphaLcPeriod"/>
            </a:pPr>
            <a:endParaRPr lang="en-US" sz="2200" dirty="0"/>
          </a:p>
          <a:p>
            <a:pPr marL="514350" indent="-514350">
              <a:buFont typeface="+mj-lt"/>
              <a:buAutoNum type="arabicPeriod"/>
            </a:pPr>
            <a:endParaRPr lang="en-US" sz="3000" dirty="0" smtClean="0"/>
          </a:p>
        </p:txBody>
      </p:sp>
    </p:spTree>
    <p:extLst>
      <p:ext uri="{BB962C8B-B14F-4D97-AF65-F5344CB8AC3E}">
        <p14:creationId xmlns:p14="http://schemas.microsoft.com/office/powerpoint/2010/main" val="23518427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11" name="Content Placeholder 2"/>
              <p:cNvSpPr>
                <a:spLocks noGrp="1"/>
              </p:cNvSpPr>
              <p:nvPr>
                <p:ph idx="1"/>
              </p:nvPr>
            </p:nvSpPr>
            <p:spPr>
              <a:xfrm>
                <a:off x="304800" y="787169"/>
                <a:ext cx="8382000" cy="5689831"/>
              </a:xfrm>
            </p:spPr>
            <p:txBody>
              <a:bodyPr>
                <a:normAutofit/>
              </a:bodyPr>
              <a:lstStyle/>
              <a:p>
                <a:pPr marL="514350" indent="-514350">
                  <a:buFont typeface="+mj-lt"/>
                  <a:buAutoNum type="arabicPeriod" startAt="3"/>
                </a:pPr>
                <a:r>
                  <a:rPr lang="en-US" sz="3000" dirty="0" smtClean="0"/>
                  <a:t>Compression Ratio</a:t>
                </a:r>
              </a:p>
              <a:p>
                <a:pPr marL="914400" lvl="1" indent="-514350"/>
                <a14:m>
                  <m:oMath xmlns:m="http://schemas.openxmlformats.org/officeDocument/2006/math">
                    <m:r>
                      <a:rPr lang="en-US" sz="1800" b="0" i="1" smtClean="0">
                        <a:latin typeface="Cambria Math"/>
                      </a:rPr>
                      <m:t>𝐶𝑜𝑚𝑝𝑟𝑒𝑠𝑠𝑖𝑜𝑛</m:t>
                    </m:r>
                    <m:r>
                      <a:rPr lang="en-US" sz="1800" b="0" i="1" smtClean="0">
                        <a:latin typeface="Cambria Math"/>
                      </a:rPr>
                      <m:t> </m:t>
                    </m:r>
                    <m:r>
                      <a:rPr lang="en-US" sz="1800" b="0" i="1" smtClean="0">
                        <a:latin typeface="Cambria Math"/>
                      </a:rPr>
                      <m:t>𝑅𝑎𝑡𝑖𝑜</m:t>
                    </m:r>
                    <m:r>
                      <a:rPr lang="en-US" sz="1800" b="0" i="1" smtClean="0">
                        <a:latin typeface="Cambria Math"/>
                      </a:rPr>
                      <m:t> =</m:t>
                    </m:r>
                    <m:r>
                      <a:rPr lang="en-US" sz="1800" b="0" i="1" smtClean="0">
                        <a:latin typeface="Cambria Math"/>
                        <a:ea typeface="Cambria Math"/>
                      </a:rPr>
                      <m:t>𝐹𝑒𝑒𝑑</m:t>
                    </m:r>
                    <m:r>
                      <a:rPr lang="en-US" sz="1800" b="0" i="1" smtClean="0">
                        <a:latin typeface="Cambria Math"/>
                        <a:ea typeface="Cambria Math"/>
                      </a:rPr>
                      <m:t> </m:t>
                    </m:r>
                    <m:r>
                      <a:rPr lang="en-US" sz="1800" b="0" i="1" smtClean="0">
                        <a:latin typeface="Cambria Math"/>
                        <a:ea typeface="Cambria Math"/>
                      </a:rPr>
                      <m:t>𝐶h𝑎𝑛𝑛𝑒𝑙</m:t>
                    </m:r>
                    <m:r>
                      <a:rPr lang="en-US" sz="1800" b="0" i="1" smtClean="0">
                        <a:latin typeface="Cambria Math"/>
                        <a:ea typeface="Cambria Math"/>
                      </a:rPr>
                      <m:t> </m:t>
                    </m:r>
                    <m:r>
                      <a:rPr lang="en-US" sz="1800" b="0" i="1" smtClean="0">
                        <a:latin typeface="Cambria Math"/>
                        <a:ea typeface="Cambria Math"/>
                      </a:rPr>
                      <m:t>𝐷𝑒𝑝𝑡h</m:t>
                    </m:r>
                    <m:r>
                      <a:rPr lang="en-US" sz="1800" b="0" i="1" smtClean="0">
                        <a:latin typeface="Cambria Math"/>
                        <a:ea typeface="Cambria Math"/>
                      </a:rPr>
                      <m:t>÷</m:t>
                    </m:r>
                    <m:r>
                      <a:rPr lang="en-US" sz="1800" b="0" i="1" smtClean="0">
                        <a:latin typeface="Cambria Math"/>
                        <a:ea typeface="Cambria Math"/>
                      </a:rPr>
                      <m:t>𝑀𝑒𝑡𝑒𝑟</m:t>
                    </m:r>
                    <m:r>
                      <a:rPr lang="en-US" sz="1800" b="0" i="1" smtClean="0">
                        <a:latin typeface="Cambria Math"/>
                        <a:ea typeface="Cambria Math"/>
                      </a:rPr>
                      <m:t> </m:t>
                    </m:r>
                    <m:r>
                      <a:rPr lang="en-US" sz="1800" b="0" i="1" smtClean="0">
                        <a:latin typeface="Cambria Math"/>
                        <a:ea typeface="Cambria Math"/>
                      </a:rPr>
                      <m:t>𝐶h𝑎𝑛𝑛𝑒𝑙</m:t>
                    </m:r>
                    <m:r>
                      <a:rPr lang="en-US" sz="1800" b="0" i="1" smtClean="0">
                        <a:latin typeface="Cambria Math"/>
                        <a:ea typeface="Cambria Math"/>
                      </a:rPr>
                      <m:t> </m:t>
                    </m:r>
                    <m:r>
                      <a:rPr lang="en-US" sz="1800" b="0" i="1" smtClean="0">
                        <a:latin typeface="Cambria Math"/>
                        <a:ea typeface="Cambria Math"/>
                      </a:rPr>
                      <m:t>𝐷𝑒𝑝𝑡h</m:t>
                    </m:r>
                  </m:oMath>
                </a14:m>
                <a:endParaRPr lang="en-US" sz="1800" dirty="0" smtClean="0"/>
              </a:p>
              <a:p>
                <a:pPr marL="914400" lvl="1" indent="-514350"/>
                <a:r>
                  <a:rPr lang="en-US" sz="2600" dirty="0"/>
                  <a:t>Typically range from </a:t>
                </a:r>
                <a:r>
                  <a:rPr lang="en-US" sz="2600" dirty="0" smtClean="0"/>
                  <a:t>1.5 : 1 </a:t>
                </a:r>
                <a:r>
                  <a:rPr lang="en-US" sz="2600" dirty="0"/>
                  <a:t>to </a:t>
                </a:r>
                <a:r>
                  <a:rPr lang="en-US" sz="2600" dirty="0" smtClean="0"/>
                  <a:t>4.5 : 1.</a:t>
                </a:r>
              </a:p>
              <a:p>
                <a:pPr marL="914400" lvl="1" indent="-514350"/>
                <a:r>
                  <a:rPr lang="en-US" sz="2600" dirty="0" smtClean="0"/>
                  <a:t>Thermoplastic;  2.5 : 1 to 3.0 : 1</a:t>
                </a:r>
              </a:p>
              <a:p>
                <a:pPr marL="914400" lvl="1" indent="-514350"/>
                <a:r>
                  <a:rPr lang="en-US" sz="2600" dirty="0" smtClean="0"/>
                  <a:t>Thermoset; 1.0 : 1, means that the material is conveyed and not compressed and sheared.</a:t>
                </a:r>
              </a:p>
            </p:txBody>
          </p:sp>
        </mc:Choice>
        <mc:Fallback xmlns="">
          <p:sp>
            <p:nvSpPr>
              <p:cNvPr id="11" name="Content Placeholder 2"/>
              <p:cNvSpPr>
                <a:spLocks noGrp="1" noRot="1" noChangeAspect="1" noMove="1" noResize="1" noEditPoints="1" noAdjustHandles="1" noChangeArrowheads="1" noChangeShapeType="1" noTextEdit="1"/>
              </p:cNvSpPr>
              <p:nvPr>
                <p:ph idx="1"/>
              </p:nvPr>
            </p:nvSpPr>
            <p:spPr>
              <a:xfrm>
                <a:off x="304800" y="787169"/>
                <a:ext cx="8382000" cy="5689831"/>
              </a:xfrm>
              <a:blipFill rotWithShape="1">
                <a:blip r:embed="rId6"/>
                <a:stretch>
                  <a:fillRect l="-1673" t="-1392"/>
                </a:stretch>
              </a:blipFill>
            </p:spPr>
            <p:txBody>
              <a:bodyPr/>
              <a:lstStyle/>
              <a:p>
                <a:r>
                  <a:rPr lang="en-US">
                    <a:noFill/>
                  </a:rPr>
                  <a:t> </a:t>
                </a:r>
              </a:p>
            </p:txBody>
          </p:sp>
        </mc:Fallback>
      </mc:AlternateContent>
    </p:spTree>
    <p:extLst>
      <p:ext uri="{BB962C8B-B14F-4D97-AF65-F5344CB8AC3E}">
        <p14:creationId xmlns:p14="http://schemas.microsoft.com/office/powerpoint/2010/main" val="22827171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lnSpcReduction="10000"/>
          </a:bodyPr>
          <a:lstStyle/>
          <a:p>
            <a:r>
              <a:rPr lang="en-US" sz="3000" b="1" i="1" dirty="0" smtClean="0"/>
              <a:t>Injection pressure</a:t>
            </a:r>
            <a:r>
              <a:rPr lang="en-US" sz="3000" dirty="0" smtClean="0"/>
              <a:t> is exerted on the screw by the hydraulic or electric system to push the screw forward.</a:t>
            </a:r>
          </a:p>
          <a:p>
            <a:r>
              <a:rPr lang="en-US" sz="3000" dirty="0" smtClean="0"/>
              <a:t>The pressure forces the melted plastic in front of the screw through nozzle and in the mold.</a:t>
            </a:r>
          </a:p>
          <a:p>
            <a:r>
              <a:rPr lang="en-US" sz="3000" dirty="0" smtClean="0"/>
              <a:t>Upon the melted plastic comes into contact with the cooler mold surfaces, it begins to cool and solidify.</a:t>
            </a:r>
          </a:p>
          <a:p>
            <a:r>
              <a:rPr lang="en-US" sz="3000" dirty="0" smtClean="0"/>
              <a:t>Thus, injection must be completed rapidly and with sufficient pressure so that the mold cavities are filled while the melt will still flow.</a:t>
            </a:r>
            <a:endParaRPr lang="en-US" sz="3000" dirty="0"/>
          </a:p>
          <a:p>
            <a:pPr marL="0" indent="0">
              <a:buNone/>
            </a:pPr>
            <a:endParaRPr lang="en-US" sz="3000" dirty="0"/>
          </a:p>
        </p:txBody>
      </p:sp>
      <p:sp>
        <p:nvSpPr>
          <p:cNvPr id="8" name="Title 1"/>
          <p:cNvSpPr>
            <a:spLocks noGrp="1"/>
          </p:cNvSpPr>
          <p:nvPr>
            <p:ph type="title"/>
          </p:nvPr>
        </p:nvSpPr>
        <p:spPr>
          <a:xfrm>
            <a:off x="0" y="165331"/>
            <a:ext cx="48006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Injection Pressure</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6128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012019"/>
            <a:ext cx="8382000" cy="5541181"/>
          </a:xfrm>
        </p:spPr>
        <p:txBody>
          <a:bodyPr>
            <a:normAutofit/>
          </a:bodyPr>
          <a:lstStyle/>
          <a:p>
            <a:r>
              <a:rPr lang="en-US" sz="3000" dirty="0" smtClean="0"/>
              <a:t>The injection pressure must overcome the resistance of the following;</a:t>
            </a:r>
          </a:p>
          <a:p>
            <a:pPr lvl="1"/>
            <a:r>
              <a:rPr lang="en-US" sz="2600" dirty="0" smtClean="0"/>
              <a:t>The viscosity of the material</a:t>
            </a:r>
          </a:p>
          <a:p>
            <a:pPr lvl="1"/>
            <a:r>
              <a:rPr lang="en-US" sz="2600" dirty="0" smtClean="0"/>
              <a:t>The elements of the mold</a:t>
            </a:r>
          </a:p>
          <a:p>
            <a:pPr lvl="1"/>
            <a:r>
              <a:rPr lang="en-US" sz="2600" dirty="0" smtClean="0"/>
              <a:t>The runner system	</a:t>
            </a:r>
          </a:p>
          <a:p>
            <a:r>
              <a:rPr lang="en-US" sz="3000" dirty="0"/>
              <a:t> </a:t>
            </a:r>
            <a:r>
              <a:rPr lang="en-US" sz="3000" dirty="0" smtClean="0"/>
              <a:t>In many machines, the rule of thumb of 10 to 1 is applicable so that a hydraulic pressure of 13.8 MPa results in 138 MPa of injection pressure.</a:t>
            </a:r>
          </a:p>
          <a:p>
            <a:r>
              <a:rPr lang="en-US" sz="3000" dirty="0" smtClean="0"/>
              <a:t>Low viscosity materials injected into a mold with thick walled section may require 48 to 70 MPa injection pressure (lower).</a:t>
            </a:r>
            <a:endParaRPr lang="en-US" sz="3000" dirty="0"/>
          </a:p>
        </p:txBody>
      </p:sp>
    </p:spTree>
    <p:extLst>
      <p:ext uri="{BB962C8B-B14F-4D97-AF65-F5344CB8AC3E}">
        <p14:creationId xmlns:p14="http://schemas.microsoft.com/office/powerpoint/2010/main" val="41286708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012019"/>
            <a:ext cx="8382000" cy="5541181"/>
          </a:xfrm>
        </p:spPr>
        <p:txBody>
          <a:bodyPr>
            <a:normAutofit/>
          </a:bodyPr>
          <a:lstStyle/>
          <a:p>
            <a:r>
              <a:rPr lang="en-US" sz="3000" dirty="0" smtClean="0"/>
              <a:t>High viscosity materials being injected into thin walled sections of the mold with small gates might require more injection pressure as high as 345 </a:t>
            </a:r>
            <a:r>
              <a:rPr lang="en-US" sz="3000" dirty="0" err="1" smtClean="0"/>
              <a:t>Mpa</a:t>
            </a:r>
            <a:r>
              <a:rPr lang="en-US" sz="3000" smtClean="0"/>
              <a:t>.</a:t>
            </a:r>
            <a:endParaRPr lang="en-US" sz="3000" dirty="0"/>
          </a:p>
        </p:txBody>
      </p:sp>
    </p:spTree>
    <p:extLst>
      <p:ext uri="{BB962C8B-B14F-4D97-AF65-F5344CB8AC3E}">
        <p14:creationId xmlns:p14="http://schemas.microsoft.com/office/powerpoint/2010/main" val="434081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0718" y="1012019"/>
            <a:ext cx="8229600" cy="5080232"/>
          </a:xfrm>
        </p:spPr>
        <p:txBody>
          <a:bodyPr>
            <a:normAutofit fontScale="92500" lnSpcReduction="10000"/>
          </a:bodyPr>
          <a:lstStyle/>
          <a:p>
            <a:r>
              <a:rPr lang="en-US" dirty="0" smtClean="0"/>
              <a:t>The </a:t>
            </a:r>
            <a:r>
              <a:rPr lang="en-US" dirty="0"/>
              <a:t>injection unit is perhaps the most important part of the </a:t>
            </a:r>
            <a:r>
              <a:rPr lang="en-US" dirty="0" smtClean="0"/>
              <a:t>IMM </a:t>
            </a:r>
            <a:r>
              <a:rPr lang="en-US" dirty="0"/>
              <a:t>because </a:t>
            </a:r>
            <a:r>
              <a:rPr lang="en-US" dirty="0" smtClean="0"/>
              <a:t>if </a:t>
            </a:r>
            <a:r>
              <a:rPr lang="en-US" dirty="0"/>
              <a:t>it fails in </a:t>
            </a:r>
            <a:r>
              <a:rPr lang="en-US" dirty="0" smtClean="0"/>
              <a:t>its: functions</a:t>
            </a:r>
            <a:r>
              <a:rPr lang="en-US" dirty="0"/>
              <a:t>, the molding </a:t>
            </a:r>
            <a:r>
              <a:rPr lang="en-US" dirty="0" smtClean="0"/>
              <a:t>of </a:t>
            </a:r>
            <a:r>
              <a:rPr lang="en-US" dirty="0"/>
              <a:t>quality plastic parts will not </a:t>
            </a:r>
            <a:r>
              <a:rPr lang="en-US" dirty="0" smtClean="0"/>
              <a:t>occur.</a:t>
            </a:r>
          </a:p>
          <a:p>
            <a:r>
              <a:rPr lang="en-US" dirty="0"/>
              <a:t>The injection unit receives plastic pellets, conveys, heats and melts them and then injects the melt through the nozzle into </a:t>
            </a:r>
            <a:r>
              <a:rPr lang="en-US" dirty="0" smtClean="0"/>
              <a:t>the </a:t>
            </a:r>
            <a:r>
              <a:rPr lang="en-US" dirty="0"/>
              <a:t>mold</a:t>
            </a:r>
          </a:p>
          <a:p>
            <a:r>
              <a:rPr lang="en-US" dirty="0"/>
              <a:t>The </a:t>
            </a:r>
            <a:r>
              <a:rPr lang="en-US" b="1" i="1" dirty="0"/>
              <a:t>hopper </a:t>
            </a:r>
            <a:r>
              <a:rPr lang="en-US" dirty="0"/>
              <a:t>holds the plastic pellets which are gravity-fed through the feed hole in the </a:t>
            </a:r>
            <a:r>
              <a:rPr lang="en-US" b="1" i="1" dirty="0"/>
              <a:t>barrel</a:t>
            </a:r>
            <a:r>
              <a:rPr lang="en-US" dirty="0"/>
              <a:t>.</a:t>
            </a:r>
          </a:p>
          <a:p>
            <a:r>
              <a:rPr lang="en-US" dirty="0"/>
              <a:t>The </a:t>
            </a:r>
            <a:r>
              <a:rPr lang="en-US" b="1" i="1" dirty="0"/>
              <a:t>screw</a:t>
            </a:r>
            <a:r>
              <a:rPr lang="en-US" dirty="0"/>
              <a:t> has helical (spiral) flights which, when the screw is rotated, cause the plastic pellets to move forward in the barrel.</a:t>
            </a:r>
          </a:p>
          <a:p>
            <a:endParaRPr lang="en-US" dirty="0"/>
          </a:p>
        </p:txBody>
      </p:sp>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328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457200" y="1012019"/>
            <a:ext cx="8229600" cy="5464981"/>
          </a:xfrm>
        </p:spPr>
        <p:txBody>
          <a:bodyPr>
            <a:normAutofit fontScale="92500" lnSpcReduction="20000"/>
          </a:bodyPr>
          <a:lstStyle/>
          <a:p>
            <a:r>
              <a:rPr lang="en-US" dirty="0" smtClean="0"/>
              <a:t>The </a:t>
            </a:r>
            <a:r>
              <a:rPr lang="en-US" dirty="0"/>
              <a:t>barrel, which houses the screw, has </a:t>
            </a:r>
            <a:r>
              <a:rPr lang="en-US" b="1" i="1" dirty="0"/>
              <a:t>heater bands</a:t>
            </a:r>
            <a:r>
              <a:rPr lang="en-US" dirty="0"/>
              <a:t> surrounding it which heat the barrel and the plastic inside based on </a:t>
            </a:r>
            <a:r>
              <a:rPr lang="en-US" dirty="0" smtClean="0"/>
              <a:t>temp </a:t>
            </a:r>
            <a:r>
              <a:rPr lang="en-US" dirty="0"/>
              <a:t>controls which take readings from the </a:t>
            </a:r>
            <a:r>
              <a:rPr lang="en-US" b="1" i="1" dirty="0"/>
              <a:t>thermocouples</a:t>
            </a:r>
            <a:r>
              <a:rPr lang="en-US" dirty="0"/>
              <a:t> positioned in the barrel wall</a:t>
            </a:r>
            <a:r>
              <a:rPr lang="en-US" dirty="0" smtClean="0"/>
              <a:t>.</a:t>
            </a:r>
          </a:p>
          <a:p>
            <a:r>
              <a:rPr lang="en-US" dirty="0" smtClean="0"/>
              <a:t>The </a:t>
            </a:r>
            <a:r>
              <a:rPr lang="en-US" b="1" i="1" dirty="0" smtClean="0"/>
              <a:t>screw</a:t>
            </a:r>
            <a:r>
              <a:rPr lang="en-US" dirty="0" smtClean="0"/>
              <a:t> also provides some heat to melt the plastic pellets by squeezing and shearing the pellets against the screw flights and the barrel wall as the pellets move forward.</a:t>
            </a:r>
          </a:p>
          <a:p>
            <a:r>
              <a:rPr lang="en-US" dirty="0" smtClean="0"/>
              <a:t>The </a:t>
            </a:r>
            <a:r>
              <a:rPr lang="en-US" b="1" i="1" dirty="0" smtClean="0"/>
              <a:t>screw drive</a:t>
            </a:r>
            <a:r>
              <a:rPr lang="en-US" dirty="0" smtClean="0"/>
              <a:t> is typically a hydraulic motor drive, although electric drive units are becoming quite common. It’s a function of converting hydraulic (or electric) power to mechanical power to </a:t>
            </a:r>
            <a:r>
              <a:rPr lang="en-US" b="1" dirty="0" smtClean="0"/>
              <a:t>turn the screw</a:t>
            </a:r>
            <a:r>
              <a:rPr lang="en-US" dirty="0" smtClean="0"/>
              <a:t>.</a:t>
            </a:r>
            <a:endParaRPr lang="en-US" dirty="0"/>
          </a:p>
        </p:txBody>
      </p:sp>
    </p:spTree>
    <p:extLst>
      <p:ext uri="{BB962C8B-B14F-4D97-AF65-F5344CB8AC3E}">
        <p14:creationId xmlns:p14="http://schemas.microsoft.com/office/powerpoint/2010/main" val="2896850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0375" y="914400"/>
            <a:ext cx="8229600" cy="5209227"/>
          </a:xfrm>
        </p:spPr>
        <p:txBody>
          <a:bodyPr>
            <a:normAutofit fontScale="92500" lnSpcReduction="20000"/>
          </a:bodyPr>
          <a:lstStyle/>
          <a:p>
            <a:r>
              <a:rPr lang="en-US" dirty="0" smtClean="0"/>
              <a:t>As the screw turns, the plastic moves forward and becomes a melt which ultimately reaches the end of the barrel.</a:t>
            </a:r>
          </a:p>
          <a:p>
            <a:r>
              <a:rPr lang="en-US" dirty="0" smtClean="0"/>
              <a:t>The melt then proceeds through the </a:t>
            </a:r>
            <a:r>
              <a:rPr lang="en-US" b="1" i="1" dirty="0" smtClean="0"/>
              <a:t>non-return valve</a:t>
            </a:r>
            <a:r>
              <a:rPr lang="en-US" dirty="0" smtClean="0"/>
              <a:t> and the </a:t>
            </a:r>
            <a:r>
              <a:rPr lang="en-US" b="1" i="1" dirty="0" smtClean="0"/>
              <a:t>end cap</a:t>
            </a:r>
            <a:r>
              <a:rPr lang="en-US" dirty="0" smtClean="0"/>
              <a:t>.</a:t>
            </a:r>
          </a:p>
          <a:p>
            <a:r>
              <a:rPr lang="en-US" dirty="0" smtClean="0"/>
              <a:t>As </a:t>
            </a:r>
            <a:r>
              <a:rPr lang="en-US" dirty="0"/>
              <a:t>a result, the pressure of the melted plastic builds up in front of the screw and forces the screw backward</a:t>
            </a:r>
            <a:r>
              <a:rPr lang="en-US" dirty="0" smtClean="0"/>
              <a:t>. Because of the back and forward motion, some refer to the screw as the “reciprocating screw”.</a:t>
            </a:r>
          </a:p>
          <a:p>
            <a:r>
              <a:rPr lang="en-US" dirty="0" smtClean="0"/>
              <a:t>IMM can set to allow the screw to move backward only a specified distance. The distance is referred to as </a:t>
            </a:r>
            <a:r>
              <a:rPr lang="en-US" b="1" i="1" dirty="0" smtClean="0"/>
              <a:t>stroke</a:t>
            </a:r>
            <a:r>
              <a:rPr lang="en-US" dirty="0" smtClean="0"/>
              <a:t> and is measured in mm/in.</a:t>
            </a:r>
            <a:endParaRPr lang="en-US" dirty="0"/>
          </a:p>
        </p:txBody>
      </p:sp>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AutoShape 4" descr="http://www.injectionmoldingplastic.com/image/silver-streak.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6" descr="Silver Streak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45293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457200" y="1015769"/>
            <a:ext cx="8229600" cy="5461231"/>
          </a:xfrm>
        </p:spPr>
        <p:txBody>
          <a:bodyPr>
            <a:normAutofit fontScale="85000" lnSpcReduction="10000"/>
          </a:bodyPr>
          <a:lstStyle/>
          <a:p>
            <a:r>
              <a:rPr lang="en-US" dirty="0" smtClean="0"/>
              <a:t>When the specified distance is achieved, the screw drive stops the screw from rotating and the injection cylinder causes the screw to </a:t>
            </a:r>
            <a:r>
              <a:rPr lang="en-US" b="1" dirty="0" smtClean="0"/>
              <a:t>move forward like a ram</a:t>
            </a:r>
            <a:r>
              <a:rPr lang="en-US" dirty="0" smtClean="0"/>
              <a:t>.</a:t>
            </a:r>
          </a:p>
          <a:p>
            <a:r>
              <a:rPr lang="en-US" dirty="0" smtClean="0"/>
              <a:t>The </a:t>
            </a:r>
            <a:r>
              <a:rPr lang="en-US" b="1" i="1" dirty="0" smtClean="0"/>
              <a:t>non-return valve</a:t>
            </a:r>
            <a:r>
              <a:rPr lang="en-US" dirty="0" smtClean="0"/>
              <a:t> closes to prevent any movement of the melt back into the screw.</a:t>
            </a:r>
          </a:p>
          <a:p>
            <a:r>
              <a:rPr lang="en-US" dirty="0" smtClean="0"/>
              <a:t>With the pressurizing of the hydraulic injection cylinder, the screw moves forward, causing the </a:t>
            </a:r>
            <a:r>
              <a:rPr lang="en-US" b="1" dirty="0" smtClean="0"/>
              <a:t>injection of the plastic</a:t>
            </a:r>
            <a:r>
              <a:rPr lang="en-US" dirty="0" smtClean="0"/>
              <a:t> forward through the nozzle into the mold.</a:t>
            </a:r>
          </a:p>
          <a:p>
            <a:r>
              <a:rPr lang="en-US" b="1" i="1" dirty="0" smtClean="0"/>
              <a:t>Shot</a:t>
            </a:r>
            <a:r>
              <a:rPr lang="en-US" dirty="0" smtClean="0"/>
              <a:t> is the term applied to the amount of the melted plastic that is injected into the mold. The </a:t>
            </a:r>
            <a:r>
              <a:rPr lang="en-US" b="1" i="1" dirty="0" smtClean="0"/>
              <a:t>shot size </a:t>
            </a:r>
            <a:r>
              <a:rPr lang="en-US" dirty="0" smtClean="0"/>
              <a:t>is the </a:t>
            </a:r>
            <a:r>
              <a:rPr lang="en-US" b="1" dirty="0" smtClean="0"/>
              <a:t>quantity</a:t>
            </a:r>
            <a:r>
              <a:rPr lang="en-US" dirty="0" smtClean="0"/>
              <a:t> of melt injected into the mold, measured in grams/ounces.</a:t>
            </a:r>
          </a:p>
        </p:txBody>
      </p:sp>
    </p:spTree>
    <p:extLst>
      <p:ext uri="{BB962C8B-B14F-4D97-AF65-F5344CB8AC3E}">
        <p14:creationId xmlns:p14="http://schemas.microsoft.com/office/powerpoint/2010/main" val="3541326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457200" y="1015769"/>
            <a:ext cx="8229600" cy="5156431"/>
          </a:xfrm>
        </p:spPr>
        <p:txBody>
          <a:bodyPr>
            <a:normAutofit fontScale="92500" lnSpcReduction="20000"/>
          </a:bodyPr>
          <a:lstStyle/>
          <a:p>
            <a:r>
              <a:rPr lang="en-US" dirty="0" smtClean="0"/>
              <a:t>The screw hydraulic system holds the screw in its forward position to permit the packing of the melt into the mold cavities.</a:t>
            </a:r>
          </a:p>
          <a:p>
            <a:r>
              <a:rPr lang="en-US" dirty="0" smtClean="0"/>
              <a:t>After a specified time interval, the screw drive again begins to rotate and the entire process is repeated.</a:t>
            </a:r>
          </a:p>
          <a:p>
            <a:r>
              <a:rPr lang="en-US" dirty="0" smtClean="0"/>
              <a:t>This process, beginning with the screw in the forward position, then reciprocating backward, pausing for opening of the mold and ejection, and moving forward to inject the molten plastic of the next shot, is referred to as a </a:t>
            </a:r>
            <a:r>
              <a:rPr lang="en-US" b="1" i="1" dirty="0" smtClean="0">
                <a:effectLst>
                  <a:outerShdw blurRad="38100" dist="38100" dir="2700000" algn="tl">
                    <a:srgbClr val="000000">
                      <a:alpha val="43137"/>
                    </a:srgbClr>
                  </a:outerShdw>
                </a:effectLst>
              </a:rPr>
              <a:t>cycle</a:t>
            </a:r>
            <a:r>
              <a:rPr lang="en-US" dirty="0" smtClean="0"/>
              <a:t>. A time required to complete one cycle is called </a:t>
            </a:r>
            <a:r>
              <a:rPr lang="en-US" b="1" i="1" dirty="0" smtClean="0"/>
              <a:t>cycle time</a:t>
            </a:r>
            <a:r>
              <a:rPr lang="en-US" dirty="0" smtClean="0"/>
              <a:t>.</a:t>
            </a:r>
            <a:endParaRPr lang="en-US" dirty="0"/>
          </a:p>
          <a:p>
            <a:endParaRPr lang="en-US" dirty="0"/>
          </a:p>
        </p:txBody>
      </p:sp>
    </p:spTree>
    <p:extLst>
      <p:ext uri="{BB962C8B-B14F-4D97-AF65-F5344CB8AC3E}">
        <p14:creationId xmlns:p14="http://schemas.microsoft.com/office/powerpoint/2010/main" val="2405442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143000"/>
            <a:ext cx="8229600" cy="5486400"/>
          </a:xfrm>
        </p:spPr>
        <p:txBody>
          <a:bodyPr>
            <a:normAutofit/>
          </a:bodyPr>
          <a:lstStyle/>
          <a:p>
            <a:r>
              <a:rPr lang="en-US" dirty="0" smtClean="0"/>
              <a:t>The screw drive performs some additional functions.</a:t>
            </a:r>
          </a:p>
          <a:p>
            <a:pPr lvl="1"/>
            <a:r>
              <a:rPr lang="en-US" dirty="0" smtClean="0"/>
              <a:t>The screw drive can exert a forward pressure (or resistance to its backward movement) while the screw is rotating, causing a greater mixing and shearing motion inside the barrel.</a:t>
            </a:r>
          </a:p>
          <a:p>
            <a:pPr lvl="1"/>
            <a:r>
              <a:rPr lang="en-US" dirty="0" smtClean="0"/>
              <a:t>Its called </a:t>
            </a:r>
            <a:r>
              <a:rPr lang="en-US" b="1" dirty="0" smtClean="0"/>
              <a:t>back pressure</a:t>
            </a:r>
            <a:r>
              <a:rPr lang="en-US" dirty="0" smtClean="0"/>
              <a:t>.</a:t>
            </a:r>
          </a:p>
          <a:p>
            <a:pPr lvl="1"/>
            <a:r>
              <a:rPr lang="en-US" dirty="0" smtClean="0"/>
              <a:t>Frequently use to help melt the plastic and to increase the mixing action of the screw.</a:t>
            </a:r>
          </a:p>
          <a:p>
            <a:pPr lvl="1"/>
            <a:r>
              <a:rPr lang="en-US" dirty="0" smtClean="0"/>
              <a:t>Some back pressure is good; a lot of back pressure can be bad.</a:t>
            </a:r>
            <a:endParaRPr lang="en-US" dirty="0"/>
          </a:p>
        </p:txBody>
      </p:sp>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4738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143000"/>
            <a:ext cx="8229600" cy="5562600"/>
          </a:xfrm>
        </p:spPr>
        <p:txBody>
          <a:bodyPr>
            <a:normAutofit fontScale="77500" lnSpcReduction="20000"/>
          </a:bodyPr>
          <a:lstStyle/>
          <a:p>
            <a:r>
              <a:rPr lang="en-US" dirty="0" smtClean="0"/>
              <a:t>Is the cylindrical housing in which the screw rotates. Its consists of a shell or backing which is the thick outer wall to provide strength.</a:t>
            </a:r>
          </a:p>
          <a:p>
            <a:r>
              <a:rPr lang="en-US" dirty="0" smtClean="0"/>
              <a:t>The shell may be lined with a variety of different materials to provide wear resistance.</a:t>
            </a:r>
          </a:p>
          <a:p>
            <a:r>
              <a:rPr lang="en-US" dirty="0" smtClean="0"/>
              <a:t>The back end of the barrel fits into the casting of the IMM.</a:t>
            </a:r>
          </a:p>
          <a:p>
            <a:r>
              <a:rPr lang="en-US" dirty="0" smtClean="0"/>
              <a:t>All IMM barrels have a </a:t>
            </a:r>
            <a:r>
              <a:rPr lang="en-US" b="1" i="1" dirty="0" smtClean="0"/>
              <a:t>feed hole </a:t>
            </a:r>
            <a:r>
              <a:rPr lang="en-US" dirty="0" smtClean="0"/>
              <a:t>that is located near the back end of the barrel.</a:t>
            </a:r>
          </a:p>
          <a:p>
            <a:r>
              <a:rPr lang="en-US" dirty="0" smtClean="0"/>
              <a:t>The feed hole is located directly under the hopper and is the opening through which the </a:t>
            </a:r>
            <a:r>
              <a:rPr lang="en-US" dirty="0" err="1" smtClean="0"/>
              <a:t>unmelted</a:t>
            </a:r>
            <a:r>
              <a:rPr lang="en-US" dirty="0" smtClean="0"/>
              <a:t> plastic pellets are gravity-fed into the feed channels of the screw.</a:t>
            </a:r>
          </a:p>
          <a:p>
            <a:r>
              <a:rPr lang="en-US" dirty="0" smtClean="0"/>
              <a:t>Although most barrel shells are made from an alloy steel in the 4000 series AISI designation, there are several alternative linings available which resist wear.</a:t>
            </a:r>
          </a:p>
          <a:p>
            <a:pPr lvl="1"/>
            <a:r>
              <a:rPr lang="en-US" dirty="0" err="1" smtClean="0"/>
              <a:t>Nitrided</a:t>
            </a:r>
            <a:r>
              <a:rPr lang="en-US" dirty="0" smtClean="0"/>
              <a:t> barrels, cast bimetallic barrels, tool steel-lined barrels.</a:t>
            </a:r>
            <a:endParaRPr lang="en-US" dirty="0"/>
          </a:p>
        </p:txBody>
      </p:sp>
      <p:pic>
        <p:nvPicPr>
          <p:cNvPr id="5" name="Picture 2" descr="C:\Users\Admin\Desktop\1314\GRAMS lab\log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itle 1"/>
          <p:cNvSpPr>
            <a:spLocks noGrp="1"/>
          </p:cNvSpPr>
          <p:nvPr>
            <p:ph type="title"/>
          </p:nvPr>
        </p:nvSpPr>
        <p:spPr>
          <a:xfrm>
            <a:off x="0" y="165331"/>
            <a:ext cx="45720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The barrel</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32767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2843</TotalTime>
  <Words>2002</Words>
  <Application>Microsoft Office PowerPoint</Application>
  <PresentationFormat>On-screen Show (4:3)</PresentationFormat>
  <Paragraphs>142</Paragraphs>
  <Slides>27</Slides>
  <Notes>24</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Injection unit</vt:lpstr>
      <vt:lpstr>INTRODUCTION</vt:lpstr>
      <vt:lpstr>PowerPoint Presentation</vt:lpstr>
      <vt:lpstr>PowerPoint Presentation</vt:lpstr>
      <vt:lpstr>PowerPoint Presentation</vt:lpstr>
      <vt:lpstr>PowerPoint Presentation</vt:lpstr>
      <vt:lpstr>PowerPoint Presentation</vt:lpstr>
      <vt:lpstr>PowerPoint Presentation</vt:lpstr>
      <vt:lpstr>The barrel</vt:lpstr>
      <vt:lpstr>End Cap and Nozzle</vt:lpstr>
      <vt:lpstr>PowerPoint Presentation</vt:lpstr>
      <vt:lpstr>PowerPoint Presentation</vt:lpstr>
      <vt:lpstr>PowerPoint Presentation</vt:lpstr>
      <vt:lpstr>PowerPoint Presentation</vt:lpstr>
      <vt:lpstr>Heater Bands</vt:lpstr>
      <vt:lpstr>PowerPoint Presentation</vt:lpstr>
      <vt:lpstr>Non-Return Valve</vt:lpstr>
      <vt:lpstr>PowerPoint Presentation</vt:lpstr>
      <vt:lpstr>Screw</vt:lpstr>
      <vt:lpstr>PowerPoint Presentation</vt:lpstr>
      <vt:lpstr>PowerPoint Presentation</vt:lpstr>
      <vt:lpstr>PowerPoint Presentation</vt:lpstr>
      <vt:lpstr>PowerPoint Presentation</vt:lpstr>
      <vt:lpstr>PowerPoint Presentation</vt:lpstr>
      <vt:lpstr>Injection Pressure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Plastic Materials</dc:title>
  <dc:creator>Admin</dc:creator>
  <cp:lastModifiedBy>Admin</cp:lastModifiedBy>
  <cp:revision>266</cp:revision>
  <dcterms:created xsi:type="dcterms:W3CDTF">2014-09-15T03:14:42Z</dcterms:created>
  <dcterms:modified xsi:type="dcterms:W3CDTF">2015-10-14T17:21:10Z</dcterms:modified>
</cp:coreProperties>
</file>