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2" r:id="rId2"/>
    <p:sldId id="383" r:id="rId3"/>
    <p:sldId id="384" r:id="rId4"/>
    <p:sldId id="385" r:id="rId5"/>
    <p:sldId id="392" r:id="rId6"/>
    <p:sldId id="367" r:id="rId7"/>
    <p:sldId id="368" r:id="rId8"/>
    <p:sldId id="371" r:id="rId9"/>
    <p:sldId id="370" r:id="rId10"/>
    <p:sldId id="372" r:id="rId11"/>
    <p:sldId id="373" r:id="rId12"/>
    <p:sldId id="374" r:id="rId13"/>
    <p:sldId id="375" r:id="rId14"/>
    <p:sldId id="393" r:id="rId15"/>
    <p:sldId id="363" r:id="rId16"/>
    <p:sldId id="377" r:id="rId17"/>
    <p:sldId id="378" r:id="rId18"/>
    <p:sldId id="394" r:id="rId19"/>
    <p:sldId id="379" r:id="rId20"/>
    <p:sldId id="386" r:id="rId21"/>
    <p:sldId id="391" r:id="rId22"/>
  </p:sldIdLst>
  <p:sldSz cx="9144000" cy="6858000" type="screen4x3"/>
  <p:notesSz cx="6797675" cy="9926638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33CC"/>
    <a:srgbClr val="009999"/>
    <a:srgbClr val="00AFA7"/>
    <a:srgbClr val="CCFFFF"/>
    <a:srgbClr val="00FFCC"/>
    <a:srgbClr val="33CCCC"/>
    <a:srgbClr val="006699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7431"/>
  </p:normalViewPr>
  <p:slideViewPr>
    <p:cSldViewPr snapToObjects="1">
      <p:cViewPr varScale="1">
        <p:scale>
          <a:sx n="63" d="100"/>
          <a:sy n="63" d="100"/>
        </p:scale>
        <p:origin x="3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084496" y="6401879"/>
            <a:ext cx="1303202" cy="45612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08712" y="6331386"/>
            <a:ext cx="2843808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MY" sz="10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THERMODYNAMICS (PART B)</a:t>
            </a:r>
            <a:endParaRPr lang="en-MY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YUEN MEI LIAN</a:t>
            </a:r>
          </a:p>
          <a:p>
            <a:r>
              <a:rPr lang="en-US" sz="1000" b="1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000" b="1" i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ocw.ump.edu.my/course/view.php?id=470</a:t>
            </a:r>
            <a:endParaRPr lang="en-MY" sz="1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nhidayah@ump.edu.my" TargetMode="External"/><Relationship Id="rId2" Type="http://schemas.openxmlformats.org/officeDocument/2006/relationships/hyperlink" Target="mailto:yuenm@ump.edu.m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8914" y="1412776"/>
            <a:ext cx="7772400" cy="3024335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BSK1133 PHYSICAL CHEMISTRY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THERMODYNAMICS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</a:t>
            </a:r>
            <a:r>
              <a:rPr lang="en-GB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98486" y="4437112"/>
            <a:ext cx="7032828" cy="13430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YUEN MEI LIAN AND DR. SITI NOOR HIDAYAH MUSTAPHA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Industrial Sciences &amp; Technology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/>
              <a:t>yuenm@ump.edu.my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snhidayah@ump.edu.my</a:t>
            </a:r>
          </a:p>
          <a:p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Box 2"/>
              <p:cNvSpPr txBox="1">
                <a:spLocks noChangeArrowheads="1"/>
              </p:cNvSpPr>
              <p:nvPr/>
            </p:nvSpPr>
            <p:spPr bwMode="auto">
              <a:xfrm>
                <a:off x="74428" y="1710970"/>
                <a:ext cx="8995144" cy="458304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b="1" u="sng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Entropy Changes in the System</a:t>
                </a:r>
              </a:p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</a:t>
                </a: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entropy of reaction, </a:t>
                </a:r>
                <a:r>
                  <a:rPr lang="el-GR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l-GR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given by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entropies between products and reactants.            </a:t>
                </a:r>
              </a:p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l-GR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l-GR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ƩnS</a:t>
                </a: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°(products)</a:t>
                </a:r>
                <a:r>
                  <a:rPr lang="en-US" altLang="en-US" sz="2000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ƩmS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</a:t>
                </a: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(reactants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</a:t>
                </a:r>
                <a:r>
                  <a:rPr lang="el-GR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l-G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</a:t>
                </a:r>
                <a:r>
                  <a:rPr lang="en-US" alt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 and n for the stoichiometric coefficients</a:t>
                </a:r>
              </a:p>
              <a:p>
                <a:pPr algn="just">
                  <a:spcBef>
                    <a:spcPts val="0"/>
                  </a:spcBef>
                  <a:buNone/>
                </a:pPr>
                <a:endParaRPr lang="en-US" altLang="en-US" sz="1000" dirty="0">
                  <a:solidFill>
                    <a:srgbClr val="E529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None/>
                </a:pPr>
                <a:r>
                  <a:rPr lang="en-US" altLang="en-US" sz="2000" dirty="0" smtClean="0">
                    <a:solidFill>
                      <a:srgbClr val="E529D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	</a:t>
                </a:r>
                <a:r>
                  <a:rPr lang="en-US" altLang="en-US" sz="2000" b="1" dirty="0" err="1" smtClean="0">
                    <a:solidFill>
                      <a:srgbClr val="FF66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US" altLang="en-US" sz="2000" b="1" dirty="0" smtClean="0">
                    <a:solidFill>
                      <a:srgbClr val="FF66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000" b="1" dirty="0" err="1" smtClean="0">
                    <a:solidFill>
                      <a:srgbClr val="FF66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altLang="en-US" sz="2000" b="1" dirty="0" smtClean="0">
                    <a:solidFill>
                      <a:srgbClr val="FF66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en-US" sz="2000" b="1" dirty="0" err="1" smtClean="0">
                    <a:solidFill>
                      <a:srgbClr val="FF66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en-US" altLang="en-US" sz="2000" b="1" dirty="0" smtClean="0">
                    <a:solidFill>
                      <a:srgbClr val="FF66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000" b="1" dirty="0" err="1" smtClean="0">
                    <a:solidFill>
                      <a:srgbClr val="FF66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endParaRPr lang="en-US" altLang="en-US" sz="2000" b="1" dirty="0" smtClean="0">
                  <a:solidFill>
                    <a:srgbClr val="FF66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None/>
                </a:pP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l-GR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00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[</a:t>
                </a:r>
                <a:r>
                  <a:rPr lang="en-US" altLang="en-US" sz="20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°(D)] – [</a:t>
                </a:r>
                <a:r>
                  <a:rPr lang="en-US" alt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°(A)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°(B)]</a:t>
                </a:r>
              </a:p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Rules:</a:t>
                </a:r>
                <a:endParaRPr lang="en-US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Clr>
                    <a:srgbClr val="0070C0"/>
                  </a:buClr>
                  <a:buNone/>
                  <a:tabLst>
                    <a:tab pos="297656" algn="l"/>
                  </a:tabLst>
                </a:pP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 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 S°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0: a reaction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forms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molecules</a:t>
                </a:r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CaCO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               </a:t>
                </a:r>
                <a:r>
                  <a:rPr lang="en-US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+ CO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None/>
                </a:pP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  Δ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S°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0: total number of gas molecules diminishes</a:t>
                </a:r>
              </a:p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N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+ 3H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  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2NH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  ΔS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&gt; 0, Δ S° &lt; 0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gas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molecules remain constant</a:t>
                </a:r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H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Cl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           2HCl (g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21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8" y="1710970"/>
                <a:ext cx="8995144" cy="4583049"/>
              </a:xfrm>
              <a:prstGeom prst="rect">
                <a:avLst/>
              </a:prstGeom>
              <a:blipFill>
                <a:blip r:embed="rId2"/>
                <a:stretch>
                  <a:fillRect l="-678" t="-799" r="-745" b="-159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19" y="-109938"/>
            <a:ext cx="5717810" cy="477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The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Law of Thermodynamics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35116" y="3616507"/>
            <a:ext cx="706308" cy="11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64518" y="6064826"/>
            <a:ext cx="706308" cy="1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64518" y="5433975"/>
            <a:ext cx="706308" cy="1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32958" y="4797152"/>
            <a:ext cx="706308" cy="1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/>
              <p:cNvSpPr txBox="1">
                <a:spLocks noChangeArrowheads="1"/>
              </p:cNvSpPr>
              <p:nvPr/>
            </p:nvSpPr>
            <p:spPr bwMode="auto">
              <a:xfrm>
                <a:off x="74428" y="370731"/>
                <a:ext cx="8995144" cy="134023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66CC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Law of Thermodynamics: </a:t>
                </a:r>
                <a:r>
                  <a:rPr lang="en-US" alt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entropy of the universe </a:t>
                </a:r>
                <a:r>
                  <a:rPr lang="en-US" altLang="en-US" sz="2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demonstrates an increment </a:t>
                </a:r>
                <a:r>
                  <a:rPr lang="en-US" alt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spontaneous process and </a:t>
                </a:r>
                <a:r>
                  <a:rPr lang="en-US" altLang="en-US" sz="2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in </a:t>
                </a:r>
                <a:r>
                  <a:rPr lang="en-US" alt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equilibrium process</a:t>
                </a:r>
                <a:r>
                  <a:rPr lang="en-US" altLang="en-US" sz="2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1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Mathematically, For a spontaneous process: </a:t>
                </a:r>
                <a:r>
                  <a:rPr lang="el-GR" altLang="en-US" sz="1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1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𝑢𝑛𝑖𝑣𝑒𝑟𝑠𝑒</m:t>
                        </m:r>
                      </m:sub>
                    </m:sSub>
                    <m:r>
                      <a:rPr lang="en-US" alt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l-GR" alt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𝑠𝑦𝑠𝑡𝑒𝑚</m:t>
                        </m:r>
                      </m:sub>
                    </m:sSub>
                  </m:oMath>
                </a14:m>
                <a:r>
                  <a:rPr lang="en-US" altLang="en-US" sz="1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alt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𝑠𝑢𝑟𝑟𝑜𝑢𝑛𝑑𝑖𝑛𝑔𝑠</m:t>
                        </m:r>
                      </m:sub>
                    </m:sSub>
                  </m:oMath>
                </a14:m>
                <a:r>
                  <a:rPr lang="en-US" altLang="en-US" sz="1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1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For an equilibrium process: </a:t>
                </a:r>
                <a:r>
                  <a:rPr lang="el-GR" altLang="en-US" sz="1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𝑢𝑛𝑖𝑣𝑒𝑟𝑠𝑒</m:t>
                        </m:r>
                      </m:sub>
                    </m:sSub>
                    <m:r>
                      <a:rPr lang="en-US" alt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l-GR" alt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𝑠𝑦𝑠𝑡𝑒𝑚</m:t>
                        </m:r>
                      </m:sub>
                    </m:sSub>
                  </m:oMath>
                </a14:m>
                <a:r>
                  <a:rPr lang="en-US" alt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altLang="en-US" sz="1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𝑠𝑢𝑟𝑟𝑜𝑢𝑛𝑑𝑖𝑛𝑔𝑠</m:t>
                        </m:r>
                      </m:sub>
                    </m:sSub>
                  </m:oMath>
                </a14:m>
                <a:r>
                  <a:rPr lang="en-US" altLang="en-US" sz="1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en-US" altLang="en-US" sz="1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8" y="370731"/>
                <a:ext cx="8995144" cy="1340239"/>
              </a:xfrm>
              <a:prstGeom prst="rect">
                <a:avLst/>
              </a:prstGeom>
              <a:blipFill>
                <a:blip r:embed="rId3"/>
                <a:stretch>
                  <a:fillRect l="-404" t="-873" r="-404" b="-2620"/>
                </a:stretch>
              </a:blipFill>
              <a:ln w="57150">
                <a:solidFill>
                  <a:srgbClr val="FF66CC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436096" y="5261252"/>
            <a:ext cx="214156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66CC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l-GR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S° =</a:t>
            </a:r>
            <a:r>
              <a:rPr lang="el-GR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- 199 J/K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542007" y="5877355"/>
            <a:ext cx="3456384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66CC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l-GR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S° =</a:t>
            </a:r>
            <a:r>
              <a:rPr lang="el-GR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J/K </a:t>
            </a:r>
            <a:r>
              <a:rPr lang="en-US" alt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(small increase)</a:t>
            </a:r>
            <a:endParaRPr lang="en-US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436096" y="4639177"/>
            <a:ext cx="216024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66CC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l-GR" alt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S° =</a:t>
            </a:r>
            <a:r>
              <a:rPr lang="el-GR" alt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160.5 J/K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5536" y="0"/>
            <a:ext cx="8995144" cy="59554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Clr>
                <a:srgbClr val="FFC000"/>
              </a:buClr>
              <a:buFontTx/>
              <a:buNone/>
            </a:pPr>
            <a:r>
              <a:rPr lang="en-US" altLang="en-US" sz="21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Entropy Changes in the Surroundings (Determine </a:t>
            </a:r>
            <a:r>
              <a:rPr lang="el-GR" altLang="en-US" sz="21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1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100" b="1" u="sng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surroudings</a:t>
            </a:r>
            <a:r>
              <a:rPr lang="en-US" altLang="en-US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I:</a:t>
            </a:r>
          </a:p>
          <a:p>
            <a:pPr marL="342900" indent="-3429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Exothermic process in system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heat transferred to surroundings. 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increase of microstates 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increase of entropy in the surroundings</a:t>
            </a:r>
          </a:p>
          <a:p>
            <a:pPr marL="342900" indent="-3429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Endothermic process in system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system gains heat from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decrease of microstate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decrease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entropy in the surroundings</a:t>
            </a:r>
          </a:p>
          <a:p>
            <a:pPr algn="just">
              <a:spcBef>
                <a:spcPts val="0"/>
              </a:spcBef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constant-pressure processes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heat change is equal to </a:t>
            </a:r>
            <a:r>
              <a:rPr lang="el-GR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Therefore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– </a:t>
            </a:r>
            <a:r>
              <a:rPr lang="el-GR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(positive means increase in entropy) 	  (exothermic)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FFC000"/>
              </a:buClr>
              <a:buFontTx/>
              <a:buNone/>
            </a:pP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l-GR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(negative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entropy) 	  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(endothermic)</a:t>
            </a:r>
          </a:p>
        </p:txBody>
      </p:sp>
    </p:spTree>
    <p:extLst>
      <p:ext uri="{BB962C8B-B14F-4D97-AF65-F5344CB8AC3E}">
        <p14:creationId xmlns:p14="http://schemas.microsoft.com/office/powerpoint/2010/main" val="14251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2900318" y="706547"/>
            <a:ext cx="15498" cy="2872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3866" y="902391"/>
            <a:ext cx="553998" cy="25216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  increase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108" y="159481"/>
            <a:ext cx="2154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Surroundings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72200" y="902391"/>
            <a:ext cx="15498" cy="2872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33007" y="205824"/>
            <a:ext cx="2154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Surroundings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902391"/>
            <a:ext cx="553998" cy="25216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  decrease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120" y="3861048"/>
            <a:ext cx="3147237" cy="212365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exothermic process, which heat is lost to the surroundings and lead to an increment of the  entropy in the surroundings.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5041" y="4380200"/>
            <a:ext cx="3158661" cy="178510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endothermic process, which heat is gained and lead to a decrement of the entropy in the surroundings.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83474" y="876657"/>
            <a:ext cx="2461950" cy="2573129"/>
          </a:xfrm>
          <a:prstGeom prst="triangl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1802738" y="1844824"/>
            <a:ext cx="828033" cy="318397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9563" y="1433562"/>
            <a:ext cx="1035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6575713" y="1093690"/>
            <a:ext cx="2461950" cy="2573129"/>
          </a:xfrm>
          <a:prstGeom prst="triangl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6804248" y="1936472"/>
            <a:ext cx="828033" cy="318397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08671" y="1757800"/>
            <a:ext cx="1035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93556"/>
                <a:ext cx="9144000" cy="4108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alt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Molecules consists of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kinetic energy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temperature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surroundings is high.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the heat energy that can gain from an exothermic process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give any significant impact on molecular motion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resulting increase in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entropy of the surroundings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be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insignificant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contrast,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impact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case of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temperature in the surroundings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a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great increase in molecular motion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huge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in entropy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inverse relationship between </a:t>
                </a:r>
                <a:r>
                  <a:rPr lang="el-GR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200" b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surr</a:t>
                </a:r>
                <a:r>
                  <a:rPr lang="en-US" sz="2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temperature:</a:t>
                </a: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l-GR" alt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l-GR" altLang="en-US" sz="2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600" b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surr</a:t>
                </a:r>
                <a:r>
                  <a:rPr lang="en-US" altLang="en-US" sz="2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r>
                              <a:rPr lang="el-GR" sz="2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2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𝒔𝒚𝒔</m:t>
                            </m:r>
                          </m:sub>
                        </m:sSub>
                      </m:num>
                      <m:den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3556"/>
                <a:ext cx="9144000" cy="4108497"/>
              </a:xfrm>
              <a:prstGeom prst="rect">
                <a:avLst/>
              </a:prstGeom>
              <a:blipFill>
                <a:blip r:embed="rId2"/>
                <a:stretch>
                  <a:fillRect l="-1000" t="-1187" r="-867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130" y="4400654"/>
                <a:ext cx="8387740" cy="195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Predict whether the following reaction is spontaneous at </a:t>
                </a: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°C. (Given: </a:t>
                </a:r>
                <a:r>
                  <a:rPr lang="el-GR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2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-199 J/K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N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+ 3H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			2NH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l-GR" alt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l-GR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200" b="1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surr</a:t>
                </a:r>
                <a:r>
                  <a:rPr lang="en-US" sz="2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−92.6 </m:t>
                                </m:r>
                                <m:r>
                                  <a:rPr lang="en-US" sz="2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1000</m:t>
                                </m:r>
                              </m:e>
                            </m:d>
                          </m:e>
                        </m:d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298.15 </m:t>
                        </m:r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300.5 </a:t>
                </a:r>
                <a:r>
                  <a:rPr lang="en-US" sz="2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J/K </a:t>
                </a:r>
                <a:r>
                  <a:rPr lang="en-US" sz="22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30" y="4400654"/>
                <a:ext cx="8387740" cy="1952073"/>
              </a:xfrm>
              <a:prstGeom prst="rect">
                <a:avLst/>
              </a:prstGeom>
              <a:blipFill>
                <a:blip r:embed="rId3"/>
                <a:stretch>
                  <a:fillRect l="-945" t="-2188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799374" y="5316838"/>
            <a:ext cx="706308" cy="11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7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5.6 </a:t>
            </a:r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Gibbs Free Energy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1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</a:t>
            </a:r>
            <a:r>
              <a:rPr lang="en-US" dirty="0" smtClean="0"/>
              <a:t>FREE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/>
              <p:cNvSpPr txBox="1">
                <a:spLocks noChangeArrowheads="1"/>
              </p:cNvSpPr>
              <p:nvPr/>
            </p:nvSpPr>
            <p:spPr bwMode="auto">
              <a:xfrm>
                <a:off x="63119" y="1988840"/>
                <a:ext cx="9017761" cy="389991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l-GR" alt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&lt; 0: </a:t>
                </a:r>
                <a:r>
                  <a:rPr lang="en-US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spontaneous (forward direction).</a:t>
                </a:r>
                <a:endPara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l-GR" alt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&gt; 0: </a:t>
                </a:r>
                <a:r>
                  <a:rPr lang="en-US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nonspontaneous (forward direction).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l-GR" alt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= 0: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system is at </a:t>
                </a:r>
                <a:r>
                  <a:rPr lang="en-US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There is no net change.</a:t>
                </a: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None/>
                </a:pPr>
                <a:endParaRPr lang="en-US" alt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</a:t>
                </a:r>
                <a:r>
                  <a: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free-energy of reaction (</a:t>
                </a:r>
                <a:r>
                  <a:rPr lang="el-GR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ct val="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standard-state conditions, free-energy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reactants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converted to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products.</a:t>
                </a: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l-GR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Ʃn</a:t>
                </a:r>
                <a:r>
                  <a:rPr lang="el-G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(products)</a:t>
                </a:r>
                <a:r>
                  <a:rPr lang="en-US" altLang="en-US" sz="2400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Ʃm</a:t>
                </a:r>
                <a:r>
                  <a:rPr lang="el-G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(reactants)</a:t>
                </a:r>
                <a:endParaRPr lang="en-US" altLang="en-US" sz="24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2400" dirty="0" smtClean="0">
                    <a:solidFill>
                      <a:srgbClr val="E529D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en-US" alt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endParaRPr lang="en-US" alt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l-GR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[c</a:t>
                </a:r>
                <a:r>
                  <a:rPr lang="el-GR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  <a:r>
                  <a:rPr lang="en-US" altLang="en-US" sz="2400" b="1" baseline="-25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(D)] – [</a:t>
                </a:r>
                <a:r>
                  <a:rPr lang="en-US" alt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l-GR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+ </a:t>
                </a:r>
                <a:r>
                  <a:rPr lang="en-US" alt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l-GR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alt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</p:txBody>
          </p:sp>
        </mc:Choice>
        <mc:Fallback xmlns=""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19" y="1988840"/>
                <a:ext cx="9017761" cy="3899914"/>
              </a:xfrm>
              <a:prstGeom prst="rect">
                <a:avLst/>
              </a:prstGeom>
              <a:blipFill>
                <a:blip r:embed="rId2"/>
                <a:stretch>
                  <a:fillRect l="-1014" t="-1250" r="-1014" b="-125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349090" y="5085184"/>
            <a:ext cx="706308" cy="11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87824" y="1462606"/>
            <a:ext cx="2808312" cy="553998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l-G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l-G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–</a:t>
            </a:r>
            <a:r>
              <a:rPr lang="el-G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98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TextBox 2"/>
              <p:cNvSpPr txBox="1">
                <a:spLocks noChangeArrowheads="1"/>
              </p:cNvSpPr>
              <p:nvPr/>
            </p:nvSpPr>
            <p:spPr bwMode="auto">
              <a:xfrm>
                <a:off x="107504" y="155268"/>
                <a:ext cx="8867572" cy="5502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free-energy of formation (</a:t>
                </a:r>
                <a:r>
                  <a:rPr lang="el-GR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free-energy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mole 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substance is fabricated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its element 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standard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conditions.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endParaRPr lang="en-US" altLang="en-US" sz="10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Applications </a:t>
                </a:r>
                <a:r>
                  <a:rPr lang="en-US" altLang="en-US" sz="2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Equation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endParaRPr lang="en-US" alt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and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are &gt; 0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&lt; 0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</a:t>
                </a:r>
                <a:r>
                  <a:rPr lang="el-GR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term is greater in magnitude than </a:t>
                </a:r>
                <a:r>
                  <a:rPr lang="el-GR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(when T is large)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and</a:t>
                </a:r>
                <a:r>
                  <a:rPr lang="el-GR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are 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l-GR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&lt; 0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</a:t>
                </a:r>
                <a:r>
                  <a:rPr lang="el-GR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term is smaller in magnitude than </a:t>
                </a:r>
                <a:r>
                  <a:rPr lang="el-GR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(when T is small)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&lt; 0 </a:t>
                </a:r>
                <a:r>
                  <a:rPr lang="en-US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&gt; 0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&gt; 0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regardless T.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&gt; 0 </a:t>
                </a:r>
                <a:r>
                  <a:rPr lang="en-US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&lt; 0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l-GR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&lt; 0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regardless T.</a:t>
                </a:r>
              </a:p>
            </p:txBody>
          </p:sp>
        </mc:Choice>
        <mc:Fallback xmlns="">
          <p:sp>
            <p:nvSpPr>
              <p:cNvPr id="921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5268"/>
                <a:ext cx="8867572" cy="5502404"/>
              </a:xfrm>
              <a:prstGeom prst="rect">
                <a:avLst/>
              </a:prstGeom>
              <a:blipFill>
                <a:blip r:embed="rId2"/>
                <a:stretch>
                  <a:fillRect l="-1238" t="-443" r="-1238" b="-188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78965" y="2132856"/>
            <a:ext cx="2808312" cy="553998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l-G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l-G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–</a:t>
            </a:r>
            <a:r>
              <a:rPr lang="el-G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049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Box 2"/>
              <p:cNvSpPr txBox="1">
                <a:spLocks noChangeArrowheads="1"/>
              </p:cNvSpPr>
              <p:nvPr/>
            </p:nvSpPr>
            <p:spPr bwMode="auto">
              <a:xfrm>
                <a:off x="36513" y="332656"/>
                <a:ext cx="9143999" cy="618105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Transition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occurred a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the particular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(melting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boiling point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system is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said at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 (</a:t>
                </a:r>
                <a:r>
                  <a:rPr lang="el-GR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0).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:r>
                  <a:rPr lang="el-GR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 =  </a:t>
                </a:r>
                <a:r>
                  <a:rPr lang="el-GR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l-GR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l-GR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0   =  </a:t>
                </a:r>
                <a:r>
                  <a:rPr lang="el-GR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l-GR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l-GR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:r>
                  <a:rPr lang="el-GR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en-US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altLang="en-US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 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Ice-water equilibrium</a:t>
                </a:r>
                <a:endParaRPr lang="en-US" altLang="en-US" sz="2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ice       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water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transition, </a:t>
                </a:r>
                <a:r>
                  <a:rPr lang="el-GR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molar heat of fusion and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melting point. Given: </a:t>
                </a:r>
                <a:r>
                  <a:rPr lang="el-GR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2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fus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6.01 kJ/mol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endParaRPr lang="en-US" altLang="en-US" sz="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l-GR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2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fus</a:t>
                </a:r>
                <a:r>
                  <a:rPr lang="en-US" altLang="en-US" sz="2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6010 </m:t>
                        </m:r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alt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mol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273.15 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22 J/(K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    </a:t>
                </a:r>
                <a:r>
                  <a:rPr lang="en-US" altLang="en-US" sz="2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ENTROPY</a:t>
                </a:r>
                <a:endParaRPr lang="en-US" altLang="en-US" sz="2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 of ice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melted at 0 °C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 an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entropy, </a:t>
                </a:r>
                <a:r>
                  <a:rPr lang="el-GR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22 J/(K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endParaRPr lang="en-US" altLang="en-US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US" altLang="en-US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Water-ice equilibrium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             ice transition</a:t>
                </a:r>
                <a:endParaRPr lang="en-US" altLang="en-US" sz="2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:r>
                  <a:rPr lang="el-GR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2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vap</a:t>
                </a:r>
                <a:r>
                  <a:rPr lang="en-US" altLang="en-US" sz="2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6010 </m:t>
                        </m:r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alt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mol</m:t>
                        </m:r>
                      </m:num>
                      <m:den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273.15 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J/(K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3" y="332656"/>
                <a:ext cx="9143999" cy="6181051"/>
              </a:xfrm>
              <a:prstGeom prst="rect">
                <a:avLst/>
              </a:prstGeom>
              <a:blipFill>
                <a:blip r:embed="rId2"/>
                <a:stretch>
                  <a:fillRect l="-867" t="-690" r="-86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502942" y="3428984"/>
            <a:ext cx="706308" cy="119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94655" y="4221088"/>
            <a:ext cx="706308" cy="119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40304" y="5793321"/>
            <a:ext cx="706308" cy="119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33844" y="6020708"/>
            <a:ext cx="706308" cy="2154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51472" y="5793321"/>
            <a:ext cx="3220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ENTROPY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2852936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5.7 </a:t>
            </a:r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Energy and </a:t>
            </a:r>
          </a:p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Chemical Equilibrium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3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  <a:r>
              <a:rPr lang="en-US" dirty="0" smtClean="0"/>
              <a:t>ENERGY AND </a:t>
            </a:r>
            <a:br>
              <a:rPr lang="en-US" dirty="0" smtClean="0"/>
            </a:br>
            <a:r>
              <a:rPr lang="en-US" dirty="0" smtClean="0"/>
              <a:t>CHEMICAL EQUILIBRIUM</a:t>
            </a:r>
            <a:endParaRPr lang="en-US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1417638"/>
            <a:ext cx="9144000" cy="49705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l-GR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 = </a:t>
            </a:r>
            <a:r>
              <a:rPr lang="el-GR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G° +</a:t>
            </a:r>
            <a:r>
              <a:rPr lang="el-GR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ln Q</a:t>
            </a:r>
          </a:p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gas constant (8.314 J/(K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reaction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quotient</a:t>
            </a:r>
          </a:p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absolute temperature of the reaction, </a:t>
            </a:r>
          </a:p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equilibrium, where </a:t>
            </a:r>
            <a:r>
              <a:rPr lang="el-G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= 0 and Q =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(where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is equilibrium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constant)</a:t>
            </a:r>
          </a:p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endParaRPr lang="en-US" alt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None/>
            </a:pPr>
            <a:endParaRPr lang="en-US" altLang="en-US" sz="1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l-GR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G° =</a:t>
            </a:r>
            <a:r>
              <a:rPr lang="el-GR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RT ln K</a:t>
            </a:r>
          </a:p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2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for </a:t>
            </a:r>
            <a:r>
              <a:rPr lang="en-US" alt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gases.</a:t>
            </a:r>
          </a:p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US" altLang="en-US" sz="22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for </a:t>
            </a:r>
            <a:r>
              <a:rPr lang="en-US" alt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in </a:t>
            </a:r>
            <a:r>
              <a:rPr lang="en-US" alt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>
                <a:srgbClr val="FFC000"/>
              </a:buClr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G° = 0, products and reactants are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equally.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G° &lt; 0, more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products.</a:t>
            </a:r>
          </a:p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G° &gt; 0, more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reactants.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443" y="3464790"/>
            <a:ext cx="2797901" cy="430887"/>
          </a:xfrm>
          <a:prstGeom prst="rect">
            <a:avLst/>
          </a:prstGeom>
          <a:solidFill>
            <a:srgbClr val="99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= </a:t>
            </a: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G° +</a:t>
            </a: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ln 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74269" y="3953695"/>
            <a:ext cx="706308" cy="119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1327" y="3464790"/>
            <a:ext cx="4029560" cy="1631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varies when the reaction progresses and become zero at equilibrium. </a:t>
            </a:r>
          </a:p>
          <a:p>
            <a:pPr algn="just"/>
            <a:r>
              <a:rPr lang="el-GR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G°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constant for a particular reaction at a given temperature.</a:t>
            </a:r>
          </a:p>
        </p:txBody>
      </p:sp>
    </p:spTree>
    <p:extLst>
      <p:ext uri="{BB962C8B-B14F-4D97-AF65-F5344CB8AC3E}">
        <p14:creationId xmlns:p14="http://schemas.microsoft.com/office/powerpoint/2010/main" val="206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9821" y="1628800"/>
            <a:ext cx="8229600" cy="38164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entropy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entropy change of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universe, surroundings and system.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predict spontaneity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equilibrium of a system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change in Gibbs free energy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9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454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entropy change of 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universe can be calculated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 is a spontaneous process, Δ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is a nonspontaneous process and Δ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is an equilibrium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constant temperature and pressure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5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67820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YUEN MEI LIAN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  <a:endParaRPr lang="en-GB" sz="25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yuenm@ump.edu.my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609 549 2764</a:t>
            </a:r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</a:t>
            </a:r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SITI NOOR HIDAYAH MUSTAPHA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snhidayah@ump.edu.my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+609 549 2094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-7016" y="467803"/>
            <a:ext cx="7668852" cy="815705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 INFORMATION</a:t>
            </a:r>
            <a:endParaRPr lang="en-US" sz="4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21" y="1309596"/>
            <a:ext cx="8229600" cy="53597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describe the change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system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that attributed to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dispersal energy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value of entropy change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system,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surrounding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universe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predict spontaneity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equilibrium of a system based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change in Gibbs free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(2006).Physical Chemistry (8th ed.). New York: Oxford.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Chang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(2005).Chemistry (8th ed.). New York: McGraw Hill.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Atkins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(2012). Elements of Physical Chemistry </a:t>
            </a:r>
          </a:p>
          <a:p>
            <a:pPr marL="457200" indent="0" algn="just">
              <a:spcBef>
                <a:spcPts val="0"/>
              </a:spcBef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(sixth ed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Freeman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Silbey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Alberty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&amp;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Bawendi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(2005). Physical Chemistry. New York: John Wiley &amp;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Sons.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Mortimer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G. (2008) Physical Chemistry, Third Edition , Elsevier Academic press,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3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02" y="1916832"/>
            <a:ext cx="8229600" cy="38501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 Entropy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5.6 Gibbs Free Energy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Chemical Equilibrium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3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5.5 Entropy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4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8381" y="3284984"/>
            <a:ext cx="47117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652120" y="2612264"/>
            <a:ext cx="3456384" cy="193899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Only 1 way in the 	</a:t>
            </a:r>
          </a:p>
          <a:p>
            <a:pPr algn="just">
              <a:spcBef>
                <a:spcPct val="0"/>
              </a:spcBef>
              <a:buClr>
                <a:srgbClr val="FFC000"/>
              </a:buClr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arrangement </a:t>
            </a:r>
          </a:p>
          <a:p>
            <a:pPr algn="just">
              <a:spcBef>
                <a:spcPct val="0"/>
              </a:spcBef>
              <a:buClr>
                <a:srgbClr val="FFC000"/>
              </a:buClr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 ways: three in the left and 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FFC000"/>
              </a:buClr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one in the right</a:t>
            </a:r>
          </a:p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 ways: every compartment 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consists of two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067944" y="3350810"/>
            <a:ext cx="1308923" cy="36087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145" t="35613" r="81334" b="53751"/>
          <a:stretch/>
        </p:blipFill>
        <p:spPr bwMode="auto">
          <a:xfrm>
            <a:off x="413732" y="3339004"/>
            <a:ext cx="1450516" cy="522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3145" t="46806" r="33945" b="42004"/>
          <a:stretch/>
        </p:blipFill>
        <p:spPr bwMode="auto">
          <a:xfrm>
            <a:off x="434599" y="3969525"/>
            <a:ext cx="4713465" cy="467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2"/>
          <a:srcRect l="3144" t="57807" r="3036" b="30450"/>
          <a:stretch/>
        </p:blipFill>
        <p:spPr bwMode="auto">
          <a:xfrm>
            <a:off x="443714" y="4581128"/>
            <a:ext cx="5568446" cy="517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7972" y="5013176"/>
            <a:ext cx="9159497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(c) is the most probable cause there are 6 microstates.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(a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microstate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(least probable).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probability of distribution (state) depends on microstates.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8381" y="1499052"/>
            <a:ext cx="9159497" cy="15081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Introduction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the energy dispersion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ways. 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Microstates and Entropy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2955" y="3956577"/>
            <a:ext cx="51853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alt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8381" y="4564164"/>
            <a:ext cx="63529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045" y="260648"/>
            <a:ext cx="9107627" cy="50937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ii.Changes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Entropy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 dispersal of </a:t>
            </a: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results in the increase in entropy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system 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Processes: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Melting Process</a:t>
            </a:r>
          </a:p>
          <a:p>
            <a:pPr marL="342900" indent="-34290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solid, atoms or molecules are rigid to its position. Thus, low microstates.</a:t>
            </a:r>
          </a:p>
          <a:p>
            <a:pPr marL="342900" indent="-34290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en-US" sz="2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these atoms and molecules can occupy any positions freely.</a:t>
            </a:r>
          </a:p>
          <a:p>
            <a:pPr marL="342900" indent="-34290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Consequently, the </a:t>
            </a:r>
            <a:r>
              <a:rPr lang="en-US" altLang="en-US" sz="2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 microstates cause an increase in entropy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857202"/>
            <a:ext cx="5976664" cy="461665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l-GR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en-US" altLang="en-US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(product) –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en-US" altLang="en-US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(reaction)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404664"/>
            <a:ext cx="9107627" cy="34932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Vaporization Process</a:t>
            </a:r>
          </a:p>
          <a:p>
            <a:pPr marL="342900" indent="-34290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entropy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observed 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to melting process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much 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space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be occupy by molecules in gas phase.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Solution Process</a:t>
            </a:r>
          </a:p>
          <a:p>
            <a:pPr marL="342900" indent="-34290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substance in solid form dissolves in water,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 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solid and water happen.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solution </a:t>
            </a:r>
            <a:r>
              <a:rPr lang="en-US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exhibits higher microstates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its element or compound.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/>
              <p:cNvSpPr txBox="1">
                <a:spLocks noChangeArrowheads="1"/>
              </p:cNvSpPr>
              <p:nvPr/>
            </p:nvSpPr>
            <p:spPr bwMode="auto">
              <a:xfrm>
                <a:off x="0" y="476672"/>
                <a:ext cx="9144000" cy="57729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None/>
                </a:pPr>
                <a:r>
                  <a:rPr lang="en-US" altLang="en-US" sz="2200" b="1" u="sng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iii. Standard Entropy</a:t>
                </a:r>
              </a:p>
              <a:p>
                <a:pPr marL="342900" indent="-342900" algn="just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</a:t>
                </a:r>
                <a:r>
                  <a:rPr lang="en-US" altLang="en-US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entropy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absolute entropy of a substance at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state (</a:t>
                </a:r>
                <a:r>
                  <a:rPr lang="en-US" altLang="en-US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en-US" sz="2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</a:t>
                </a:r>
                <a:r>
                  <a:rPr lang="en-US" altLang="en-US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25 </a:t>
                </a:r>
                <a:r>
                  <a:rPr lang="en-US" altLang="en-US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°C)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Unit: J/K  or J/(K </a:t>
                </a:r>
                <a:r>
                  <a:rPr lang="en-US" altLang="en-US" sz="22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values of entropy are small).</a:t>
                </a:r>
              </a:p>
              <a:p>
                <a:pPr marL="342900" indent="-342900" algn="just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state,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refers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atm. However,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 condition of 25 °C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most experiments are carried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 at room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temperature.</a:t>
                </a:r>
              </a:p>
              <a:p>
                <a:pPr marL="342900" indent="-342900" algn="just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Entropies for all </a:t>
                </a:r>
                <a:r>
                  <a:rPr 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elements and compounds are </a:t>
                </a:r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greater than 0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 algn="just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Meanwhile, standard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enthalpy of formation (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l-G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</a:t>
                </a:r>
              </a:p>
              <a:p>
                <a:pPr algn="just">
                  <a:spcBef>
                    <a:spcPct val="0"/>
                  </a:spcBef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elements in stable state: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compounds: may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l-GR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</a:t>
                </a:r>
              </a:p>
              <a:p>
                <a:pPr marL="342900" indent="-342900" algn="just"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states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Br</a:t>
                </a:r>
                <a:r>
                  <a:rPr lang="en-US" alt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𝒗𝒂𝒑𝒐𝒓</m:t>
                        </m:r>
                      </m:sub>
                      <m:sup>
                        <m: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𝒍𝒊𝒒𝒖𝒊𝒅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endParaRPr lang="en-US" alt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substances with the same phase: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of the molecular altering the entropy of a system</a:t>
                </a:r>
              </a:p>
              <a:p>
                <a:pPr algn="just">
                  <a:spcBef>
                    <a:spcPct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Example: Ethane (more complex structure):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𝒆𝒕𝒉𝒂𝒏𝒆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𝒎𝒆𝒕𝒉𝒂𝒏𝒆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Monoatomic gases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Helium and Neon, which cannot execute rotational or vibrational motions. 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Heavier atoms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demonstrates 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closely spaced energy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levels. Neon has a greater molar mass than He.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𝑵𝒆𝒐𝒏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𝑯𝒆𝒍𝒊𝒖𝒎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endParaRPr lang="en-US" alt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6672"/>
                <a:ext cx="9144000" cy="5772991"/>
              </a:xfrm>
              <a:prstGeom prst="rect">
                <a:avLst/>
              </a:prstGeom>
              <a:blipFill>
                <a:blip r:embed="rId2"/>
                <a:stretch>
                  <a:fillRect l="-867" t="-739" r="-867" b="-116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5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1115</Words>
  <Application>Microsoft Office PowerPoint</Application>
  <PresentationFormat>On-screen Show (4:3)</PresentationFormat>
  <Paragraphs>225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Helvetica</vt:lpstr>
      <vt:lpstr>Times New Roman</vt:lpstr>
      <vt:lpstr>Wingdings</vt:lpstr>
      <vt:lpstr>Office Theme</vt:lpstr>
      <vt:lpstr>BSK1133 PHYSICAL CHEMISTRY  CHAPTER 5 THERMODYNAMICS (PART B)</vt:lpstr>
      <vt:lpstr>Description</vt:lpstr>
      <vt:lpstr>Description</vt:lpstr>
      <vt:lpstr>Contents</vt:lpstr>
      <vt:lpstr>PowerPoint Presentation</vt:lpstr>
      <vt:lpstr>ENTROPY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GIBBS FREE ENERGY</vt:lpstr>
      <vt:lpstr>PowerPoint Presentation</vt:lpstr>
      <vt:lpstr>PowerPoint Presentation</vt:lpstr>
      <vt:lpstr>PowerPoint Presentation</vt:lpstr>
      <vt:lpstr>FREE ENERGY AND  CHEMICAL EQUILIBRIUM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Master</cp:lastModifiedBy>
  <cp:revision>275</cp:revision>
  <cp:lastPrinted>2017-07-24T03:54:17Z</cp:lastPrinted>
  <dcterms:created xsi:type="dcterms:W3CDTF">2016-03-03T08:04:10Z</dcterms:created>
  <dcterms:modified xsi:type="dcterms:W3CDTF">2017-09-09T13:20:37Z</dcterms:modified>
</cp:coreProperties>
</file>