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97" r:id="rId4"/>
    <p:sldId id="298" r:id="rId5"/>
    <p:sldId id="299" r:id="rId6"/>
    <p:sldId id="27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1435" y="2226485"/>
            <a:ext cx="80162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Engineering Surveying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Introduction to Survey Engineering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5" y="6662382"/>
            <a:ext cx="685801" cy="19561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04335" y="6652991"/>
            <a:ext cx="2362201" cy="346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Introduction To Survey Engineering, by </a:t>
            </a:r>
            <a:r>
              <a:rPr lang="en-GB" sz="800" dirty="0" err="1"/>
              <a:t>Mohd</a:t>
            </a:r>
            <a:r>
              <a:rPr lang="en-GB" sz="800" dirty="0"/>
              <a:t> </a:t>
            </a:r>
            <a:r>
              <a:rPr lang="en-GB" sz="800" dirty="0" smtClean="0"/>
              <a:t>Arif</a:t>
            </a:r>
            <a:endParaRPr lang="en-MY" dirty="0"/>
          </a:p>
        </p:txBody>
      </p:sp>
      <p:sp>
        <p:nvSpPr>
          <p:cNvPr id="7" name="TextBox 6"/>
          <p:cNvSpPr txBox="1"/>
          <p:nvPr/>
        </p:nvSpPr>
        <p:spPr>
          <a:xfrm>
            <a:off x="2057400" y="4191000"/>
            <a:ext cx="4876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By</a:t>
            </a:r>
          </a:p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Mohd</a:t>
            </a:r>
            <a:r>
              <a:rPr lang="en-US" dirty="0" smtClean="0">
                <a:solidFill>
                  <a:schemeClr val="bg1"/>
                </a:solidFill>
              </a:rPr>
              <a:t> Arif </a:t>
            </a:r>
            <a:r>
              <a:rPr lang="en-US" dirty="0" err="1" smtClean="0">
                <a:solidFill>
                  <a:schemeClr val="bg1"/>
                </a:solidFill>
              </a:rPr>
              <a:t>Sulaiman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Faculty of Civil Engineering &amp; Earth Resources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mdarif@ump.edu</a:t>
            </a:r>
            <a:endParaRPr lang="en-MY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356" y="299473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Quiz #1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11" t="21092" r="28255" b="23950"/>
          <a:stretch>
            <a:fillRect/>
          </a:stretch>
        </p:blipFill>
        <p:spPr bwMode="auto">
          <a:xfrm>
            <a:off x="1142999" y="1457258"/>
            <a:ext cx="7067673" cy="4943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4800600"/>
          </a:xfrm>
        </p:spPr>
        <p:txBody>
          <a:bodyPr>
            <a:normAutofit fontScale="62500" lnSpcReduction="20000"/>
          </a:bodyPr>
          <a:lstStyle/>
          <a:p>
            <a:pPr marL="82296" indent="0">
              <a:buNone/>
            </a:pPr>
            <a:r>
              <a:rPr lang="en-US" dirty="0" smtClean="0"/>
              <a:t>Question 1</a:t>
            </a:r>
          </a:p>
          <a:p>
            <a:pPr marL="82296" indent="0">
              <a:buNone/>
            </a:pPr>
            <a:r>
              <a:rPr lang="en-US" dirty="0" smtClean="0"/>
              <a:t>From the drawing given, answer all the question below</a:t>
            </a:r>
          </a:p>
          <a:p>
            <a:pPr marL="82296" indent="0">
              <a:buNone/>
            </a:pPr>
            <a:r>
              <a:rPr lang="en-US" dirty="0" smtClean="0"/>
              <a:t> </a:t>
            </a:r>
            <a:endParaRPr lang="en-MY" dirty="0"/>
          </a:p>
          <a:p>
            <a:r>
              <a:rPr lang="en-US" dirty="0"/>
              <a:t>ABCD – Boundary line of lot </a:t>
            </a:r>
            <a:endParaRPr lang="en-MY" dirty="0"/>
          </a:p>
          <a:p>
            <a:r>
              <a:rPr lang="en-US" dirty="0"/>
              <a:t>CD – Sewerage line</a:t>
            </a:r>
            <a:endParaRPr lang="en-MY" dirty="0"/>
          </a:p>
          <a:p>
            <a:r>
              <a:rPr lang="en-US" dirty="0"/>
              <a:t>LP – Lamp post</a:t>
            </a:r>
            <a:endParaRPr lang="en-MY" dirty="0"/>
          </a:p>
          <a:p>
            <a:r>
              <a:rPr lang="en-US" dirty="0"/>
              <a:t>Given that the scale of drawing is 1:750, </a:t>
            </a:r>
            <a:endParaRPr lang="en-US" dirty="0" smtClean="0"/>
          </a:p>
          <a:p>
            <a:pPr marL="82296" indent="0">
              <a:buNone/>
            </a:pPr>
            <a:endParaRPr lang="en-MY" dirty="0"/>
          </a:p>
          <a:p>
            <a:pPr marL="82296" indent="0">
              <a:buNone/>
            </a:pPr>
            <a:r>
              <a:rPr lang="en-US" dirty="0" smtClean="0"/>
              <a:t>a. 	Determined </a:t>
            </a:r>
            <a:r>
              <a:rPr lang="en-US" dirty="0"/>
              <a:t>dimensions of building in unit m and building area in 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           unit </a:t>
            </a:r>
            <a:r>
              <a:rPr lang="en-US" dirty="0"/>
              <a:t>m</a:t>
            </a:r>
            <a:r>
              <a:rPr lang="en-US" baseline="30000" dirty="0"/>
              <a:t>2</a:t>
            </a:r>
            <a:r>
              <a:rPr lang="en-US" dirty="0"/>
              <a:t>,</a:t>
            </a:r>
            <a:endParaRPr lang="en-MY" dirty="0"/>
          </a:p>
          <a:p>
            <a:pPr marL="82296" indent="0">
              <a:buNone/>
            </a:pPr>
            <a:r>
              <a:rPr lang="en-US" dirty="0"/>
              <a:t>			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b</a:t>
            </a:r>
            <a:r>
              <a:rPr lang="en-US" dirty="0"/>
              <a:t>.	</a:t>
            </a:r>
            <a:r>
              <a:rPr lang="en-US" dirty="0" smtClean="0"/>
              <a:t>Determined </a:t>
            </a:r>
            <a:r>
              <a:rPr lang="en-US" dirty="0"/>
              <a:t>coordinates of lamp post,</a:t>
            </a:r>
            <a:endParaRPr lang="en-MY" dirty="0"/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 </a:t>
            </a:r>
            <a:r>
              <a:rPr lang="en-US" dirty="0" smtClean="0"/>
              <a:t>c.</a:t>
            </a:r>
            <a:r>
              <a:rPr lang="en-US" dirty="0"/>
              <a:t>	</a:t>
            </a:r>
            <a:r>
              <a:rPr lang="en-US" dirty="0" err="1" smtClean="0"/>
              <a:t>Dalculate</a:t>
            </a:r>
            <a:r>
              <a:rPr lang="en-US" dirty="0" smtClean="0"/>
              <a:t> </a:t>
            </a:r>
            <a:r>
              <a:rPr lang="en-US" dirty="0"/>
              <a:t>gradient of sewerage line EF.</a:t>
            </a:r>
            <a:endParaRPr lang="en-MY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343095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76488" cy="4800600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en-US" dirty="0" smtClean="0"/>
              <a:t>Question 2</a:t>
            </a:r>
          </a:p>
          <a:p>
            <a:pPr marL="82296" indent="0">
              <a:buNone/>
            </a:pPr>
            <a:r>
              <a:rPr lang="en-US" dirty="0" smtClean="0"/>
              <a:t>Location </a:t>
            </a:r>
            <a:r>
              <a:rPr lang="en-US" dirty="0"/>
              <a:t>of any point on earth surface was defined by coordinate value.  Give a reason, why a point has difference coordinate value?						</a:t>
            </a:r>
            <a:endParaRPr lang="en-MY" dirty="0"/>
          </a:p>
          <a:p>
            <a:pPr lvl="0"/>
            <a:endParaRPr lang="en-US" dirty="0" smtClean="0"/>
          </a:p>
          <a:p>
            <a:pPr marL="82296" lvl="0" indent="0">
              <a:buNone/>
            </a:pPr>
            <a:r>
              <a:rPr lang="en-US" dirty="0" smtClean="0"/>
              <a:t>Question 3</a:t>
            </a:r>
          </a:p>
          <a:p>
            <a:pPr marL="82296" lvl="0" indent="0">
              <a:buNone/>
            </a:pPr>
            <a:r>
              <a:rPr lang="en-US" dirty="0" smtClean="0"/>
              <a:t>List </a:t>
            </a:r>
            <a:r>
              <a:rPr lang="en-US" dirty="0"/>
              <a:t>out FOUR (4) of the measurement techniques to locate features using in survey </a:t>
            </a:r>
            <a:r>
              <a:rPr lang="en-MY" dirty="0"/>
              <a:t> </a:t>
            </a:r>
            <a:r>
              <a:rPr lang="en-MY" dirty="0" smtClean="0"/>
              <a:t>w</a:t>
            </a:r>
            <a:r>
              <a:rPr lang="en-US" dirty="0" err="1" smtClean="0"/>
              <a:t>ork</a:t>
            </a:r>
            <a:r>
              <a:rPr lang="en-US" dirty="0"/>
              <a:t>.								</a:t>
            </a:r>
            <a:endParaRPr lang="en-MY" dirty="0"/>
          </a:p>
          <a:p>
            <a:pPr marL="82296" indent="0">
              <a:buNone/>
            </a:pPr>
            <a:r>
              <a:rPr lang="en-US" dirty="0"/>
              <a:t>	 </a:t>
            </a:r>
            <a:endParaRPr lang="en-MY" dirty="0"/>
          </a:p>
          <a:p>
            <a:endParaRPr lang="en-US" dirty="0"/>
          </a:p>
          <a:p>
            <a:pPr marL="82296" indent="0">
              <a:buNone/>
            </a:pPr>
            <a:r>
              <a:rPr lang="en-US" dirty="0" smtClean="0"/>
              <a:t>Question 4</a:t>
            </a:r>
          </a:p>
          <a:p>
            <a:pPr marL="82296" indent="0">
              <a:buNone/>
            </a:pPr>
            <a:r>
              <a:rPr lang="en-US" dirty="0" smtClean="0"/>
              <a:t>The </a:t>
            </a:r>
            <a:r>
              <a:rPr lang="en-US" dirty="0"/>
              <a:t>principle of surveying is “From The Whole to The Part”.  How does the principle </a:t>
            </a:r>
            <a:r>
              <a:rPr lang="en-US" dirty="0" smtClean="0"/>
              <a:t>employ </a:t>
            </a:r>
            <a:r>
              <a:rPr lang="en-US" dirty="0"/>
              <a:t>in Linear Survey work?							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200019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552688" cy="4800600"/>
          </a:xfrm>
        </p:spPr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en-US" dirty="0" smtClean="0"/>
              <a:t>Question 5</a:t>
            </a:r>
          </a:p>
          <a:p>
            <a:pPr marL="82296" indent="0">
              <a:buNone/>
            </a:pPr>
            <a:r>
              <a:rPr lang="en-US" dirty="0" smtClean="0"/>
              <a:t>A </a:t>
            </a:r>
            <a:r>
              <a:rPr lang="en-US" dirty="0"/>
              <a:t>rectangular parcel of land has sides measuring 120 chain and 55 chain.  What is the area of the property in square meters, square kilometers and acres?		</a:t>
            </a:r>
            <a:endParaRPr lang="en-MY" dirty="0"/>
          </a:p>
          <a:p>
            <a:pPr marL="82296" indent="0">
              <a:buNone/>
            </a:pPr>
            <a:r>
              <a:rPr lang="en-US" dirty="0"/>
              <a:t>	</a:t>
            </a:r>
            <a:r>
              <a:rPr lang="en-US" dirty="0" err="1" smtClean="0"/>
              <a:t>i</a:t>
            </a:r>
            <a:r>
              <a:rPr lang="en-US" dirty="0"/>
              <a:t>.	______________ square meters</a:t>
            </a:r>
            <a:endParaRPr lang="en-MY" dirty="0"/>
          </a:p>
          <a:p>
            <a:pPr marL="82296" indent="0">
              <a:buNone/>
            </a:pPr>
            <a:r>
              <a:rPr lang="en-US" dirty="0"/>
              <a:t>	</a:t>
            </a:r>
            <a:r>
              <a:rPr lang="en-US" dirty="0" smtClean="0"/>
              <a:t>ii</a:t>
            </a:r>
            <a:r>
              <a:rPr lang="en-US" dirty="0"/>
              <a:t>.	______________ square kilometers</a:t>
            </a:r>
            <a:endParaRPr lang="en-MY" dirty="0"/>
          </a:p>
          <a:p>
            <a:pPr marL="82296" indent="0">
              <a:buNone/>
            </a:pPr>
            <a:r>
              <a:rPr lang="en-US" dirty="0"/>
              <a:t>	</a:t>
            </a:r>
            <a:r>
              <a:rPr lang="en-US" dirty="0" smtClean="0"/>
              <a:t>iii</a:t>
            </a:r>
            <a:r>
              <a:rPr lang="en-US" dirty="0"/>
              <a:t>.	______________ acres </a:t>
            </a:r>
            <a:endParaRPr lang="en-MY" dirty="0"/>
          </a:p>
          <a:p>
            <a:pPr marL="82296" indent="0">
              <a:buNone/>
            </a:pPr>
            <a:endParaRPr lang="en-MY" dirty="0"/>
          </a:p>
          <a:p>
            <a:pPr marL="82296" indent="0">
              <a:buNone/>
            </a:pPr>
            <a:r>
              <a:rPr lang="en-US" dirty="0" smtClean="0"/>
              <a:t>(</a:t>
            </a:r>
            <a:r>
              <a:rPr lang="en-US" dirty="0"/>
              <a:t>Notes: 1 chain = 20.1168m ; 1 acres = 10 square chain)</a:t>
            </a:r>
            <a:endParaRPr lang="en-MY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905032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2130425"/>
            <a:ext cx="7772400" cy="3386807"/>
          </a:xfrm>
          <a:prstGeom prst="rect">
            <a:avLst/>
          </a:prstGeom>
        </p:spPr>
        <p:txBody>
          <a:bodyPr anchor="ctr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GB" dirty="0" smtClean="0">
                <a:solidFill>
                  <a:schemeClr val="bg1"/>
                </a:solidFill>
              </a:rPr>
              <a:t>Author Information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Dr Idris bin Ali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Dr Cheng Hock Tian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1576</TotalTime>
  <Words>124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Gill Sans MT</vt:lpstr>
      <vt:lpstr>Verdana</vt:lpstr>
      <vt:lpstr>Wingdings 2</vt:lpstr>
      <vt:lpstr>Solstice</vt:lpstr>
      <vt:lpstr>Engineering Surveying  Introduction to Survey Engineering</vt:lpstr>
      <vt:lpstr>Quiz #1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 : Introduction to Surveying Engineering</dc:title>
  <dc:creator>User</dc:creator>
  <cp:lastModifiedBy>Arif</cp:lastModifiedBy>
  <cp:revision>44</cp:revision>
  <dcterms:created xsi:type="dcterms:W3CDTF">2009-12-28T08:35:34Z</dcterms:created>
  <dcterms:modified xsi:type="dcterms:W3CDTF">2017-09-05T09:35:01Z</dcterms:modified>
</cp:coreProperties>
</file>