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530" r:id="rId2"/>
    <p:sldId id="533" r:id="rId3"/>
    <p:sldId id="534" r:id="rId4"/>
    <p:sldId id="537" r:id="rId5"/>
    <p:sldId id="535" r:id="rId6"/>
    <p:sldId id="473" r:id="rId7"/>
    <p:sldId id="474" r:id="rId8"/>
    <p:sldId id="475" r:id="rId9"/>
    <p:sldId id="476" r:id="rId10"/>
    <p:sldId id="477" r:id="rId11"/>
    <p:sldId id="478" r:id="rId12"/>
    <p:sldId id="479" r:id="rId13"/>
    <p:sldId id="481" r:id="rId14"/>
    <p:sldId id="482" r:id="rId15"/>
    <p:sldId id="484" r:id="rId16"/>
    <p:sldId id="486" r:id="rId17"/>
    <p:sldId id="487" r:id="rId18"/>
    <p:sldId id="488" r:id="rId19"/>
    <p:sldId id="489" r:id="rId20"/>
    <p:sldId id="491" r:id="rId21"/>
    <p:sldId id="492" r:id="rId22"/>
    <p:sldId id="495" r:id="rId23"/>
    <p:sldId id="496" r:id="rId24"/>
    <p:sldId id="498" r:id="rId25"/>
    <p:sldId id="499" r:id="rId26"/>
    <p:sldId id="500" r:id="rId27"/>
    <p:sldId id="501" r:id="rId28"/>
    <p:sldId id="502" r:id="rId29"/>
    <p:sldId id="503" r:id="rId30"/>
    <p:sldId id="504" r:id="rId31"/>
    <p:sldId id="505" r:id="rId32"/>
    <p:sldId id="508" r:id="rId33"/>
    <p:sldId id="509" r:id="rId34"/>
    <p:sldId id="512" r:id="rId35"/>
    <p:sldId id="513" r:id="rId36"/>
    <p:sldId id="516" r:id="rId37"/>
    <p:sldId id="536" r:id="rId38"/>
    <p:sldId id="532" r:id="rId39"/>
  </p:sldIdLst>
  <p:sldSz cx="9144000" cy="6858000" type="screen4x3"/>
  <p:notesSz cx="6797675" cy="9926638"/>
  <p:custDataLst>
    <p:tags r:id="rId4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33CC"/>
    <a:srgbClr val="009999"/>
    <a:srgbClr val="00AFA7"/>
    <a:srgbClr val="CCFFFF"/>
    <a:srgbClr val="00FFCC"/>
    <a:srgbClr val="99FFCC"/>
    <a:srgbClr val="33CCCC"/>
    <a:srgbClr val="006699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61" autoAdjust="0"/>
    <p:restoredTop sz="97431"/>
  </p:normalViewPr>
  <p:slideViewPr>
    <p:cSldViewPr snapToObjects="1">
      <p:cViewPr varScale="1">
        <p:scale>
          <a:sx n="65" d="100"/>
          <a:sy n="65" d="100"/>
        </p:scale>
        <p:origin x="19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gs" Target="tags/tag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9/9/2017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A32E8D1-DA9A-4FA5-811C-6ABF905D3255}" type="slidenum">
              <a:rPr lang="en-US" altLang="en-US" smtClean="0"/>
              <a:pPr/>
              <a:t>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093849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4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54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ED2C066-47D6-4289-B22B-D66C5FDB7614}" type="slidenum">
              <a:rPr lang="en-US" altLang="en-US" smtClean="0"/>
              <a:pPr/>
              <a:t>15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727622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8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58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8AC0BBD-1BD0-44A4-AE48-DEA6FDE0EB70}" type="slidenum">
              <a:rPr lang="en-US" altLang="en-US" smtClean="0"/>
              <a:pPr/>
              <a:t>16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656785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0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60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791DE4-DF1E-4E87-BEA7-31AABF1C0BCA}" type="slidenum">
              <a:rPr lang="en-US" altLang="en-US" smtClean="0"/>
              <a:pPr/>
              <a:t>17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329125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2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62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43FF58F-A71E-4293-9B2A-EE29684DF81F}" type="slidenum">
              <a:rPr lang="en-US" altLang="en-US" smtClean="0"/>
              <a:pPr/>
              <a:t>18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462325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4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64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11CFE1-5961-4541-9BB0-F816732BDE21}" type="slidenum">
              <a:rPr lang="en-US" altLang="en-US" smtClean="0"/>
              <a:pPr/>
              <a:t>19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62562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8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68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A5A28B5-B151-4E81-A6E6-F25C78BE41D2}" type="slidenum">
              <a:rPr lang="en-US" altLang="en-US" smtClean="0"/>
              <a:pPr/>
              <a:t>20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055615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1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71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2C2F502-003C-4F5C-87FF-EFBEB1E26260}" type="slidenum">
              <a:rPr lang="en-US" altLang="en-US" smtClean="0"/>
              <a:pPr/>
              <a:t>21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25726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7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77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A6FE6DF-AE79-4F07-8E63-2C644A0F82A5}" type="slidenum">
              <a:rPr lang="en-US" altLang="en-US" smtClean="0"/>
              <a:pPr/>
              <a:t>22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385047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79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D2012FD-DD83-46CC-838F-D05872FFF0B7}" type="slidenum">
              <a:rPr lang="en-US" altLang="en-US" smtClean="0"/>
              <a:pPr/>
              <a:t>23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717602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3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83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0BC428-F1FF-43CA-889F-8718CDC92F4C}" type="slidenum">
              <a:rPr lang="en-US" altLang="en-US" smtClean="0"/>
              <a:pPr/>
              <a:t>24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86192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3F82AC9-F9C2-4062-9965-B2C8FD98F9F9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763348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5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85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501157E-019A-427C-8C63-504A55F0B2A7}" type="slidenum">
              <a:rPr lang="en-US" altLang="en-US" smtClean="0"/>
              <a:pPr/>
              <a:t>25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141173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7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87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6E9BBB5-D965-4886-A0D6-860EA0179FEF}" type="slidenum">
              <a:rPr lang="en-US" altLang="en-US" smtClean="0"/>
              <a:pPr/>
              <a:t>26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683184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9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89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DD72F23-1FD7-4698-A927-5494FBF4E958}" type="slidenum">
              <a:rPr lang="en-US" altLang="en-US" smtClean="0"/>
              <a:pPr/>
              <a:t>27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691256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1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91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373E9CD-BA9A-4303-A422-10C2A3F7A99E}" type="slidenum">
              <a:rPr lang="en-US" altLang="en-US" smtClean="0"/>
              <a:pPr/>
              <a:t>28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3008633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3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93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DBE5E2-DA29-4ACF-AA2C-44B78DF72240}" type="slidenum">
              <a:rPr lang="en-US" altLang="en-US" smtClean="0"/>
              <a:pPr/>
              <a:t>29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215158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55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95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84EC9CB-6F57-4EFC-BE90-EFD85005F8D5}" type="slidenum">
              <a:rPr lang="en-US" altLang="en-US" smtClean="0"/>
              <a:pPr/>
              <a:t>30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092698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7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97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FF1E20D-3831-4A77-8D2C-1E64D3C1BE21}" type="slidenum">
              <a:rPr lang="en-US" altLang="en-US" smtClean="0"/>
              <a:pPr/>
              <a:t>31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8752316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3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203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F84AF42-5F6F-4E6D-A28C-285669DCE2F8}" type="slidenum">
              <a:rPr lang="en-US" altLang="en-US" smtClean="0"/>
              <a:pPr/>
              <a:t>32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265781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5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205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9335208-5475-48D4-8764-B991E9BB0700}" type="slidenum">
              <a:rPr lang="en-US" altLang="en-US" smtClean="0"/>
              <a:pPr/>
              <a:t>33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702519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19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211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343A14-3CA9-499B-8B58-DFE76C9708FC}" type="slidenum">
              <a:rPr lang="en-US" altLang="en-US" smtClean="0"/>
              <a:pPr/>
              <a:t>34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5726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6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36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5E1CCB9-D6E9-4466-9DFC-21E0B952E1DA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5180777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4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214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784DBDA-1D91-4BF4-B9C2-F3DD2329FA5C}" type="slidenum">
              <a:rPr lang="en-US" altLang="en-US" smtClean="0"/>
              <a:pPr/>
              <a:t>35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401178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01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2201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9A47F28-366C-4DDB-9E12-293863FFF1E6}" type="slidenum">
              <a:rPr lang="en-US" altLang="en-US" smtClean="0"/>
              <a:pPr/>
              <a:t>36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55372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D421E6A-1B36-49F4-B87B-3524932CB85D}" type="slidenum">
              <a:rPr lang="en-US" altLang="en-US" smtClean="0"/>
              <a:pPr/>
              <a:t>9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20130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9B47829-7816-4361-908B-2440DE56A2E6}" type="slidenum">
              <a:rPr lang="en-US" altLang="en-US" smtClean="0"/>
              <a:pPr/>
              <a:t>10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29891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42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E165B22-A8C3-4A17-B5C9-44C058341C7F}" type="slidenum">
              <a:rPr lang="en-US" altLang="en-US" smtClean="0"/>
              <a:pPr/>
              <a:t>11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89351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4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44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461AA7-24C0-46A0-BD7F-857919C4EF97}" type="slidenum">
              <a:rPr lang="en-US" altLang="en-US" smtClean="0"/>
              <a:pPr/>
              <a:t>12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480092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C1B40F-79B7-4AD8-BD17-3B1743DAF65E}" type="slidenum">
              <a:rPr lang="en-US" altLang="en-US" smtClean="0"/>
              <a:pPr/>
              <a:t>13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201334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0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MY" altLang="en-US" smtClean="0">
              <a:latin typeface="Arial" panose="020B0604020202020204" pitchFamily="34" charset="0"/>
            </a:endParaRPr>
          </a:p>
        </p:txBody>
      </p:sp>
      <p:sp>
        <p:nvSpPr>
          <p:cNvPr id="150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5273536-7854-4648-BCEB-BFF695CBCBA9}" type="slidenum">
              <a:rPr lang="en-US" altLang="en-US" smtClean="0"/>
              <a:pPr/>
              <a:t>14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37830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895272" y="6356350"/>
            <a:ext cx="1231876" cy="43115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6150328" y="6316872"/>
            <a:ext cx="3246208" cy="553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MY" sz="10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CHAPTER</a:t>
            </a:r>
            <a:r>
              <a:rPr lang="en-MY" sz="1000" b="1" i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REACTION MECHANISM (PART B)</a:t>
            </a:r>
            <a:endParaRPr lang="en-MY" sz="1000" b="1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sz="10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DR. YUEN MEI LIAN</a:t>
            </a:r>
          </a:p>
          <a:p>
            <a:r>
              <a:rPr lang="en-US" sz="1000" b="1" i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</a:t>
            </a:r>
            <a:r>
              <a:rPr lang="en-US" sz="1000" b="1" i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ocw.ump.edu.my/course/view.php?id=470</a:t>
            </a:r>
            <a:endParaRPr lang="en-MY" sz="1000" b="1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ocw.ump.edu.my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mailto:snhidayah@ump.edu.my" TargetMode="External"/><Relationship Id="rId2" Type="http://schemas.openxmlformats.org/officeDocument/2006/relationships/hyperlink" Target="mailto:yuenm@ump.edu.my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-108520" y="1412776"/>
            <a:ext cx="9252520" cy="3024335"/>
          </a:xfrm>
        </p:spPr>
        <p:txBody>
          <a:bodyPr>
            <a:normAutofit/>
          </a:bodyPr>
          <a:lstStyle/>
          <a:p>
            <a:r>
              <a:rPr lang="en-GB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BSK1133 PHYSICAL CHEMISTRY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4</a:t>
            </a:r>
            <a:br>
              <a:rPr lang="en-GB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REACTION MECHANISM</a:t>
            </a:r>
            <a:br>
              <a:rPr lang="en-GB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(PART B)</a:t>
            </a:r>
            <a:endParaRPr lang="en-GB" sz="4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ubtitle 4"/>
          <p:cNvSpPr>
            <a:spLocks noGrp="1"/>
          </p:cNvSpPr>
          <p:nvPr>
            <p:ph type="subTitle" idx="1"/>
          </p:nvPr>
        </p:nvSpPr>
        <p:spPr>
          <a:xfrm>
            <a:off x="1398486" y="4437112"/>
            <a:ext cx="7032828" cy="1343000"/>
          </a:xfrm>
        </p:spPr>
        <p:txBody>
          <a:bodyPr>
            <a:noAutofit/>
          </a:bodyPr>
          <a:lstStyle/>
          <a:p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PREPARED BY:</a:t>
            </a:r>
          </a:p>
          <a:p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YUEN MEI LIAN AND DR. SITI NOOR HIDAYAH MUSTAPHA</a:t>
            </a:r>
            <a:b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Industrial Sciences &amp; Technology</a:t>
            </a:r>
            <a:b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1800" b="1" dirty="0" smtClean="0"/>
              <a:t>yuenm@ump.edu.my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snhidayah@ump.edu.my</a:t>
            </a:r>
          </a:p>
          <a:p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 smtClean="0">
                <a:solidFill>
                  <a:schemeClr val="bg1"/>
                </a:solidFill>
                <a:hlinkClick r:id="rId2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60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Collision theory</a:t>
            </a:r>
          </a:p>
        </p:txBody>
      </p:sp>
      <p:sp>
        <p:nvSpPr>
          <p:cNvPr id="139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71F4ACE-14EC-4F0B-B7D3-2D4A117F1B55}" type="slidenum">
              <a:rPr lang="en-US" altLang="en-US" smtClean="0">
                <a:latin typeface="Arial Black" panose="020B0A04020102020204" pitchFamily="34" charset="0"/>
              </a:rPr>
              <a:pPr/>
              <a:t>10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12776"/>
            <a:ext cx="6351079" cy="497753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954995" y="3517662"/>
            <a:ext cx="2383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</a:t>
            </a:r>
          </a:p>
          <a:p>
            <a:r>
              <a:rPr lang="en-US" dirty="0" smtClean="0"/>
              <a:t>Wikimedia Commons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36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Collision theory</a:t>
            </a:r>
          </a:p>
        </p:txBody>
      </p:sp>
      <p:sp>
        <p:nvSpPr>
          <p:cNvPr id="141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9338CC7-924C-4093-B256-EDEC9F5ACA60}" type="slidenum">
              <a:rPr lang="en-US" altLang="en-US" smtClean="0">
                <a:latin typeface="Arial Black" panose="020B0A04020102020204" pitchFamily="34" charset="0"/>
              </a:rPr>
              <a:pPr/>
              <a:t>11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sp>
        <p:nvSpPr>
          <p:cNvPr id="141318" name="Text Box 5"/>
          <p:cNvSpPr txBox="1">
            <a:spLocks noChangeArrowheads="1"/>
          </p:cNvSpPr>
          <p:nvPr/>
        </p:nvSpPr>
        <p:spPr bwMode="auto">
          <a:xfrm>
            <a:off x="457200" y="1700808"/>
            <a:ext cx="82296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 altLang="en-US" sz="2400" dirty="0" smtClean="0"/>
              <a:t>Based on the illustrated graph, few important parameters can be seen:</a:t>
            </a:r>
          </a:p>
          <a:p>
            <a:pPr>
              <a:spcBef>
                <a:spcPct val="10000"/>
              </a:spcBef>
            </a:pPr>
            <a:endParaRPr lang="en-US" altLang="en-US" sz="2400" dirty="0" smtClean="0"/>
          </a:p>
          <a:p>
            <a:pPr marL="514350" indent="-514350">
              <a:spcBef>
                <a:spcPct val="10000"/>
              </a:spcBef>
              <a:buAutoNum type="arabicPeriod"/>
            </a:pPr>
            <a:r>
              <a:rPr lang="en-US" altLang="en-US" sz="2400" dirty="0" smtClean="0"/>
              <a:t>The energy difference </a:t>
            </a:r>
            <a:r>
              <a:rPr lang="en-US" altLang="en-US" sz="2400" dirty="0"/>
              <a:t>between</a:t>
            </a:r>
            <a:r>
              <a:rPr lang="en-US" altLang="en-US" sz="2400" dirty="0">
                <a:solidFill>
                  <a:srgbClr val="F20000"/>
                </a:solidFill>
              </a:rPr>
              <a:t> </a:t>
            </a:r>
            <a:r>
              <a:rPr lang="en-US" altLang="en-US" sz="2400" b="1" dirty="0">
                <a:solidFill>
                  <a:srgbClr val="0000FF"/>
                </a:solidFill>
              </a:rPr>
              <a:t>products</a:t>
            </a:r>
            <a:r>
              <a:rPr lang="en-US" altLang="en-US" sz="2400" b="1" dirty="0">
                <a:solidFill>
                  <a:srgbClr val="F20000"/>
                </a:solidFill>
              </a:rPr>
              <a:t> </a:t>
            </a:r>
            <a:r>
              <a:rPr lang="en-US" altLang="en-US" sz="2400" dirty="0"/>
              <a:t>and </a:t>
            </a:r>
            <a:r>
              <a:rPr lang="en-US" altLang="en-US" sz="2400" b="1" dirty="0" smtClean="0">
                <a:solidFill>
                  <a:srgbClr val="F20000"/>
                </a:solidFill>
              </a:rPr>
              <a:t>reactants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is</a:t>
            </a:r>
            <a:r>
              <a:rPr lang="en-US" altLang="en-US" sz="2400" dirty="0">
                <a:solidFill>
                  <a:srgbClr val="F20000"/>
                </a:solidFill>
              </a:rPr>
              <a:t> </a:t>
            </a:r>
            <a:r>
              <a:rPr lang="en-US" altLang="en-US" sz="2400" dirty="0" smtClean="0"/>
              <a:t>called enthalpy different of the reaction </a:t>
            </a:r>
            <a:r>
              <a:rPr lang="en-US" altLang="en-US" sz="2400" dirty="0" smtClean="0">
                <a:solidFill>
                  <a:srgbClr val="7030A0"/>
                </a:solidFill>
              </a:rPr>
              <a:t>(</a:t>
            </a:r>
            <a:r>
              <a:rPr lang="en-US" altLang="en-US" sz="2400" b="1" dirty="0" smtClean="0">
                <a:solidFill>
                  <a:srgbClr val="7030A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="1" dirty="0" smtClean="0">
                <a:solidFill>
                  <a:srgbClr val="7030A0"/>
                </a:solidFill>
              </a:rPr>
              <a:t>H)</a:t>
            </a:r>
            <a:endParaRPr lang="en-US" altLang="en-US" sz="2400" b="1" dirty="0">
              <a:solidFill>
                <a:srgbClr val="7030A0"/>
              </a:solidFill>
            </a:endParaRPr>
          </a:p>
          <a:p>
            <a:pPr marL="514350" indent="-514350">
              <a:spcBef>
                <a:spcPct val="10000"/>
              </a:spcBef>
              <a:buAutoNum type="arabicPeriod" startAt="2"/>
            </a:pPr>
            <a:r>
              <a:rPr lang="en-US" altLang="en-US" sz="2400" dirty="0" smtClean="0"/>
              <a:t>The energy difference </a:t>
            </a:r>
            <a:r>
              <a:rPr lang="en-US" altLang="en-US" sz="2400" dirty="0"/>
              <a:t>between </a:t>
            </a:r>
            <a:r>
              <a:rPr lang="en-US" altLang="en-US" sz="2400" dirty="0" smtClean="0"/>
              <a:t>the </a:t>
            </a:r>
            <a:r>
              <a:rPr lang="en-US" altLang="en-US" sz="2400" b="1" dirty="0" smtClean="0">
                <a:solidFill>
                  <a:srgbClr val="F20000"/>
                </a:solidFill>
              </a:rPr>
              <a:t>reactants </a:t>
            </a:r>
            <a:r>
              <a:rPr lang="en-US" altLang="en-US" sz="2400" dirty="0" smtClean="0"/>
              <a:t>and </a:t>
            </a:r>
            <a:r>
              <a:rPr lang="en-US" altLang="en-US" sz="2400" b="1" dirty="0">
                <a:solidFill>
                  <a:srgbClr val="009900"/>
                </a:solidFill>
              </a:rPr>
              <a:t>transition state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smtClean="0"/>
              <a:t>is activation energy </a:t>
            </a:r>
            <a:r>
              <a:rPr lang="en-US" altLang="en-US" sz="2400" b="1" dirty="0" smtClean="0">
                <a:solidFill>
                  <a:srgbClr val="7030A0"/>
                </a:solidFill>
              </a:rPr>
              <a:t>(</a:t>
            </a:r>
            <a:r>
              <a:rPr lang="en-US" altLang="en-US" sz="2400" b="1" dirty="0" err="1" smtClean="0">
                <a:solidFill>
                  <a:srgbClr val="660066"/>
                </a:solidFill>
              </a:rPr>
              <a:t>E</a:t>
            </a:r>
            <a:r>
              <a:rPr lang="en-US" altLang="en-US" sz="2400" b="1" baseline="-25000" dirty="0" err="1" smtClean="0">
                <a:solidFill>
                  <a:srgbClr val="660066"/>
                </a:solidFill>
              </a:rPr>
              <a:t>a</a:t>
            </a:r>
            <a:r>
              <a:rPr lang="en-US" altLang="en-US" sz="2400" b="1" baseline="-25000" dirty="0" smtClean="0">
                <a:solidFill>
                  <a:srgbClr val="660066"/>
                </a:solidFill>
              </a:rPr>
              <a:t> </a:t>
            </a:r>
            <a:r>
              <a:rPr lang="en-US" altLang="en-US" sz="2400" b="1" baseline="-25000" dirty="0" err="1" smtClean="0">
                <a:solidFill>
                  <a:srgbClr val="660066"/>
                </a:solidFill>
              </a:rPr>
              <a:t>foward</a:t>
            </a:r>
            <a:r>
              <a:rPr lang="en-US" altLang="en-US" sz="2400" b="1" dirty="0" smtClean="0">
                <a:solidFill>
                  <a:srgbClr val="660066"/>
                </a:solidFill>
              </a:rPr>
              <a:t>)</a:t>
            </a:r>
          </a:p>
          <a:p>
            <a:pPr marL="514350" indent="-514350">
              <a:spcBef>
                <a:spcPct val="10000"/>
              </a:spcBef>
              <a:buAutoNum type="arabicPeriod" startAt="2"/>
            </a:pPr>
            <a:r>
              <a:rPr lang="en-US" altLang="en-US" sz="2400" dirty="0" smtClean="0"/>
              <a:t>Activation energy can be reversible depend on the reaction process:</a:t>
            </a:r>
          </a:p>
          <a:p>
            <a:pPr>
              <a:spcBef>
                <a:spcPct val="10000"/>
              </a:spcBef>
            </a:pPr>
            <a:r>
              <a:rPr lang="en-US" altLang="en-US" sz="2400" dirty="0" smtClean="0"/>
              <a:t>	between </a:t>
            </a:r>
            <a:r>
              <a:rPr lang="en-US" altLang="en-US" sz="2400" dirty="0"/>
              <a:t>the </a:t>
            </a:r>
            <a:r>
              <a:rPr lang="en-US" altLang="en-US" sz="2400" b="1" dirty="0" smtClean="0">
                <a:solidFill>
                  <a:srgbClr val="F20000"/>
                </a:solidFill>
              </a:rPr>
              <a:t>products </a:t>
            </a:r>
            <a:r>
              <a:rPr lang="en-US" altLang="en-US" sz="2400" dirty="0"/>
              <a:t>and </a:t>
            </a:r>
            <a:r>
              <a:rPr lang="en-US" altLang="en-US" sz="2400" b="1" dirty="0">
                <a:solidFill>
                  <a:srgbClr val="009900"/>
                </a:solidFill>
              </a:rPr>
              <a:t>transition state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/>
              <a:t>is </a:t>
            </a:r>
            <a:r>
              <a:rPr lang="en-US" altLang="en-US" sz="2400" dirty="0" smtClean="0"/>
              <a:t>	activation </a:t>
            </a:r>
            <a:r>
              <a:rPr lang="en-US" altLang="en-US" sz="2400" dirty="0"/>
              <a:t>energy </a:t>
            </a:r>
            <a:r>
              <a:rPr lang="en-US" altLang="en-US" sz="2400" b="1" dirty="0">
                <a:solidFill>
                  <a:srgbClr val="7030A0"/>
                </a:solidFill>
              </a:rPr>
              <a:t>(</a:t>
            </a:r>
            <a:r>
              <a:rPr lang="en-US" altLang="en-US" sz="2400" b="1" dirty="0" err="1" smtClean="0">
                <a:solidFill>
                  <a:srgbClr val="660066"/>
                </a:solidFill>
              </a:rPr>
              <a:t>E</a:t>
            </a:r>
            <a:r>
              <a:rPr lang="en-US" altLang="en-US" sz="2400" b="1" baseline="-25000" dirty="0" err="1" smtClean="0">
                <a:solidFill>
                  <a:srgbClr val="660066"/>
                </a:solidFill>
              </a:rPr>
              <a:t>a</a:t>
            </a:r>
            <a:r>
              <a:rPr lang="en-US" altLang="en-US" sz="2400" b="1" baseline="-25000" dirty="0" smtClean="0">
                <a:solidFill>
                  <a:srgbClr val="660066"/>
                </a:solidFill>
              </a:rPr>
              <a:t> reverse</a:t>
            </a:r>
            <a:r>
              <a:rPr lang="en-US" altLang="en-US" sz="2400" b="1" dirty="0" smtClean="0">
                <a:solidFill>
                  <a:srgbClr val="660066"/>
                </a:solidFill>
              </a:rPr>
              <a:t>)</a:t>
            </a:r>
            <a:endParaRPr lang="en-CA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47960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Activation energy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799"/>
            <a:ext cx="8153400" cy="5273675"/>
          </a:xfrm>
        </p:spPr>
        <p:txBody>
          <a:bodyPr>
            <a:noAutofit/>
          </a:bodyPr>
          <a:lstStyle/>
          <a:p>
            <a:pPr algn="just"/>
            <a:r>
              <a:rPr lang="en-CA" altLang="en-US" sz="2600" dirty="0" smtClean="0"/>
              <a:t>Is the minimum energy need to allow a transition state to occur / reaction happen</a:t>
            </a:r>
          </a:p>
          <a:p>
            <a:pPr algn="just"/>
            <a:endParaRPr lang="en-CA" altLang="en-US" sz="2600" dirty="0" smtClean="0"/>
          </a:p>
          <a:p>
            <a:pPr algn="just"/>
            <a:r>
              <a:rPr lang="en-CA" altLang="en-US" sz="2600" dirty="0" smtClean="0"/>
              <a:t>The value of </a:t>
            </a:r>
            <a:r>
              <a:rPr lang="en-CA" altLang="en-US" sz="2600" b="1" u="sng" dirty="0" smtClean="0">
                <a:solidFill>
                  <a:srgbClr val="660066"/>
                </a:solidFill>
              </a:rPr>
              <a:t>activation energy (</a:t>
            </a:r>
            <a:r>
              <a:rPr lang="en-CA" altLang="en-US" sz="2600" b="1" u="sng" dirty="0" err="1" smtClean="0">
                <a:solidFill>
                  <a:srgbClr val="660066"/>
                </a:solidFill>
              </a:rPr>
              <a:t>E</a:t>
            </a:r>
            <a:r>
              <a:rPr lang="en-CA" altLang="en-US" sz="2600" b="1" u="sng" baseline="-25000" dirty="0" err="1" smtClean="0">
                <a:solidFill>
                  <a:srgbClr val="660066"/>
                </a:solidFill>
              </a:rPr>
              <a:t>a</a:t>
            </a:r>
            <a:r>
              <a:rPr lang="en-CA" altLang="en-US" sz="2600" b="1" u="sng" dirty="0" smtClean="0">
                <a:solidFill>
                  <a:srgbClr val="660066"/>
                </a:solidFill>
              </a:rPr>
              <a:t>)</a:t>
            </a:r>
            <a:r>
              <a:rPr lang="en-CA" altLang="en-US" sz="2600" dirty="0" smtClean="0">
                <a:solidFill>
                  <a:srgbClr val="0000FF"/>
                </a:solidFill>
              </a:rPr>
              <a:t> is always </a:t>
            </a:r>
            <a:r>
              <a:rPr lang="en-CA" altLang="en-US" sz="2600" b="1" dirty="0" smtClean="0">
                <a:solidFill>
                  <a:srgbClr val="F20000"/>
                </a:solidFill>
              </a:rPr>
              <a:t>be positive.</a:t>
            </a:r>
          </a:p>
          <a:p>
            <a:pPr algn="just"/>
            <a:endParaRPr lang="en-CA" altLang="en-US" sz="2600" b="1" dirty="0" smtClean="0">
              <a:solidFill>
                <a:srgbClr val="F20000"/>
              </a:solidFill>
            </a:endParaRPr>
          </a:p>
          <a:p>
            <a:pPr algn="just"/>
            <a:r>
              <a:rPr lang="en-CA" altLang="en-US" sz="2600" dirty="0" smtClean="0"/>
              <a:t>Since higher temperature give higher reaction rate, it affected to lowering the activation energy at higher temperature.</a:t>
            </a:r>
          </a:p>
          <a:p>
            <a:pPr algn="just"/>
            <a:endParaRPr lang="en-CA" altLang="en-US" sz="2600" dirty="0"/>
          </a:p>
          <a:p>
            <a:pPr algn="just"/>
            <a:r>
              <a:rPr lang="en-CA" altLang="en-US" sz="2600" dirty="0" smtClean="0"/>
              <a:t>This is because, high temperature, higher collision frequency, thus greater collision energy produce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CA" altLang="en-US" sz="2600" dirty="0" smtClean="0">
              <a:solidFill>
                <a:srgbClr val="0000FF"/>
              </a:solidFill>
            </a:endParaRPr>
          </a:p>
        </p:txBody>
      </p:sp>
      <p:sp>
        <p:nvSpPr>
          <p:cNvPr id="143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1952B02-6585-40FA-B827-DDDC26DBEA51}" type="slidenum">
              <a:rPr lang="en-US" altLang="en-US" smtClean="0">
                <a:latin typeface="Arial Black" panose="020B0A04020102020204" pitchFamily="34" charset="0"/>
              </a:rPr>
              <a:pPr/>
              <a:t>12</a:t>
            </a:fld>
            <a:endParaRPr lang="en-US" altLang="en-US" dirty="0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52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Collisions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CA" altLang="en-US" sz="3100" dirty="0" smtClean="0"/>
              <a:t>An individual molecule collides with other molecules about once every billionth of a second (one billion collisions per second). 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3100" dirty="0" smtClean="0"/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CA" altLang="en-US" sz="3100" dirty="0" smtClean="0"/>
              <a:t>If every collision was successful in creating products, then every reaction would be almost instantaneous. This is impossible.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3100" dirty="0"/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CA" altLang="en-US" sz="3100" dirty="0" smtClean="0"/>
              <a:t>The facts is that, </a:t>
            </a:r>
            <a:r>
              <a:rPr lang="en-CA" altLang="en-US" sz="3600" b="1" dirty="0" smtClean="0"/>
              <a:t>Not every collision will breaks the</a:t>
            </a:r>
            <a:r>
              <a:rPr lang="en-CA" altLang="en-US" sz="3600" b="1" dirty="0" smtClean="0">
                <a:solidFill>
                  <a:srgbClr val="F20000"/>
                </a:solidFill>
              </a:rPr>
              <a:t> </a:t>
            </a:r>
            <a:r>
              <a:rPr lang="en-CA" altLang="en-US" sz="3600" b="1" dirty="0" smtClean="0">
                <a:solidFill>
                  <a:srgbClr val="660066"/>
                </a:solidFill>
              </a:rPr>
              <a:t>activation energy barrier!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3600" dirty="0" smtClean="0"/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3100" dirty="0" smtClean="0"/>
          </a:p>
        </p:txBody>
      </p:sp>
      <p:sp>
        <p:nvSpPr>
          <p:cNvPr id="147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D472C36-32BF-4AB1-9C61-FE57C49C8092}" type="slidenum">
              <a:rPr lang="en-US" altLang="en-US" smtClean="0">
                <a:latin typeface="Arial Black" panose="020B0A04020102020204" pitchFamily="34" charset="0"/>
              </a:rPr>
              <a:pPr/>
              <a:t>13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89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Collisions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4962"/>
            <a:ext cx="8229600" cy="2184078"/>
          </a:xfrm>
        </p:spPr>
        <p:txBody>
          <a:bodyPr>
            <a:normAutofit fontScale="70000" lnSpcReduction="20000"/>
          </a:bodyPr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 sz="4400" dirty="0" smtClean="0"/>
              <a:t>The </a:t>
            </a:r>
            <a:r>
              <a:rPr lang="en-CA" altLang="en-US" sz="4400" dirty="0" smtClean="0">
                <a:solidFill>
                  <a:srgbClr val="009900"/>
                </a:solidFill>
              </a:rPr>
              <a:t>fraction of collisions</a:t>
            </a:r>
            <a:r>
              <a:rPr lang="en-CA" altLang="en-US" sz="4400" dirty="0" smtClean="0"/>
              <a:t> that have enough energy to break the </a:t>
            </a:r>
            <a:r>
              <a:rPr lang="en-CA" altLang="en-US" sz="4400" dirty="0" smtClean="0">
                <a:solidFill>
                  <a:srgbClr val="660066"/>
                </a:solidFill>
              </a:rPr>
              <a:t>activation barrier</a:t>
            </a:r>
            <a:r>
              <a:rPr lang="en-CA" altLang="en-US" sz="4400" dirty="0" smtClean="0"/>
              <a:t> is given by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endParaRPr lang="en-CA" altLang="en-US" sz="4400" b="1" dirty="0" smtClean="0">
              <a:solidFill>
                <a:srgbClr val="009900"/>
              </a:solidFill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CA" altLang="en-US" sz="4400" b="1" dirty="0" smtClean="0">
                <a:solidFill>
                  <a:srgbClr val="009900"/>
                </a:solidFill>
              </a:rPr>
              <a:t>f</a:t>
            </a:r>
            <a:r>
              <a:rPr lang="en-CA" altLang="en-US" sz="4400" b="1" dirty="0" smtClean="0">
                <a:solidFill>
                  <a:srgbClr val="F20000"/>
                </a:solidFill>
              </a:rPr>
              <a:t> </a:t>
            </a:r>
            <a:r>
              <a:rPr lang="en-CA" altLang="en-US" sz="4400" b="1" dirty="0" smtClean="0"/>
              <a:t>=</a:t>
            </a:r>
            <a:r>
              <a:rPr lang="en-CA" altLang="en-US" sz="4400" b="1" dirty="0" smtClean="0">
                <a:solidFill>
                  <a:srgbClr val="F20000"/>
                </a:solidFill>
              </a:rPr>
              <a:t> </a:t>
            </a:r>
            <a:r>
              <a:rPr lang="en-CA" altLang="en-US" sz="4400" b="1" dirty="0" smtClean="0"/>
              <a:t>e</a:t>
            </a:r>
            <a:r>
              <a:rPr lang="en-CA" altLang="en-US" sz="4400" b="1" baseline="30000" dirty="0" smtClean="0"/>
              <a:t>-</a:t>
            </a:r>
            <a:r>
              <a:rPr lang="en-CA" altLang="en-US" sz="4400" b="1" baseline="30000" dirty="0" err="1" smtClean="0">
                <a:solidFill>
                  <a:srgbClr val="660066"/>
                </a:solidFill>
              </a:rPr>
              <a:t>E</a:t>
            </a:r>
            <a:r>
              <a:rPr lang="en-CA" altLang="en-US" sz="4400" b="1" baseline="20000" dirty="0" err="1" smtClean="0">
                <a:solidFill>
                  <a:srgbClr val="660066"/>
                </a:solidFill>
              </a:rPr>
              <a:t>a</a:t>
            </a:r>
            <a:r>
              <a:rPr lang="en-CA" altLang="en-US" sz="4400" b="1" baseline="30000" dirty="0" smtClean="0"/>
              <a:t>/R</a:t>
            </a:r>
            <a:r>
              <a:rPr lang="en-CA" altLang="en-US" sz="4400" b="1" baseline="30000" dirty="0" smtClean="0">
                <a:solidFill>
                  <a:srgbClr val="F20000"/>
                </a:solidFill>
              </a:rPr>
              <a:t>T</a:t>
            </a:r>
            <a:endParaRPr lang="en-CA" altLang="en-US" sz="4400" dirty="0" smtClean="0"/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CA" altLang="en-US" sz="800" dirty="0" smtClean="0"/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endParaRPr lang="en-CA" altLang="en-US" sz="3500" dirty="0" smtClean="0"/>
          </a:p>
        </p:txBody>
      </p:sp>
      <p:sp>
        <p:nvSpPr>
          <p:cNvPr id="149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C44AEA-E099-469D-8016-2EB77C42DF5E}" type="slidenum">
              <a:rPr lang="en-US" altLang="en-US" smtClean="0">
                <a:latin typeface="Arial Black" panose="020B0A04020102020204" pitchFamily="34" charset="0"/>
              </a:rPr>
              <a:pPr/>
              <a:t>14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sp>
        <p:nvSpPr>
          <p:cNvPr id="149514" name="Rectangle 4"/>
          <p:cNvSpPr>
            <a:spLocks noChangeArrowheads="1"/>
          </p:cNvSpPr>
          <p:nvPr/>
        </p:nvSpPr>
        <p:spPr bwMode="auto">
          <a:xfrm>
            <a:off x="1066800" y="3791920"/>
            <a:ext cx="6241504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None/>
            </a:pPr>
            <a:r>
              <a:rPr lang="en-CA" altLang="en-US" sz="2000" dirty="0" err="1" smtClean="0">
                <a:solidFill>
                  <a:srgbClr val="660066"/>
                </a:solidFill>
              </a:rPr>
              <a:t>E</a:t>
            </a:r>
            <a:r>
              <a:rPr lang="en-CA" altLang="en-US" sz="2000" baseline="-25000" dirty="0" err="1" smtClean="0">
                <a:solidFill>
                  <a:srgbClr val="660066"/>
                </a:solidFill>
              </a:rPr>
              <a:t>a</a:t>
            </a:r>
            <a:r>
              <a:rPr lang="en-CA" altLang="en-US" sz="2000" dirty="0" smtClean="0">
                <a:solidFill>
                  <a:srgbClr val="660066"/>
                </a:solidFill>
              </a:rPr>
              <a:t> = </a:t>
            </a:r>
            <a:r>
              <a:rPr lang="en-CA" altLang="en-US" sz="2000" dirty="0">
                <a:solidFill>
                  <a:srgbClr val="660066"/>
                </a:solidFill>
              </a:rPr>
              <a:t>a</a:t>
            </a:r>
            <a:r>
              <a:rPr lang="en-CA" altLang="en-US" sz="2000" dirty="0" smtClean="0">
                <a:solidFill>
                  <a:srgbClr val="660066"/>
                </a:solidFill>
              </a:rPr>
              <a:t>ctivation energy</a:t>
            </a:r>
            <a:r>
              <a:rPr lang="en-CA" altLang="en-US" sz="2000" dirty="0" smtClean="0"/>
              <a:t> </a:t>
            </a:r>
            <a:endParaRPr lang="en-CA" altLang="en-US" sz="2000" dirty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F20000"/>
                </a:solidFill>
              </a:rPr>
              <a:t>T </a:t>
            </a:r>
            <a:r>
              <a:rPr lang="en-CA" altLang="en-US" sz="2000" dirty="0" smtClean="0">
                <a:solidFill>
                  <a:srgbClr val="F20000"/>
                </a:solidFill>
              </a:rPr>
              <a:t>= temperature (</a:t>
            </a:r>
            <a:r>
              <a:rPr lang="en-CA" altLang="en-US" sz="2000" u="sng" dirty="0" smtClean="0">
                <a:solidFill>
                  <a:srgbClr val="F20000"/>
                </a:solidFill>
              </a:rPr>
              <a:t>Kelvin)</a:t>
            </a:r>
            <a:r>
              <a:rPr lang="en-CA" altLang="en-US" sz="2000" dirty="0" smtClean="0"/>
              <a:t> </a:t>
            </a:r>
            <a:endParaRPr lang="en-CA" altLang="en-US" sz="2000" dirty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None/>
            </a:pPr>
            <a:r>
              <a:rPr lang="en-CA" altLang="en-US" sz="2000" dirty="0"/>
              <a:t>R </a:t>
            </a:r>
            <a:r>
              <a:rPr lang="en-CA" altLang="en-US" sz="2000" dirty="0" smtClean="0"/>
              <a:t>= gas constant (8.314 </a:t>
            </a:r>
            <a:r>
              <a:rPr lang="en-CA" altLang="en-US" sz="2000" dirty="0"/>
              <a:t>J</a:t>
            </a:r>
            <a:r>
              <a:rPr lang="en-CA" altLang="en-US" sz="2000" dirty="0">
                <a:sym typeface="Symbol" panose="05050102010706020507" pitchFamily="18" charset="2"/>
              </a:rPr>
              <a:t></a:t>
            </a:r>
            <a:r>
              <a:rPr lang="en-CA" altLang="en-US" sz="2000" dirty="0"/>
              <a:t>K</a:t>
            </a:r>
            <a:r>
              <a:rPr lang="en-CA" altLang="en-US" sz="2000" baseline="30000" dirty="0"/>
              <a:t>-1</a:t>
            </a:r>
            <a:r>
              <a:rPr lang="en-CA" altLang="en-US" sz="2000" dirty="0">
                <a:sym typeface="Symbol" panose="05050102010706020507" pitchFamily="18" charset="2"/>
              </a:rPr>
              <a:t></a:t>
            </a:r>
            <a:r>
              <a:rPr lang="en-CA" altLang="en-US" sz="2000" dirty="0"/>
              <a:t>mol</a:t>
            </a:r>
            <a:r>
              <a:rPr lang="en-CA" altLang="en-US" sz="2000" baseline="30000" dirty="0"/>
              <a:t>-1</a:t>
            </a:r>
            <a:r>
              <a:rPr lang="en-CA" altLang="en-US" sz="2000" dirty="0"/>
              <a:t>)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43418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5437174-E5F5-440D-849E-6A1DD575B8EF}" type="slidenum">
              <a:rPr lang="en-US" altLang="en-US" smtClean="0">
                <a:latin typeface="Arial Black" panose="020B0A04020102020204" pitchFamily="34" charset="0"/>
              </a:rPr>
              <a:pPr/>
              <a:t>15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an effective collision, molecules need to collide at a correct orientation to form a reaction.</a:t>
            </a:r>
          </a:p>
          <a:p>
            <a:r>
              <a:rPr lang="en-US" dirty="0" smtClean="0"/>
              <a:t>If the molecules does not collide in a correct orientation: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no reaction occur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not give  specific product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higher activation energy as the molecule will 		just bounce off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27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CA" altLang="en-US" sz="3600" smtClean="0"/>
              <a:t>Steric factor</a:t>
            </a:r>
            <a:endParaRPr lang="en-CA" altLang="en-US" sz="3600" smtClean="0">
              <a:sym typeface="Wingdings" panose="05000000000000000000" pitchFamily="2" charset="2"/>
            </a:endParaRPr>
          </a:p>
        </p:txBody>
      </p:sp>
      <p:sp>
        <p:nvSpPr>
          <p:cNvPr id="157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5ACE73-121D-49CC-8888-CCC71FCD2454}" type="slidenum">
              <a:rPr lang="en-US" altLang="en-US" smtClean="0">
                <a:latin typeface="Arial Black" panose="020B0A04020102020204" pitchFamily="34" charset="0"/>
              </a:rPr>
              <a:pPr/>
              <a:t>16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667263" y="1840715"/>
            <a:ext cx="82296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altLang="en-US" sz="2800" dirty="0" smtClean="0"/>
              <a:t>Steric factor (p) defined </a:t>
            </a:r>
            <a:r>
              <a:rPr lang="en-US" sz="2800" dirty="0" smtClean="0"/>
              <a:t>as </a:t>
            </a:r>
            <a:r>
              <a:rPr lang="en-US" sz="2800" dirty="0"/>
              <a:t>the ratio between the experimental value </a:t>
            </a:r>
            <a:r>
              <a:rPr lang="en-US" sz="2800" dirty="0" smtClean="0"/>
              <a:t>and </a:t>
            </a:r>
            <a:r>
              <a:rPr lang="en-US" sz="2800" dirty="0"/>
              <a:t>the one predicted by collision </a:t>
            </a:r>
            <a:r>
              <a:rPr lang="en-US" sz="2800" dirty="0" smtClean="0"/>
              <a:t>theory of </a:t>
            </a:r>
            <a:r>
              <a:rPr lang="en-US" sz="2800" dirty="0"/>
              <a:t>the rate constant </a:t>
            </a:r>
            <a:endParaRPr lang="en-CA" altLang="en-US" sz="2800" dirty="0" smtClean="0"/>
          </a:p>
          <a:p>
            <a:pPr eaLnBrk="1" hangingPunct="1"/>
            <a:endParaRPr lang="en-CA" altLang="en-US" sz="2800" dirty="0"/>
          </a:p>
          <a:p>
            <a:pPr eaLnBrk="1" hangingPunct="1"/>
            <a:r>
              <a:rPr lang="en-CA" altLang="en-US" sz="2800" dirty="0" smtClean="0"/>
              <a:t>In NO + Cl</a:t>
            </a:r>
            <a:r>
              <a:rPr lang="en-CA" altLang="en-US" dirty="0" smtClean="0"/>
              <a:t>2</a:t>
            </a:r>
            <a:r>
              <a:rPr lang="en-CA" altLang="en-US" sz="2800" dirty="0" smtClean="0"/>
              <a:t>;</a:t>
            </a:r>
          </a:p>
          <a:p>
            <a:pPr eaLnBrk="1" hangingPunct="1"/>
            <a:endParaRPr lang="en-CA" altLang="en-US" sz="2800" dirty="0"/>
          </a:p>
          <a:p>
            <a:pPr eaLnBrk="1" hangingPunct="1"/>
            <a:r>
              <a:rPr lang="en-CA" altLang="en-US" sz="2800" b="1" dirty="0"/>
              <a:t>S</a:t>
            </a:r>
            <a:r>
              <a:rPr lang="en-CA" altLang="en-US" sz="2800" b="1" dirty="0" smtClean="0"/>
              <a:t>teric </a:t>
            </a:r>
            <a:r>
              <a:rPr lang="en-CA" altLang="en-US" sz="2800" b="1" dirty="0"/>
              <a:t>factor</a:t>
            </a:r>
            <a:r>
              <a:rPr lang="en-CA" altLang="en-US" sz="2800" dirty="0"/>
              <a:t> in this case would be </a:t>
            </a:r>
            <a:r>
              <a:rPr lang="en-CA" altLang="en-US" sz="2800" b="1" dirty="0">
                <a:solidFill>
                  <a:srgbClr val="ED6D0D"/>
                </a:solidFill>
              </a:rPr>
              <a:t>p ~ 0.5</a:t>
            </a:r>
            <a:r>
              <a:rPr lang="en-CA" altLang="en-US" sz="2800" dirty="0"/>
              <a:t> since half the collisions lead to the </a:t>
            </a:r>
            <a:r>
              <a:rPr lang="en-CA" altLang="en-US" sz="2800" b="1" dirty="0">
                <a:solidFill>
                  <a:srgbClr val="009900"/>
                </a:solidFill>
              </a:rPr>
              <a:t>wrong transition state.</a:t>
            </a:r>
          </a:p>
        </p:txBody>
      </p:sp>
    </p:spTree>
    <p:extLst>
      <p:ext uri="{BB962C8B-B14F-4D97-AF65-F5344CB8AC3E}">
        <p14:creationId xmlns:p14="http://schemas.microsoft.com/office/powerpoint/2010/main" val="162981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CA" altLang="en-US" sz="3400" dirty="0" smtClean="0"/>
              <a:t>reaction : A + CD </a:t>
            </a:r>
            <a:r>
              <a:rPr lang="en-CA" altLang="en-US" sz="3400" dirty="0" smtClean="0">
                <a:sym typeface="Wingdings" panose="05000000000000000000" pitchFamily="2" charset="2"/>
              </a:rPr>
              <a:t> AC + D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CA" altLang="en-US" sz="3400" b="1" dirty="0" smtClean="0">
                <a:solidFill>
                  <a:srgbClr val="F20000"/>
                </a:solidFill>
              </a:rPr>
              <a:t>Collision rate = </a:t>
            </a:r>
            <a:r>
              <a:rPr lang="en-CA" altLang="en-US" sz="3400" b="1" dirty="0" smtClean="0">
                <a:solidFill>
                  <a:srgbClr val="9933FF"/>
                </a:solidFill>
              </a:rPr>
              <a:t>Z</a:t>
            </a:r>
            <a:r>
              <a:rPr lang="en-CA" altLang="en-US" sz="3400" b="1" dirty="0" smtClean="0">
                <a:solidFill>
                  <a:srgbClr val="F20000"/>
                </a:solidFill>
              </a:rPr>
              <a:t> [A] [CD]</a:t>
            </a: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800" b="1" dirty="0" smtClean="0">
              <a:solidFill>
                <a:srgbClr val="F20000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CA" altLang="en-US" sz="2800" dirty="0" smtClean="0">
                <a:solidFill>
                  <a:srgbClr val="9933FF"/>
                </a:solidFill>
              </a:rPr>
              <a:t>Z</a:t>
            </a:r>
            <a:r>
              <a:rPr lang="en-CA" altLang="en-US" sz="2800" dirty="0" smtClean="0"/>
              <a:t> = constant (that relates to the </a:t>
            </a:r>
            <a:r>
              <a:rPr lang="en-CA" altLang="en-US" sz="2800" b="1" dirty="0" smtClean="0">
                <a:solidFill>
                  <a:srgbClr val="9933FF"/>
                </a:solidFill>
              </a:rPr>
              <a:t>collision frequency)</a:t>
            </a:r>
            <a:r>
              <a:rPr lang="en-CA" altLang="en-US" sz="2800" dirty="0" smtClean="0"/>
              <a:t>. 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2800" dirty="0" smtClean="0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 sz="2800" dirty="0" smtClean="0"/>
              <a:t>Recall:</a:t>
            </a:r>
          </a:p>
          <a:p>
            <a:pPr marL="514350" indent="-514350" eaLnBrk="1" hangingPunct="1">
              <a:buFont typeface="Wingdings" panose="05000000000000000000" pitchFamily="2" charset="2"/>
              <a:buAutoNum type="arabicPeriod"/>
            </a:pPr>
            <a:r>
              <a:rPr lang="en-CA" altLang="en-US" sz="2800" dirty="0" smtClean="0"/>
              <a:t>Only a </a:t>
            </a:r>
            <a:r>
              <a:rPr lang="en-CA" altLang="en-US" sz="2800" b="1" u="sng" dirty="0" smtClean="0">
                <a:solidFill>
                  <a:srgbClr val="009900"/>
                </a:solidFill>
              </a:rPr>
              <a:t>fraction (f)</a:t>
            </a:r>
            <a:r>
              <a:rPr lang="en-CA" altLang="en-US" sz="2800" dirty="0" smtClean="0"/>
              <a:t> of the collisions have an equal or 	greater energy than the activation energy.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 sz="2800" dirty="0" smtClean="0"/>
              <a:t>2.	 Only at a proper molecule orientation allow 	reaction to occur. Thus, certain </a:t>
            </a:r>
            <a:r>
              <a:rPr lang="en-CA" altLang="en-US" sz="2800" b="1" u="sng" dirty="0" smtClean="0">
                <a:solidFill>
                  <a:srgbClr val="ED6D0D"/>
                </a:solidFill>
              </a:rPr>
              <a:t>stearic factor (p)</a:t>
            </a:r>
            <a:r>
              <a:rPr lang="en-CA" altLang="en-US" sz="2800" dirty="0" smtClean="0"/>
              <a:t> will 	allow correct orientation.</a:t>
            </a:r>
          </a:p>
        </p:txBody>
      </p:sp>
      <p:sp>
        <p:nvSpPr>
          <p:cNvPr id="159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C1BD3C-0B22-4B0F-99A5-4AAD5ACD9CC2}" type="slidenum">
              <a:rPr lang="en-US" altLang="en-US" smtClean="0">
                <a:latin typeface="Arial Black" panose="020B0A04020102020204" pitchFamily="34" charset="0"/>
              </a:rPr>
              <a:pPr/>
              <a:t>17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15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noFill/>
        </p:spPr>
        <p:txBody>
          <a:bodyPr/>
          <a:lstStyle/>
          <a:p>
            <a:r>
              <a:rPr lang="en-CA" altLang="en-US" sz="3400" dirty="0"/>
              <a:t>reaction : A + CD </a:t>
            </a:r>
            <a:r>
              <a:rPr lang="en-CA" altLang="en-US" sz="3400" dirty="0">
                <a:sym typeface="Wingdings" panose="05000000000000000000" pitchFamily="2" charset="2"/>
              </a:rPr>
              <a:t> AC + D</a:t>
            </a:r>
            <a:endParaRPr lang="en-CA" altLang="en-US" sz="3400" dirty="0" smtClean="0">
              <a:sym typeface="Wingdings" panose="05000000000000000000" pitchFamily="2" charset="2"/>
            </a:endParaRPr>
          </a:p>
        </p:txBody>
      </p:sp>
      <p:sp>
        <p:nvSpPr>
          <p:cNvPr id="16179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CA" altLang="en-US" sz="2800" b="1" dirty="0" smtClean="0">
                <a:solidFill>
                  <a:srgbClr val="0000FF"/>
                </a:solidFill>
              </a:rPr>
              <a:t>Reaction rate</a:t>
            </a:r>
            <a:r>
              <a:rPr lang="en-CA" altLang="en-US" sz="2800" dirty="0" smtClean="0"/>
              <a:t> = </a:t>
            </a:r>
            <a:r>
              <a:rPr lang="en-CA" altLang="en-US" sz="2800" dirty="0" smtClean="0">
                <a:solidFill>
                  <a:srgbClr val="ED6D0D"/>
                </a:solidFill>
              </a:rPr>
              <a:t>p</a:t>
            </a:r>
            <a:r>
              <a:rPr lang="en-CA" altLang="en-US" sz="2800" dirty="0" smtClean="0"/>
              <a:t> x </a:t>
            </a:r>
            <a:r>
              <a:rPr lang="en-CA" altLang="en-US" sz="2800" dirty="0" smtClean="0">
                <a:solidFill>
                  <a:srgbClr val="009900"/>
                </a:solidFill>
              </a:rPr>
              <a:t>f </a:t>
            </a:r>
            <a:r>
              <a:rPr lang="en-CA" altLang="en-US" sz="2800" dirty="0" smtClean="0"/>
              <a:t>x </a:t>
            </a:r>
            <a:r>
              <a:rPr lang="en-CA" altLang="en-US" sz="2800" dirty="0" smtClean="0">
                <a:solidFill>
                  <a:srgbClr val="F20000"/>
                </a:solidFill>
              </a:rPr>
              <a:t>Collision rate</a:t>
            </a:r>
            <a:r>
              <a:rPr lang="en-CA" altLang="en-US" sz="2800" dirty="0" smtClean="0"/>
              <a:t> 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CA" altLang="en-US" sz="2800" b="1" dirty="0" smtClean="0">
                <a:solidFill>
                  <a:srgbClr val="0000FF"/>
                </a:solidFill>
              </a:rPr>
              <a:t>Reaction rate</a:t>
            </a:r>
            <a:r>
              <a:rPr lang="en-CA" altLang="en-US" sz="2800" dirty="0" smtClean="0"/>
              <a:t> = </a:t>
            </a:r>
            <a:r>
              <a:rPr lang="en-CA" altLang="en-US" sz="2800" dirty="0" err="1" smtClean="0">
                <a:solidFill>
                  <a:srgbClr val="ED6D0D"/>
                </a:solidFill>
              </a:rPr>
              <a:t>p</a:t>
            </a:r>
            <a:r>
              <a:rPr lang="en-CA" altLang="en-US" sz="2800" dirty="0" err="1" smtClean="0">
                <a:solidFill>
                  <a:srgbClr val="009900"/>
                </a:solidFill>
              </a:rPr>
              <a:t>f</a:t>
            </a:r>
            <a:r>
              <a:rPr lang="en-CA" altLang="en-US" sz="2800" dirty="0" err="1" smtClean="0">
                <a:solidFill>
                  <a:srgbClr val="9933FF"/>
                </a:solidFill>
              </a:rPr>
              <a:t>Z</a:t>
            </a:r>
            <a:r>
              <a:rPr lang="en-CA" altLang="en-US" sz="2800" dirty="0" smtClean="0">
                <a:solidFill>
                  <a:srgbClr val="9933FF"/>
                </a:solidFill>
              </a:rPr>
              <a:t> </a:t>
            </a:r>
            <a:r>
              <a:rPr lang="en-CA" altLang="en-US" sz="2800" dirty="0" smtClean="0">
                <a:solidFill>
                  <a:srgbClr val="F20000"/>
                </a:solidFill>
              </a:rPr>
              <a:t>[A] [CD]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CA" altLang="en-US" sz="2800" dirty="0" smtClean="0">
              <a:solidFill>
                <a:srgbClr val="F20000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CA" altLang="en-US" sz="600" dirty="0" smtClean="0"/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 smtClean="0"/>
              <a:t>General equation of </a:t>
            </a:r>
            <a:r>
              <a:rPr lang="en-US" altLang="en-US" sz="2800" dirty="0" err="1" smtClean="0"/>
              <a:t>rection</a:t>
            </a:r>
            <a:r>
              <a:rPr lang="en-US" altLang="en-US" sz="2800" dirty="0" smtClean="0"/>
              <a:t> rate: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CA" altLang="en-US" sz="600" dirty="0" smtClean="0"/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CA" altLang="en-US" sz="2800" dirty="0" smtClean="0">
                <a:solidFill>
                  <a:srgbClr val="0000FF"/>
                </a:solidFill>
              </a:rPr>
              <a:t>Reaction rate</a:t>
            </a:r>
            <a:r>
              <a:rPr lang="en-CA" altLang="en-US" sz="2800" dirty="0" smtClean="0"/>
              <a:t> = </a:t>
            </a:r>
            <a:r>
              <a:rPr lang="en-CA" altLang="en-US" sz="2800" b="1" dirty="0" smtClean="0">
                <a:solidFill>
                  <a:schemeClr val="folHlink"/>
                </a:solidFill>
              </a:rPr>
              <a:t>k</a:t>
            </a:r>
            <a:r>
              <a:rPr lang="en-CA" altLang="en-US" sz="2800" b="1" dirty="0" smtClean="0"/>
              <a:t> </a:t>
            </a:r>
            <a:r>
              <a:rPr lang="en-CA" altLang="en-US" sz="2800" b="1" dirty="0" smtClean="0">
                <a:solidFill>
                  <a:srgbClr val="F20000"/>
                </a:solidFill>
              </a:rPr>
              <a:t>[A] [CD]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CA" altLang="en-US" sz="600" dirty="0" smtClean="0"/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CA" altLang="en-US" b="1" dirty="0" smtClean="0">
              <a:solidFill>
                <a:schemeClr val="folHlink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CA" altLang="en-US" b="1" dirty="0" smtClean="0">
                <a:solidFill>
                  <a:schemeClr val="folHlink"/>
                </a:solidFill>
              </a:rPr>
              <a:t>k</a:t>
            </a:r>
            <a:r>
              <a:rPr lang="en-CA" altLang="en-US" dirty="0" smtClean="0"/>
              <a:t> = </a:t>
            </a:r>
            <a:r>
              <a:rPr lang="en-CA" altLang="en-US" dirty="0" err="1" smtClean="0">
                <a:solidFill>
                  <a:srgbClr val="ED6D0D"/>
                </a:solidFill>
              </a:rPr>
              <a:t>p</a:t>
            </a:r>
            <a:r>
              <a:rPr lang="en-CA" altLang="en-US" dirty="0" err="1" smtClean="0">
                <a:solidFill>
                  <a:srgbClr val="009900"/>
                </a:solidFill>
              </a:rPr>
              <a:t>f</a:t>
            </a:r>
            <a:r>
              <a:rPr lang="en-CA" altLang="en-US" dirty="0" err="1" smtClean="0">
                <a:solidFill>
                  <a:srgbClr val="9933FF"/>
                </a:solidFill>
              </a:rPr>
              <a:t>Z</a:t>
            </a:r>
            <a:r>
              <a:rPr lang="en-CA" altLang="en-US" dirty="0" smtClean="0"/>
              <a:t> = </a:t>
            </a:r>
            <a:r>
              <a:rPr lang="en-CA" altLang="en-US" dirty="0" err="1" smtClean="0">
                <a:solidFill>
                  <a:srgbClr val="ED6D0D"/>
                </a:solidFill>
              </a:rPr>
              <a:t>p</a:t>
            </a:r>
            <a:r>
              <a:rPr lang="en-CA" altLang="en-US" dirty="0" err="1" smtClean="0">
                <a:solidFill>
                  <a:srgbClr val="9933FF"/>
                </a:solidFill>
              </a:rPr>
              <a:t>Z</a:t>
            </a:r>
            <a:r>
              <a:rPr lang="en-CA" altLang="en-US" dirty="0" smtClean="0"/>
              <a:t> e</a:t>
            </a:r>
            <a:r>
              <a:rPr lang="en-CA" altLang="en-US" baseline="30000" dirty="0" smtClean="0"/>
              <a:t>-</a:t>
            </a:r>
            <a:r>
              <a:rPr lang="en-CA" altLang="en-US" baseline="30000" dirty="0" err="1" smtClean="0">
                <a:solidFill>
                  <a:srgbClr val="660066"/>
                </a:solidFill>
              </a:rPr>
              <a:t>E</a:t>
            </a:r>
            <a:r>
              <a:rPr lang="en-CA" altLang="en-US" baseline="20000" dirty="0" err="1" smtClean="0">
                <a:solidFill>
                  <a:srgbClr val="660066"/>
                </a:solidFill>
              </a:rPr>
              <a:t>a</a:t>
            </a:r>
            <a:r>
              <a:rPr lang="en-CA" altLang="en-US" baseline="30000" dirty="0" smtClean="0"/>
              <a:t>/R</a:t>
            </a:r>
            <a:r>
              <a:rPr lang="en-CA" altLang="en-US" baseline="30000" dirty="0" smtClean="0">
                <a:solidFill>
                  <a:srgbClr val="F20000"/>
                </a:solidFill>
              </a:rPr>
              <a:t>T</a:t>
            </a:r>
            <a:r>
              <a:rPr lang="en-CA" altLang="en-US" dirty="0" smtClean="0"/>
              <a:t> = A e</a:t>
            </a:r>
            <a:r>
              <a:rPr lang="en-CA" altLang="en-US" baseline="30000" dirty="0" smtClean="0"/>
              <a:t>-</a:t>
            </a:r>
            <a:r>
              <a:rPr lang="en-CA" altLang="en-US" baseline="30000" dirty="0" err="1" smtClean="0">
                <a:solidFill>
                  <a:srgbClr val="660066"/>
                </a:solidFill>
              </a:rPr>
              <a:t>E</a:t>
            </a:r>
            <a:r>
              <a:rPr lang="en-CA" altLang="en-US" baseline="20000" dirty="0" err="1" smtClean="0">
                <a:solidFill>
                  <a:srgbClr val="660066"/>
                </a:solidFill>
              </a:rPr>
              <a:t>a</a:t>
            </a:r>
            <a:r>
              <a:rPr lang="en-CA" altLang="en-US" baseline="30000" dirty="0" smtClean="0"/>
              <a:t>/R</a:t>
            </a:r>
            <a:r>
              <a:rPr lang="en-CA" altLang="en-US" baseline="30000" dirty="0" smtClean="0">
                <a:solidFill>
                  <a:srgbClr val="F20000"/>
                </a:solidFill>
              </a:rPr>
              <a:t>T</a:t>
            </a:r>
            <a:r>
              <a:rPr lang="en-CA" altLang="en-US" dirty="0" smtClean="0"/>
              <a:t> 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CA" altLang="en-US" dirty="0" smtClean="0"/>
              <a:t>(</a:t>
            </a:r>
            <a:r>
              <a:rPr lang="en-CA" altLang="en-US" b="1" dirty="0" smtClean="0">
                <a:solidFill>
                  <a:srgbClr val="2A07F9"/>
                </a:solidFill>
              </a:rPr>
              <a:t>A</a:t>
            </a:r>
            <a:r>
              <a:rPr lang="en-CA" altLang="en-US" dirty="0" smtClean="0"/>
              <a:t> is a frequency factor= </a:t>
            </a:r>
            <a:r>
              <a:rPr lang="en-CA" altLang="en-US" dirty="0" err="1" smtClean="0">
                <a:solidFill>
                  <a:srgbClr val="ED6D0D"/>
                </a:solidFill>
              </a:rPr>
              <a:t>p</a:t>
            </a:r>
            <a:r>
              <a:rPr lang="en-CA" altLang="en-US" dirty="0" err="1" smtClean="0">
                <a:solidFill>
                  <a:srgbClr val="9933FF"/>
                </a:solidFill>
              </a:rPr>
              <a:t>Z</a:t>
            </a:r>
            <a:r>
              <a:rPr lang="en-CA" altLang="en-US" dirty="0" smtClean="0"/>
              <a:t>)</a:t>
            </a:r>
            <a:r>
              <a:rPr lang="en-CA" altLang="en-US" dirty="0" smtClean="0">
                <a:solidFill>
                  <a:srgbClr val="9933FF"/>
                </a:solidFill>
              </a:rPr>
              <a:t> </a:t>
            </a:r>
          </a:p>
        </p:txBody>
      </p:sp>
      <p:sp>
        <p:nvSpPr>
          <p:cNvPr id="161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76A00C4-EFC0-422E-802C-141FBE15783A}" type="slidenum">
              <a:rPr lang="en-US" altLang="en-US" smtClean="0">
                <a:latin typeface="Arial Black" panose="020B0A04020102020204" pitchFamily="34" charset="0"/>
              </a:rPr>
              <a:pPr/>
              <a:t>18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37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/>
              <a:t>4.8	Arrhenius Equation</a:t>
            </a:r>
          </a:p>
        </p:txBody>
      </p:sp>
      <p:sp>
        <p:nvSpPr>
          <p:cNvPr id="1638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B5AAB21-E315-4294-A820-B9A1258FC0BB}" type="slidenum">
              <a:rPr lang="en-US" altLang="en-US" smtClean="0">
                <a:latin typeface="Arial Black" panose="020B0A04020102020204" pitchFamily="34" charset="0"/>
              </a:rPr>
              <a:pPr/>
              <a:t>19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pic>
        <p:nvPicPr>
          <p:cNvPr id="163844" name="Picture 4" descr="FG12_014-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8077200" cy="381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45" name="AutoShape 5"/>
          <p:cNvSpPr>
            <a:spLocks noChangeArrowheads="1"/>
          </p:cNvSpPr>
          <p:nvPr/>
        </p:nvSpPr>
        <p:spPr bwMode="auto">
          <a:xfrm>
            <a:off x="3733800" y="2971800"/>
            <a:ext cx="457200" cy="5334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MY" altLang="en-US"/>
          </a:p>
        </p:txBody>
      </p:sp>
      <p:sp>
        <p:nvSpPr>
          <p:cNvPr id="163846" name="Line 6"/>
          <p:cNvSpPr>
            <a:spLocks noChangeShapeType="1"/>
          </p:cNvSpPr>
          <p:nvPr/>
        </p:nvSpPr>
        <p:spPr bwMode="auto">
          <a:xfrm flipV="1">
            <a:off x="2362200" y="3581400"/>
            <a:ext cx="12954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47" name="Text Box 7"/>
          <p:cNvSpPr txBox="1">
            <a:spLocks noChangeArrowheads="1"/>
          </p:cNvSpPr>
          <p:nvPr/>
        </p:nvSpPr>
        <p:spPr bwMode="auto">
          <a:xfrm>
            <a:off x="1371600" y="35814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sz="2000" b="1">
                <a:solidFill>
                  <a:srgbClr val="ED6D0D"/>
                </a:solidFill>
              </a:rPr>
              <a:t>p</a:t>
            </a:r>
            <a:r>
              <a:rPr lang="en-CA" altLang="en-US" sz="2000" b="1">
                <a:solidFill>
                  <a:srgbClr val="9933FF"/>
                </a:solidFill>
              </a:rPr>
              <a:t>Z</a:t>
            </a:r>
            <a:r>
              <a:rPr lang="en-CA" altLang="en-US" sz="2000" b="1">
                <a:solidFill>
                  <a:srgbClr val="F20000"/>
                </a:solidFill>
              </a:rPr>
              <a:t> </a:t>
            </a:r>
            <a:r>
              <a:rPr lang="en-CA" altLang="en-US" sz="2000" b="1"/>
              <a:t>= A</a:t>
            </a:r>
          </a:p>
        </p:txBody>
      </p:sp>
      <p:sp>
        <p:nvSpPr>
          <p:cNvPr id="163848" name="Text Box 8"/>
          <p:cNvSpPr txBox="1">
            <a:spLocks noChangeArrowheads="1"/>
          </p:cNvSpPr>
          <p:nvPr/>
        </p:nvSpPr>
        <p:spPr bwMode="auto">
          <a:xfrm>
            <a:off x="5791200" y="3200400"/>
            <a:ext cx="2133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sz="2000" b="1"/>
              <a:t>As </a:t>
            </a:r>
            <a:r>
              <a:rPr lang="en-CA" altLang="en-US" sz="2000" b="1">
                <a:solidFill>
                  <a:srgbClr val="F20000"/>
                </a:solidFill>
              </a:rPr>
              <a:t>T increases </a:t>
            </a:r>
            <a:r>
              <a:rPr lang="en-CA" altLang="en-US" sz="2000" b="1">
                <a:solidFill>
                  <a:schemeClr val="folHlink"/>
                </a:solidFill>
              </a:rPr>
              <a:t>k increases</a:t>
            </a:r>
          </a:p>
        </p:txBody>
      </p:sp>
      <p:sp>
        <p:nvSpPr>
          <p:cNvPr id="163849" name="Line 10"/>
          <p:cNvSpPr>
            <a:spLocks noChangeShapeType="1"/>
          </p:cNvSpPr>
          <p:nvPr/>
        </p:nvSpPr>
        <p:spPr bwMode="auto">
          <a:xfrm flipV="1">
            <a:off x="6858000" y="2819400"/>
            <a:ext cx="4572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39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Description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39821" y="1628800"/>
            <a:ext cx="8229600" cy="338437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GB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Aims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GB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understand the deviation of Arrhenius equation using theory of kinetic.</a:t>
            </a:r>
            <a:endParaRPr lang="en-GB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mechanism of a chemical reaction.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996" y="1446982"/>
            <a:ext cx="1184425" cy="1194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1811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Using the Arrhenius Equation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191000"/>
          </a:xfrm>
        </p:spPr>
        <p:txBody>
          <a:bodyPr>
            <a:normAutofit fontScale="92500" lnSpcReduction="20000"/>
          </a:bodyPr>
          <a:lstStyle/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en-CA" altLang="en-US" dirty="0" smtClean="0"/>
              <a:t>Arrhenius equation can be use to calculate the activation energy, </a:t>
            </a:r>
            <a:r>
              <a:rPr lang="en-CA" altLang="en-US" dirty="0" err="1" smtClean="0"/>
              <a:t>Ea</a:t>
            </a:r>
            <a:r>
              <a:rPr lang="en-CA" altLang="en-US" dirty="0" smtClean="0"/>
              <a:t> at two different temperature with known value of rate constant, k.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CA" altLang="en-US" u="sng" dirty="0">
              <a:solidFill>
                <a:srgbClr val="660066"/>
              </a:solidFill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 u="sng" dirty="0" smtClean="0">
                <a:solidFill>
                  <a:srgbClr val="660066"/>
                </a:solidFill>
              </a:rPr>
              <a:t>Using the equation below: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CA" altLang="en-US" sz="1000" dirty="0" smtClean="0"/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CA" altLang="en-US" dirty="0" smtClean="0">
              <a:solidFill>
                <a:schemeClr val="folHlink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CA" altLang="en-US" dirty="0" smtClean="0">
                <a:solidFill>
                  <a:schemeClr val="folHlink"/>
                </a:solidFill>
              </a:rPr>
              <a:t>k</a:t>
            </a:r>
            <a:r>
              <a:rPr lang="en-CA" altLang="en-US" dirty="0" smtClean="0"/>
              <a:t> =  A e</a:t>
            </a:r>
            <a:r>
              <a:rPr lang="en-CA" altLang="en-US" baseline="30000" dirty="0" smtClean="0"/>
              <a:t>-</a:t>
            </a:r>
            <a:r>
              <a:rPr lang="en-CA" altLang="en-US" baseline="30000" dirty="0" err="1" smtClean="0">
                <a:solidFill>
                  <a:srgbClr val="660066"/>
                </a:solidFill>
              </a:rPr>
              <a:t>E</a:t>
            </a:r>
            <a:r>
              <a:rPr lang="en-CA" altLang="en-US" sz="2400" baseline="20000" dirty="0" err="1" smtClean="0">
                <a:solidFill>
                  <a:srgbClr val="660066"/>
                </a:solidFill>
              </a:rPr>
              <a:t>a</a:t>
            </a:r>
            <a:r>
              <a:rPr lang="en-CA" altLang="en-US" baseline="30000" dirty="0" smtClean="0"/>
              <a:t>/R</a:t>
            </a:r>
            <a:r>
              <a:rPr lang="en-CA" altLang="en-US" baseline="30000" dirty="0" smtClean="0">
                <a:solidFill>
                  <a:srgbClr val="F20000"/>
                </a:solidFill>
              </a:rPr>
              <a:t>T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CA" altLang="en-US" sz="800" baseline="30000" dirty="0" smtClean="0"/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CA" altLang="en-US" dirty="0" err="1" smtClean="0"/>
              <a:t>ln</a:t>
            </a:r>
            <a:r>
              <a:rPr lang="en-CA" altLang="en-US" dirty="0" smtClean="0"/>
              <a:t> </a:t>
            </a:r>
            <a:r>
              <a:rPr lang="en-CA" altLang="en-US" dirty="0" smtClean="0">
                <a:solidFill>
                  <a:schemeClr val="folHlink"/>
                </a:solidFill>
              </a:rPr>
              <a:t>k</a:t>
            </a:r>
            <a:r>
              <a:rPr lang="en-CA" altLang="en-US" dirty="0" smtClean="0"/>
              <a:t> = </a:t>
            </a:r>
            <a:r>
              <a:rPr lang="en-CA" altLang="en-US" dirty="0" err="1" smtClean="0"/>
              <a:t>ln</a:t>
            </a:r>
            <a:r>
              <a:rPr lang="en-CA" altLang="en-US" dirty="0" smtClean="0"/>
              <a:t> (A e</a:t>
            </a:r>
            <a:r>
              <a:rPr lang="en-CA" altLang="en-US" baseline="30000" dirty="0" smtClean="0"/>
              <a:t>-</a:t>
            </a:r>
            <a:r>
              <a:rPr lang="en-CA" altLang="en-US" baseline="30000" dirty="0" err="1" smtClean="0">
                <a:solidFill>
                  <a:srgbClr val="660066"/>
                </a:solidFill>
              </a:rPr>
              <a:t>E</a:t>
            </a:r>
            <a:r>
              <a:rPr lang="en-CA" altLang="en-US" sz="2400" baseline="20000" dirty="0" err="1" smtClean="0">
                <a:solidFill>
                  <a:srgbClr val="660066"/>
                </a:solidFill>
              </a:rPr>
              <a:t>a</a:t>
            </a:r>
            <a:r>
              <a:rPr lang="en-CA" altLang="en-US" baseline="30000" dirty="0" smtClean="0"/>
              <a:t>/R</a:t>
            </a:r>
            <a:r>
              <a:rPr lang="en-CA" altLang="en-US" baseline="30000" dirty="0" smtClean="0">
                <a:solidFill>
                  <a:srgbClr val="F20000"/>
                </a:solidFill>
              </a:rPr>
              <a:t>T</a:t>
            </a:r>
            <a:r>
              <a:rPr lang="en-CA" altLang="en-US" dirty="0" smtClean="0"/>
              <a:t>)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CA" altLang="en-US" sz="1000" dirty="0" smtClean="0"/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CA" altLang="en-US" dirty="0" err="1" smtClean="0"/>
              <a:t>ln</a:t>
            </a:r>
            <a:r>
              <a:rPr lang="en-CA" altLang="en-US" dirty="0" smtClean="0"/>
              <a:t> </a:t>
            </a:r>
            <a:r>
              <a:rPr lang="en-CA" altLang="en-US" dirty="0" smtClean="0">
                <a:solidFill>
                  <a:schemeClr val="folHlink"/>
                </a:solidFill>
              </a:rPr>
              <a:t>k</a:t>
            </a:r>
            <a:r>
              <a:rPr lang="en-CA" altLang="en-US" dirty="0" smtClean="0"/>
              <a:t> = </a:t>
            </a:r>
            <a:r>
              <a:rPr lang="en-CA" altLang="en-US" dirty="0" err="1" smtClean="0"/>
              <a:t>ln</a:t>
            </a:r>
            <a:r>
              <a:rPr lang="en-CA" altLang="en-US" dirty="0" smtClean="0"/>
              <a:t> (A) + </a:t>
            </a:r>
            <a:r>
              <a:rPr lang="en-CA" altLang="en-US" dirty="0" err="1" smtClean="0"/>
              <a:t>ln</a:t>
            </a:r>
            <a:r>
              <a:rPr lang="en-CA" altLang="en-US" dirty="0" smtClean="0"/>
              <a:t> (e</a:t>
            </a:r>
            <a:r>
              <a:rPr lang="en-CA" altLang="en-US" baseline="30000" dirty="0" smtClean="0"/>
              <a:t>-</a:t>
            </a:r>
            <a:r>
              <a:rPr lang="en-CA" altLang="en-US" baseline="30000" dirty="0" err="1" smtClean="0">
                <a:solidFill>
                  <a:srgbClr val="660066"/>
                </a:solidFill>
              </a:rPr>
              <a:t>E</a:t>
            </a:r>
            <a:r>
              <a:rPr lang="en-CA" altLang="en-US" sz="2400" baseline="20000" dirty="0" err="1" smtClean="0">
                <a:solidFill>
                  <a:srgbClr val="660066"/>
                </a:solidFill>
              </a:rPr>
              <a:t>a</a:t>
            </a:r>
            <a:r>
              <a:rPr lang="en-CA" altLang="en-US" baseline="30000" dirty="0" smtClean="0"/>
              <a:t>/R</a:t>
            </a:r>
            <a:r>
              <a:rPr lang="en-CA" altLang="en-US" baseline="30000" dirty="0" smtClean="0">
                <a:solidFill>
                  <a:srgbClr val="F20000"/>
                </a:solidFill>
              </a:rPr>
              <a:t>T</a:t>
            </a:r>
            <a:r>
              <a:rPr lang="en-CA" altLang="en-US" dirty="0" smtClean="0"/>
              <a:t>) </a:t>
            </a:r>
          </a:p>
        </p:txBody>
      </p:sp>
      <p:sp>
        <p:nvSpPr>
          <p:cNvPr id="167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A040D76-869C-4669-9954-76B1860220F9}" type="slidenum">
              <a:rPr lang="en-US" altLang="en-US" smtClean="0">
                <a:latin typeface="Arial Black" panose="020B0A04020102020204" pitchFamily="34" charset="0"/>
              </a:rPr>
              <a:pPr/>
              <a:t>20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24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CA" altLang="en-US" sz="5400" dirty="0" err="1" smtClean="0"/>
              <a:t>ln</a:t>
            </a:r>
            <a:r>
              <a:rPr lang="en-CA" altLang="en-US" sz="5400" dirty="0" smtClean="0"/>
              <a:t> </a:t>
            </a:r>
            <a:r>
              <a:rPr lang="en-CA" altLang="en-US" sz="5400" dirty="0" smtClean="0">
                <a:solidFill>
                  <a:schemeClr val="folHlink"/>
                </a:solidFill>
              </a:rPr>
              <a:t>k</a:t>
            </a:r>
            <a:r>
              <a:rPr lang="en-CA" altLang="en-US" sz="5400" dirty="0" smtClean="0"/>
              <a:t> = </a:t>
            </a:r>
            <a:r>
              <a:rPr lang="en-CA" altLang="en-US" sz="5400" dirty="0" err="1" smtClean="0"/>
              <a:t>ln</a:t>
            </a:r>
            <a:r>
              <a:rPr lang="en-CA" altLang="en-US" sz="5400" dirty="0" smtClean="0"/>
              <a:t> (A) – (</a:t>
            </a:r>
            <a:r>
              <a:rPr lang="en-CA" altLang="en-US" sz="5400" dirty="0" err="1" smtClean="0">
                <a:solidFill>
                  <a:srgbClr val="660066"/>
                </a:solidFill>
              </a:rPr>
              <a:t>E</a:t>
            </a:r>
            <a:r>
              <a:rPr lang="en-CA" altLang="en-US" sz="5400" baseline="-25000" dirty="0" err="1" smtClean="0">
                <a:solidFill>
                  <a:srgbClr val="660066"/>
                </a:solidFill>
              </a:rPr>
              <a:t>a</a:t>
            </a:r>
            <a:r>
              <a:rPr lang="en-CA" altLang="en-US" sz="5400" dirty="0" smtClean="0"/>
              <a:t>/R</a:t>
            </a:r>
            <a:r>
              <a:rPr lang="en-CA" altLang="en-US" sz="5400" dirty="0" smtClean="0">
                <a:solidFill>
                  <a:srgbClr val="F20000"/>
                </a:solidFill>
              </a:rPr>
              <a:t>T</a:t>
            </a:r>
            <a:r>
              <a:rPr lang="en-CA" altLang="en-US" sz="5400" dirty="0" smtClean="0"/>
              <a:t>)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sz="800" dirty="0" smtClean="0"/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 sz="2800" dirty="0" smtClean="0"/>
              <a:t>Graphical method can be use to calculate the value of activation energy, </a:t>
            </a:r>
            <a:r>
              <a:rPr lang="en-US" altLang="en-US" sz="2800" dirty="0" err="1" smtClean="0"/>
              <a:t>Ea</a:t>
            </a:r>
            <a:endParaRPr lang="en-CA" altLang="en-US" sz="2800" dirty="0" smtClean="0"/>
          </a:p>
        </p:txBody>
      </p:sp>
      <p:sp>
        <p:nvSpPr>
          <p:cNvPr id="1699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1181691-2CE1-4D12-A206-41AEDBFA71C8}" type="slidenum">
              <a:rPr lang="en-US" altLang="en-US" smtClean="0">
                <a:latin typeface="Arial Black" panose="020B0A04020102020204" pitchFamily="34" charset="0"/>
              </a:rPr>
              <a:pPr/>
              <a:t>21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pic>
        <p:nvPicPr>
          <p:cNvPr id="16998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498057"/>
            <a:ext cx="5295900" cy="2191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43808" y="5780062"/>
            <a:ext cx="4464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</a:rPr>
              <a:t>Ea</a:t>
            </a:r>
            <a:r>
              <a:rPr lang="en-US" sz="3200" b="1" dirty="0" smtClean="0">
                <a:solidFill>
                  <a:srgbClr val="FF0000"/>
                </a:solidFill>
              </a:rPr>
              <a:t> = - slope x R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2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5720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endParaRPr lang="en-CA" altLang="en-US" sz="900" dirty="0" smtClean="0"/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CA" altLang="en-US" sz="4000" dirty="0" err="1" smtClean="0">
                <a:solidFill>
                  <a:schemeClr val="folHlink"/>
                </a:solidFill>
              </a:rPr>
              <a:t>ln</a:t>
            </a:r>
            <a:r>
              <a:rPr lang="en-CA" altLang="en-US" sz="4000" dirty="0" smtClean="0">
                <a:solidFill>
                  <a:schemeClr val="folHlink"/>
                </a:solidFill>
              </a:rPr>
              <a:t> k</a:t>
            </a:r>
            <a:r>
              <a:rPr lang="en-CA" altLang="en-US" sz="4000" baseline="-25000" dirty="0" smtClean="0">
                <a:solidFill>
                  <a:schemeClr val="folHlink"/>
                </a:solidFill>
              </a:rPr>
              <a:t>2</a:t>
            </a:r>
            <a:r>
              <a:rPr lang="en-CA" altLang="en-US" sz="4000" dirty="0" smtClean="0"/>
              <a:t> – </a:t>
            </a:r>
            <a:r>
              <a:rPr lang="en-CA" altLang="en-US" sz="4000" dirty="0" err="1" smtClean="0">
                <a:solidFill>
                  <a:schemeClr val="folHlink"/>
                </a:solidFill>
              </a:rPr>
              <a:t>ln</a:t>
            </a:r>
            <a:r>
              <a:rPr lang="en-CA" altLang="en-US" sz="4000" dirty="0" smtClean="0">
                <a:solidFill>
                  <a:schemeClr val="folHlink"/>
                </a:solidFill>
              </a:rPr>
              <a:t> k</a:t>
            </a:r>
            <a:r>
              <a:rPr lang="en-CA" altLang="en-US" sz="4000" baseline="-25000" dirty="0" smtClean="0">
                <a:solidFill>
                  <a:schemeClr val="folHlink"/>
                </a:solidFill>
              </a:rPr>
              <a:t>1</a:t>
            </a:r>
            <a:r>
              <a:rPr lang="en-CA" altLang="en-US" sz="4000" dirty="0" smtClean="0"/>
              <a:t> = (–</a:t>
            </a:r>
            <a:r>
              <a:rPr lang="en-CA" altLang="en-US" sz="4000" dirty="0" err="1" smtClean="0">
                <a:solidFill>
                  <a:srgbClr val="660066"/>
                </a:solidFill>
              </a:rPr>
              <a:t>E</a:t>
            </a:r>
            <a:r>
              <a:rPr lang="en-CA" altLang="en-US" sz="4000" baseline="-25000" dirty="0" err="1" smtClean="0">
                <a:solidFill>
                  <a:srgbClr val="660066"/>
                </a:solidFill>
              </a:rPr>
              <a:t>a</a:t>
            </a:r>
            <a:r>
              <a:rPr lang="en-CA" altLang="en-US" sz="4000" dirty="0" smtClean="0"/>
              <a:t>/R) (</a:t>
            </a:r>
            <a:r>
              <a:rPr lang="en-CA" altLang="en-US" sz="4000" dirty="0" smtClean="0">
                <a:solidFill>
                  <a:srgbClr val="F20000"/>
                </a:solidFill>
              </a:rPr>
              <a:t>1/T</a:t>
            </a:r>
            <a:r>
              <a:rPr lang="en-CA" altLang="en-US" sz="4000" baseline="-25000" dirty="0" smtClean="0">
                <a:solidFill>
                  <a:srgbClr val="F20000"/>
                </a:solidFill>
              </a:rPr>
              <a:t>2</a:t>
            </a:r>
            <a:r>
              <a:rPr lang="en-CA" altLang="en-US" sz="4000" dirty="0" smtClean="0">
                <a:solidFill>
                  <a:srgbClr val="F20000"/>
                </a:solidFill>
              </a:rPr>
              <a:t> – 1/T</a:t>
            </a:r>
            <a:r>
              <a:rPr lang="en-CA" altLang="en-US" sz="4000" baseline="-25000" dirty="0" smtClean="0">
                <a:solidFill>
                  <a:srgbClr val="F20000"/>
                </a:solidFill>
              </a:rPr>
              <a:t>1</a:t>
            </a:r>
            <a:r>
              <a:rPr lang="en-CA" altLang="en-US" sz="4000" dirty="0" smtClean="0"/>
              <a:t>)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CA" altLang="en-US" sz="5400" dirty="0" smtClean="0"/>
              <a:t>OR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CA" altLang="en-US" sz="6000" dirty="0" smtClean="0">
                <a:solidFill>
                  <a:schemeClr val="folHlink"/>
                </a:solidFill>
                <a:latin typeface="Symbol" panose="05050102010706020507" pitchFamily="18" charset="2"/>
              </a:rPr>
              <a:t>D</a:t>
            </a:r>
            <a:r>
              <a:rPr lang="en-CA" altLang="en-US" sz="6000" dirty="0" smtClean="0">
                <a:solidFill>
                  <a:schemeClr val="folHlink"/>
                </a:solidFill>
              </a:rPr>
              <a:t> (</a:t>
            </a:r>
            <a:r>
              <a:rPr lang="en-CA" altLang="en-US" sz="6000" dirty="0" err="1" smtClean="0">
                <a:solidFill>
                  <a:schemeClr val="folHlink"/>
                </a:solidFill>
              </a:rPr>
              <a:t>ln</a:t>
            </a:r>
            <a:r>
              <a:rPr lang="en-CA" altLang="en-US" sz="6000" dirty="0" smtClean="0">
                <a:solidFill>
                  <a:schemeClr val="folHlink"/>
                </a:solidFill>
              </a:rPr>
              <a:t> k)</a:t>
            </a:r>
            <a:r>
              <a:rPr lang="en-CA" altLang="en-US" sz="6000" dirty="0" smtClean="0"/>
              <a:t> = (–</a:t>
            </a:r>
            <a:r>
              <a:rPr lang="en-CA" altLang="en-US" sz="6000" dirty="0" err="1" smtClean="0">
                <a:solidFill>
                  <a:srgbClr val="660066"/>
                </a:solidFill>
              </a:rPr>
              <a:t>E</a:t>
            </a:r>
            <a:r>
              <a:rPr lang="en-CA" altLang="en-US" sz="6000" baseline="-25000" dirty="0" err="1" smtClean="0">
                <a:solidFill>
                  <a:srgbClr val="660066"/>
                </a:solidFill>
              </a:rPr>
              <a:t>a</a:t>
            </a:r>
            <a:r>
              <a:rPr lang="en-CA" altLang="en-US" sz="6000" dirty="0" smtClean="0"/>
              <a:t>/R) </a:t>
            </a:r>
            <a:r>
              <a:rPr lang="en-CA" altLang="en-US" sz="6000" dirty="0" smtClean="0">
                <a:solidFill>
                  <a:srgbClr val="F20000"/>
                </a:solidFill>
                <a:latin typeface="Symbol" panose="05050102010706020507" pitchFamily="18" charset="2"/>
              </a:rPr>
              <a:t>D</a:t>
            </a:r>
            <a:r>
              <a:rPr lang="en-CA" altLang="en-US" sz="6000" dirty="0" smtClean="0">
                <a:solidFill>
                  <a:srgbClr val="F20000"/>
                </a:solidFill>
              </a:rPr>
              <a:t>(1/T)</a:t>
            </a:r>
            <a:r>
              <a:rPr lang="en-CA" altLang="en-US" dirty="0" smtClean="0"/>
              <a:t> </a:t>
            </a:r>
          </a:p>
        </p:txBody>
      </p:sp>
      <p:sp>
        <p:nvSpPr>
          <p:cNvPr id="1761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D9AF9E1-A1A5-48C5-8F59-9420E9DB14C9}" type="slidenum">
              <a:rPr lang="en-US" altLang="en-US" smtClean="0">
                <a:latin typeface="Arial Black" panose="020B0A04020102020204" pitchFamily="34" charset="0"/>
              </a:rPr>
              <a:pPr/>
              <a:t>22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sp>
        <p:nvSpPr>
          <p:cNvPr id="176132" name="WordArt 6"/>
          <p:cNvSpPr>
            <a:spLocks noChangeArrowheads="1" noChangeShapeType="1" noTextEdit="1"/>
          </p:cNvSpPr>
          <p:nvPr/>
        </p:nvSpPr>
        <p:spPr bwMode="auto">
          <a:xfrm>
            <a:off x="2362200" y="4572000"/>
            <a:ext cx="4495800" cy="1905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66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009900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9900"/>
                    </a:gs>
                    <a:gs pos="100000">
                      <a:srgbClr val="13ED85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Changes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9900"/>
                    </a:gs>
                    <a:gs pos="100000">
                      <a:srgbClr val="13ED85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!</a:t>
            </a:r>
          </a:p>
          <a:p>
            <a:pPr algn="ctr"/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9900"/>
                    </a:gs>
                    <a:gs pos="100000">
                      <a:srgbClr val="13ED85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Final minus initial</a:t>
            </a:r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009900"/>
                  </a:gs>
                  <a:gs pos="100000">
                    <a:srgbClr val="13ED85"/>
                  </a:gs>
                </a:gsLst>
                <a:lin ang="5400000" scaled="1"/>
              </a:gra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60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667000"/>
            <a:ext cx="8382000" cy="1981200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CA" altLang="en-US" sz="4400" smtClean="0"/>
              <a:t>Your textbook says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CA" altLang="en-US" sz="4400" smtClean="0"/>
              <a:t> </a:t>
            </a:r>
            <a:r>
              <a:rPr lang="en-CA" altLang="en-US" sz="4400" smtClean="0">
                <a:solidFill>
                  <a:schemeClr val="folHlink"/>
                </a:solidFill>
              </a:rPr>
              <a:t>ln (k</a:t>
            </a:r>
            <a:r>
              <a:rPr lang="en-CA" altLang="en-US" sz="4400" baseline="-25000" smtClean="0">
                <a:solidFill>
                  <a:schemeClr val="folHlink"/>
                </a:solidFill>
              </a:rPr>
              <a:t>2</a:t>
            </a:r>
            <a:r>
              <a:rPr lang="en-CA" altLang="en-US" sz="4400" smtClean="0">
                <a:solidFill>
                  <a:schemeClr val="folHlink"/>
                </a:solidFill>
              </a:rPr>
              <a:t>/k</a:t>
            </a:r>
            <a:r>
              <a:rPr lang="en-CA" altLang="en-US" sz="4400" baseline="-25000" smtClean="0">
                <a:solidFill>
                  <a:schemeClr val="folHlink"/>
                </a:solidFill>
              </a:rPr>
              <a:t>1</a:t>
            </a:r>
            <a:r>
              <a:rPr lang="en-CA" altLang="en-US" sz="4400" smtClean="0">
                <a:solidFill>
                  <a:schemeClr val="folHlink"/>
                </a:solidFill>
              </a:rPr>
              <a:t>)</a:t>
            </a:r>
            <a:r>
              <a:rPr lang="en-CA" altLang="en-US" sz="4400" smtClean="0">
                <a:solidFill>
                  <a:srgbClr val="0000FF"/>
                </a:solidFill>
              </a:rPr>
              <a:t> </a:t>
            </a:r>
            <a:r>
              <a:rPr lang="en-CA" altLang="en-US" sz="4400" smtClean="0"/>
              <a:t>= (</a:t>
            </a:r>
            <a:r>
              <a:rPr lang="en-CA" altLang="en-US" sz="4400" smtClean="0">
                <a:solidFill>
                  <a:srgbClr val="660066"/>
                </a:solidFill>
              </a:rPr>
              <a:t>E</a:t>
            </a:r>
            <a:r>
              <a:rPr lang="en-CA" altLang="en-US" sz="4400" baseline="-25000" smtClean="0">
                <a:solidFill>
                  <a:srgbClr val="660066"/>
                </a:solidFill>
              </a:rPr>
              <a:t>a</a:t>
            </a:r>
            <a:r>
              <a:rPr lang="en-CA" altLang="en-US" sz="4400" smtClean="0"/>
              <a:t>/R)</a:t>
            </a:r>
            <a:r>
              <a:rPr lang="en-CA" altLang="en-US" sz="4400" smtClean="0">
                <a:solidFill>
                  <a:srgbClr val="0000FF"/>
                </a:solidFill>
              </a:rPr>
              <a:t> </a:t>
            </a:r>
            <a:r>
              <a:rPr lang="en-CA" altLang="en-US" sz="4400" smtClean="0">
                <a:solidFill>
                  <a:srgbClr val="F20000"/>
                </a:solidFill>
              </a:rPr>
              <a:t>(1/T</a:t>
            </a:r>
            <a:r>
              <a:rPr lang="en-CA" altLang="en-US" sz="4400" baseline="-25000" smtClean="0">
                <a:solidFill>
                  <a:srgbClr val="F20000"/>
                </a:solidFill>
              </a:rPr>
              <a:t>1</a:t>
            </a:r>
            <a:r>
              <a:rPr lang="en-CA" altLang="en-US" sz="4400" smtClean="0">
                <a:solidFill>
                  <a:srgbClr val="F20000"/>
                </a:solidFill>
              </a:rPr>
              <a:t> – 1/T</a:t>
            </a:r>
            <a:r>
              <a:rPr lang="en-CA" altLang="en-US" sz="4400" baseline="-25000" smtClean="0">
                <a:solidFill>
                  <a:srgbClr val="F20000"/>
                </a:solidFill>
              </a:rPr>
              <a:t>2</a:t>
            </a:r>
            <a:r>
              <a:rPr lang="en-CA" altLang="en-US" sz="4400" smtClean="0">
                <a:solidFill>
                  <a:srgbClr val="F20000"/>
                </a:solidFill>
              </a:rPr>
              <a:t>)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CA" altLang="en-US" sz="4400" smtClean="0"/>
          </a:p>
        </p:txBody>
      </p:sp>
      <p:sp>
        <p:nvSpPr>
          <p:cNvPr id="1781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30B52D7-55A1-4DEC-A672-773F50C87F95}" type="slidenum">
              <a:rPr lang="en-US" altLang="en-US" smtClean="0">
                <a:latin typeface="Arial Black" panose="020B0A04020102020204" pitchFamily="34" charset="0"/>
              </a:rPr>
              <a:pPr/>
              <a:t>23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sp>
        <p:nvSpPr>
          <p:cNvPr id="178180" name="Rectangle 5"/>
          <p:cNvSpPr>
            <a:spLocks noChangeArrowheads="1"/>
          </p:cNvSpPr>
          <p:nvPr/>
        </p:nvSpPr>
        <p:spPr bwMode="auto">
          <a:xfrm>
            <a:off x="457200" y="4419600"/>
            <a:ext cx="8229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altLang="en-US" sz="3200"/>
              <a:t>This is absolutely correct as well!  </a:t>
            </a:r>
          </a:p>
          <a:p>
            <a:r>
              <a:rPr lang="en-CA" altLang="en-US" sz="3200"/>
              <a:t>Use whichever form of the relation that you feel more comfortable with mathematically.</a:t>
            </a:r>
          </a:p>
        </p:txBody>
      </p:sp>
      <p:sp>
        <p:nvSpPr>
          <p:cNvPr id="178181" name="WordArt 6"/>
          <p:cNvSpPr>
            <a:spLocks noChangeArrowheads="1" noChangeShapeType="1" noTextEdit="1"/>
          </p:cNvSpPr>
          <p:nvPr/>
        </p:nvSpPr>
        <p:spPr bwMode="auto">
          <a:xfrm>
            <a:off x="3048000" y="1524000"/>
            <a:ext cx="2895600" cy="1066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66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0000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ED6D0D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Be Careful!</a:t>
            </a:r>
          </a:p>
        </p:txBody>
      </p:sp>
    </p:spTree>
    <p:extLst>
      <p:ext uri="{BB962C8B-B14F-4D97-AF65-F5344CB8AC3E}">
        <p14:creationId xmlns:p14="http://schemas.microsoft.com/office/powerpoint/2010/main" val="378626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/>
              <a:t>4.9	Reaction Mechanisms</a:t>
            </a:r>
          </a:p>
        </p:txBody>
      </p:sp>
      <p:sp>
        <p:nvSpPr>
          <p:cNvPr id="1822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80003E9-A9CD-43F1-9BCA-D675C0977C5B}" type="slidenum">
              <a:rPr lang="en-US" altLang="en-US" smtClean="0">
                <a:latin typeface="Arial Black" panose="020B0A04020102020204" pitchFamily="34" charset="0"/>
              </a:rPr>
              <a:pPr/>
              <a:t>24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sp>
        <p:nvSpPr>
          <p:cNvPr id="182276" name="Rectangle 4"/>
          <p:cNvSpPr>
            <a:spLocks noChangeArrowheads="1"/>
          </p:cNvSpPr>
          <p:nvPr/>
        </p:nvSpPr>
        <p:spPr bwMode="auto">
          <a:xfrm>
            <a:off x="533400" y="1878637"/>
            <a:ext cx="7924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altLang="en-US" sz="2800" dirty="0"/>
              <a:t>A</a:t>
            </a:r>
            <a:r>
              <a:rPr lang="en-CA" altLang="en-US" sz="3200" dirty="0"/>
              <a:t> </a:t>
            </a:r>
            <a:r>
              <a:rPr lang="en-CA" altLang="en-US" sz="2800" b="1" u="sng" dirty="0">
                <a:solidFill>
                  <a:srgbClr val="F20000"/>
                </a:solidFill>
              </a:rPr>
              <a:t>reaction mechanism</a:t>
            </a:r>
            <a:r>
              <a:rPr lang="en-CA" altLang="en-US" sz="2800" dirty="0"/>
              <a:t> is the </a:t>
            </a:r>
            <a:r>
              <a:rPr lang="en-CA" altLang="en-US" sz="2800" b="1" dirty="0">
                <a:solidFill>
                  <a:srgbClr val="0000FF"/>
                </a:solidFill>
              </a:rPr>
              <a:t>sequence of molecular events </a:t>
            </a:r>
            <a:r>
              <a:rPr lang="en-CA" altLang="en-US" sz="2800" dirty="0" smtClean="0"/>
              <a:t>that </a:t>
            </a:r>
            <a:r>
              <a:rPr lang="en-CA" altLang="en-US" sz="2800" dirty="0"/>
              <a:t>defines the </a:t>
            </a:r>
            <a:r>
              <a:rPr lang="en-CA" altLang="en-US" sz="2800" b="1" u="sng" dirty="0"/>
              <a:t>pathway</a:t>
            </a:r>
            <a:r>
              <a:rPr lang="en-CA" altLang="en-US" sz="2800" dirty="0"/>
              <a:t> </a:t>
            </a:r>
            <a:r>
              <a:rPr lang="en-CA" altLang="en-US" sz="2800" dirty="0" smtClean="0"/>
              <a:t>of the overall reaction.  </a:t>
            </a:r>
            <a:endParaRPr lang="en-CA" altLang="en-US" sz="2800" dirty="0"/>
          </a:p>
        </p:txBody>
      </p:sp>
      <p:sp>
        <p:nvSpPr>
          <p:cNvPr id="182277" name="Rectangle 7"/>
          <p:cNvSpPr>
            <a:spLocks noChangeArrowheads="1"/>
          </p:cNvSpPr>
          <p:nvPr/>
        </p:nvSpPr>
        <p:spPr bwMode="auto">
          <a:xfrm>
            <a:off x="533400" y="3570743"/>
            <a:ext cx="81534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altLang="en-US" sz="2800" dirty="0"/>
              <a:t>The </a:t>
            </a:r>
            <a:r>
              <a:rPr lang="en-CA" altLang="en-US" sz="2800" dirty="0" smtClean="0"/>
              <a:t>molecular events or known as the elementary </a:t>
            </a:r>
            <a:r>
              <a:rPr lang="en-CA" altLang="en-US" sz="2800" dirty="0"/>
              <a:t>reactions describe the behaviour </a:t>
            </a:r>
            <a:r>
              <a:rPr lang="en-CA" altLang="en-US" sz="2800" dirty="0" smtClean="0"/>
              <a:t>of the </a:t>
            </a:r>
            <a:r>
              <a:rPr lang="en-CA" altLang="en-US" sz="2800" b="1" u="sng" dirty="0">
                <a:solidFill>
                  <a:srgbClr val="0000FF"/>
                </a:solidFill>
              </a:rPr>
              <a:t>individual </a:t>
            </a:r>
            <a:r>
              <a:rPr lang="en-CA" altLang="en-US" sz="2800" b="1" u="sng" dirty="0" smtClean="0">
                <a:solidFill>
                  <a:srgbClr val="0000FF"/>
                </a:solidFill>
              </a:rPr>
              <a:t>molecules.</a:t>
            </a:r>
            <a:r>
              <a:rPr lang="en-CA" altLang="en-US" sz="2800" dirty="0" smtClean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altLang="en-US" sz="2800" dirty="0" smtClean="0"/>
              <a:t>While the </a:t>
            </a:r>
            <a:r>
              <a:rPr lang="en-CA" altLang="en-US" sz="2800" dirty="0"/>
              <a:t>overall reaction tells us </a:t>
            </a:r>
            <a:r>
              <a:rPr lang="en-CA" altLang="en-US" sz="2800" b="1" u="sng" dirty="0">
                <a:solidFill>
                  <a:srgbClr val="009900"/>
                </a:solidFill>
              </a:rPr>
              <a:t>stoichiometry.</a:t>
            </a:r>
            <a:endParaRPr lang="en-CA" altLang="en-US" sz="2800" b="1" dirty="0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77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CA" altLang="en-US" sz="3400" dirty="0" smtClean="0"/>
              <a:t>NO</a:t>
            </a:r>
            <a:r>
              <a:rPr lang="en-CA" altLang="en-US" sz="3400" baseline="-25000" dirty="0" smtClean="0"/>
              <a:t>2</a:t>
            </a:r>
            <a:r>
              <a:rPr lang="en-CA" altLang="en-US" sz="3400" dirty="0" smtClean="0"/>
              <a:t> (g) + CO (g) </a:t>
            </a:r>
            <a:r>
              <a:rPr lang="en-CA" altLang="en-US" sz="3400" dirty="0" smtClean="0">
                <a:sym typeface="Wingdings" panose="05000000000000000000" pitchFamily="2" charset="2"/>
              </a:rPr>
              <a:t></a:t>
            </a:r>
            <a:r>
              <a:rPr lang="en-CA" altLang="en-US" sz="3400" dirty="0" smtClean="0"/>
              <a:t> NO (g) + CO</a:t>
            </a:r>
            <a:r>
              <a:rPr lang="en-CA" altLang="en-US" sz="3400" baseline="-25000" dirty="0" smtClean="0"/>
              <a:t>2</a:t>
            </a:r>
            <a:r>
              <a:rPr lang="en-CA" altLang="en-US" sz="3400" dirty="0" smtClean="0"/>
              <a:t> (g)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CA" altLang="en-US" sz="3500" b="1" dirty="0" smtClean="0">
                <a:solidFill>
                  <a:srgbClr val="F20000"/>
                </a:solidFill>
              </a:rPr>
              <a:t>Two elementary reactions have take place to form the above complete reaction: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CA" altLang="en-US" sz="3500" dirty="0" smtClean="0"/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CA" altLang="en-US" sz="3500" dirty="0" smtClean="0">
                <a:sym typeface="Wingdings" panose="05000000000000000000" pitchFamily="2" charset="2"/>
              </a:rPr>
              <a:t></a:t>
            </a:r>
            <a:r>
              <a:rPr lang="en-CA" altLang="en-US" sz="3500" dirty="0" smtClean="0"/>
              <a:t> 2 NO</a:t>
            </a:r>
            <a:r>
              <a:rPr lang="en-CA" altLang="en-US" sz="3500" baseline="-25000" dirty="0" smtClean="0"/>
              <a:t>2</a:t>
            </a:r>
            <a:r>
              <a:rPr lang="en-CA" altLang="en-US" sz="3500" dirty="0" smtClean="0"/>
              <a:t> </a:t>
            </a:r>
            <a:r>
              <a:rPr lang="en-CA" altLang="en-US" sz="3500" dirty="0" smtClean="0">
                <a:sym typeface="Symbol" panose="05050102010706020507" pitchFamily="18" charset="2"/>
              </a:rPr>
              <a:t></a:t>
            </a:r>
            <a:r>
              <a:rPr lang="en-CA" altLang="en-US" sz="3500" dirty="0" smtClean="0"/>
              <a:t> NO and NO</a:t>
            </a:r>
            <a:r>
              <a:rPr lang="en-CA" altLang="en-US" sz="3500" baseline="-25000" dirty="0" smtClean="0"/>
              <a:t>3</a:t>
            </a:r>
            <a:endParaRPr lang="en-CA" altLang="en-US" sz="3500" dirty="0" smtClean="0"/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CA" altLang="en-US" sz="3500" dirty="0" smtClean="0">
                <a:sym typeface="Wingdings" panose="05000000000000000000" pitchFamily="2" charset="2"/>
              </a:rPr>
              <a:t></a:t>
            </a:r>
            <a:r>
              <a:rPr lang="en-CA" altLang="en-US" sz="3500" dirty="0" smtClean="0"/>
              <a:t>NO</a:t>
            </a:r>
            <a:r>
              <a:rPr lang="en-CA" altLang="en-US" sz="3500" baseline="-25000" dirty="0" smtClean="0"/>
              <a:t>3</a:t>
            </a:r>
            <a:r>
              <a:rPr lang="en-CA" altLang="en-US" sz="3500" dirty="0" smtClean="0"/>
              <a:t> + CO </a:t>
            </a:r>
            <a:r>
              <a:rPr lang="en-CA" altLang="en-US" sz="3500" dirty="0" smtClean="0">
                <a:sym typeface="Symbol" panose="05050102010706020507" pitchFamily="18" charset="2"/>
              </a:rPr>
              <a:t></a:t>
            </a:r>
            <a:r>
              <a:rPr lang="en-CA" altLang="en-US" sz="3500" dirty="0" smtClean="0"/>
              <a:t>NO</a:t>
            </a:r>
            <a:r>
              <a:rPr lang="en-CA" altLang="en-US" sz="3500" baseline="-25000" dirty="0" smtClean="0"/>
              <a:t>2</a:t>
            </a:r>
            <a:r>
              <a:rPr lang="en-CA" altLang="en-US" sz="3500" dirty="0" smtClean="0"/>
              <a:t> and CO</a:t>
            </a:r>
            <a:r>
              <a:rPr lang="en-CA" altLang="en-US" sz="3500" baseline="-25000" dirty="0" smtClean="0"/>
              <a:t>2</a:t>
            </a:r>
            <a:r>
              <a:rPr lang="en-CA" altLang="en-US" sz="4000" dirty="0" smtClean="0"/>
              <a:t> </a:t>
            </a:r>
          </a:p>
        </p:txBody>
      </p:sp>
      <p:sp>
        <p:nvSpPr>
          <p:cNvPr id="1843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DE057B-DCE4-4276-AF82-6C4D448A269D}" type="slidenum">
              <a:rPr lang="en-US" altLang="en-US" smtClean="0">
                <a:latin typeface="Arial Black" panose="020B0A04020102020204" pitchFamily="34" charset="0"/>
              </a:rPr>
              <a:pPr/>
              <a:t>25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47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CA" altLang="en-US" sz="3400" dirty="0" smtClean="0"/>
              <a:t>NO</a:t>
            </a:r>
            <a:r>
              <a:rPr lang="en-CA" altLang="en-US" sz="3400" baseline="-25000" dirty="0" smtClean="0"/>
              <a:t>2</a:t>
            </a:r>
            <a:r>
              <a:rPr lang="en-CA" altLang="en-US" sz="3400" dirty="0" smtClean="0"/>
              <a:t> (g) + CO (g) </a:t>
            </a:r>
            <a:r>
              <a:rPr lang="en-CA" altLang="en-US" sz="3400" dirty="0" smtClean="0">
                <a:sym typeface="Wingdings" panose="05000000000000000000" pitchFamily="2" charset="2"/>
              </a:rPr>
              <a:t></a:t>
            </a:r>
            <a:r>
              <a:rPr lang="en-CA" altLang="en-US" sz="3400" dirty="0" smtClean="0"/>
              <a:t> NO (g) + CO</a:t>
            </a:r>
            <a:r>
              <a:rPr lang="en-CA" altLang="en-US" sz="3400" baseline="-25000" dirty="0" smtClean="0"/>
              <a:t>2</a:t>
            </a:r>
            <a:r>
              <a:rPr lang="en-CA" altLang="en-US" sz="3400" dirty="0" smtClean="0"/>
              <a:t> (g)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CA" altLang="en-US" sz="3600" b="1" dirty="0" smtClean="0">
                <a:solidFill>
                  <a:srgbClr val="0000FF"/>
                </a:solidFill>
              </a:rPr>
              <a:t>Adding all the elementary reactions will form the final overall reaction</a:t>
            </a:r>
            <a:r>
              <a:rPr lang="en-CA" altLang="en-US" sz="3600" b="1" dirty="0" smtClean="0"/>
              <a:t>!</a:t>
            </a:r>
            <a:r>
              <a:rPr lang="en-CA" altLang="en-US" dirty="0" smtClean="0">
                <a:solidFill>
                  <a:srgbClr val="F20000"/>
                </a:solidFill>
              </a:rPr>
              <a:t>  </a:t>
            </a:r>
          </a:p>
        </p:txBody>
      </p:sp>
      <p:sp>
        <p:nvSpPr>
          <p:cNvPr id="1863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BF2FF33-E771-44F6-BC72-B07BE0BD562C}" type="slidenum">
              <a:rPr lang="en-US" altLang="en-US" smtClean="0">
                <a:latin typeface="Arial Black" panose="020B0A04020102020204" pitchFamily="34" charset="0"/>
              </a:rPr>
              <a:pPr/>
              <a:t>26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pic>
        <p:nvPicPr>
          <p:cNvPr id="186373" name="Picture 6" descr="stepreacti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81400"/>
            <a:ext cx="8153400" cy="1435100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625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CA" altLang="en-US" sz="3400" dirty="0" smtClean="0"/>
              <a:t>NO</a:t>
            </a:r>
            <a:r>
              <a:rPr lang="en-CA" altLang="en-US" sz="3400" baseline="-25000" dirty="0" smtClean="0"/>
              <a:t>2</a:t>
            </a:r>
            <a:r>
              <a:rPr lang="en-CA" altLang="en-US" sz="3400" dirty="0" smtClean="0"/>
              <a:t> (g) + CO (g) </a:t>
            </a:r>
            <a:r>
              <a:rPr lang="en-CA" altLang="en-US" sz="3400" dirty="0" smtClean="0">
                <a:sym typeface="Wingdings" panose="05000000000000000000" pitchFamily="2" charset="2"/>
              </a:rPr>
              <a:t></a:t>
            </a:r>
            <a:r>
              <a:rPr lang="en-CA" altLang="en-US" sz="3400" dirty="0" smtClean="0"/>
              <a:t> NO (g) + CO</a:t>
            </a:r>
            <a:r>
              <a:rPr lang="en-CA" altLang="en-US" sz="3400" baseline="-25000" dirty="0" smtClean="0"/>
              <a:t>2</a:t>
            </a:r>
            <a:r>
              <a:rPr lang="en-CA" altLang="en-US" sz="3400" dirty="0" smtClean="0"/>
              <a:t> (g)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idx="1"/>
          </p:nvPr>
        </p:nvSpPr>
        <p:spPr>
          <a:xfrm>
            <a:off x="462385" y="3496393"/>
            <a:ext cx="8229600" cy="261595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CA" altLang="en-US" dirty="0" smtClean="0"/>
              <a:t>The chemical that is </a:t>
            </a:r>
            <a:r>
              <a:rPr lang="en-CA" altLang="en-US" b="1" u="sng" dirty="0" smtClean="0">
                <a:solidFill>
                  <a:srgbClr val="0000FF"/>
                </a:solidFill>
              </a:rPr>
              <a:t>formed</a:t>
            </a:r>
            <a:r>
              <a:rPr lang="en-CA" altLang="en-US" dirty="0" smtClean="0">
                <a:solidFill>
                  <a:srgbClr val="0000FF"/>
                </a:solidFill>
              </a:rPr>
              <a:t> in one elementary step</a:t>
            </a:r>
            <a:r>
              <a:rPr lang="en-CA" altLang="en-US" dirty="0" smtClean="0"/>
              <a:t> and </a:t>
            </a:r>
            <a:r>
              <a:rPr lang="en-CA" altLang="en-US" b="1" u="sng" dirty="0" smtClean="0">
                <a:solidFill>
                  <a:srgbClr val="0000FF"/>
                </a:solidFill>
              </a:rPr>
              <a:t>consumed</a:t>
            </a:r>
            <a:r>
              <a:rPr lang="en-CA" altLang="en-US" dirty="0" smtClean="0">
                <a:solidFill>
                  <a:srgbClr val="0000FF"/>
                </a:solidFill>
              </a:rPr>
              <a:t> later in another elementary step</a:t>
            </a:r>
            <a:r>
              <a:rPr lang="en-CA" altLang="en-US" dirty="0"/>
              <a:t> </a:t>
            </a:r>
            <a:r>
              <a:rPr lang="en-CA" altLang="en-US" dirty="0" smtClean="0"/>
              <a:t>can be “crossed-out” </a:t>
            </a:r>
            <a:endParaRPr lang="en-CA" altLang="en-US" dirty="0" smtClean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en-CA" altLang="en-US" i="1" dirty="0" smtClean="0">
                <a:solidFill>
                  <a:srgbClr val="FF0000"/>
                </a:solidFill>
              </a:rPr>
              <a:t>Summation of the elementary reactions will form the overall reaction</a:t>
            </a:r>
          </a:p>
        </p:txBody>
      </p:sp>
      <p:sp>
        <p:nvSpPr>
          <p:cNvPr id="1884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F31451F-AB98-4EDA-B103-0BFB0D7584C0}" type="slidenum">
              <a:rPr lang="en-US" altLang="en-US" smtClean="0">
                <a:latin typeface="Arial Black" panose="020B0A04020102020204" pitchFamily="34" charset="0"/>
              </a:rPr>
              <a:pPr/>
              <a:t>27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pic>
        <p:nvPicPr>
          <p:cNvPr id="188421" name="Picture 4" descr="stepreacti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8153400" cy="1435100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074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Reaction intermediate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7851775" cy="2695575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 dirty="0" smtClean="0"/>
              <a:t>A </a:t>
            </a:r>
            <a:r>
              <a:rPr lang="en-CA" altLang="en-US" b="1" u="sng" dirty="0" smtClean="0">
                <a:solidFill>
                  <a:schemeClr val="folHlink"/>
                </a:solidFill>
              </a:rPr>
              <a:t>reaction intermediate</a:t>
            </a:r>
            <a:r>
              <a:rPr lang="en-CA" altLang="en-US" dirty="0" smtClean="0"/>
              <a:t> is a chemical/species that is </a:t>
            </a:r>
            <a:r>
              <a:rPr lang="en-CA" altLang="en-US" b="1" u="sng" dirty="0" smtClean="0">
                <a:solidFill>
                  <a:srgbClr val="F20000"/>
                </a:solidFill>
              </a:rPr>
              <a:t>formed</a:t>
            </a:r>
            <a:r>
              <a:rPr lang="en-CA" altLang="en-US" dirty="0" smtClean="0"/>
              <a:t> in an elementary step reaction and been </a:t>
            </a:r>
            <a:r>
              <a:rPr lang="en-CA" altLang="en-US" b="1" u="sng" dirty="0" smtClean="0">
                <a:solidFill>
                  <a:srgbClr val="F20000"/>
                </a:solidFill>
              </a:rPr>
              <a:t>consumed</a:t>
            </a:r>
            <a:r>
              <a:rPr lang="en-CA" altLang="en-US" dirty="0" smtClean="0"/>
              <a:t> later in another elementary step reaction.  </a:t>
            </a:r>
          </a:p>
        </p:txBody>
      </p:sp>
      <p:sp>
        <p:nvSpPr>
          <p:cNvPr id="1904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74D8526-12D9-4DB5-A5B6-25C61B343E39}" type="slidenum">
              <a:rPr lang="en-US" altLang="en-US" smtClean="0">
                <a:latin typeface="Arial Black" panose="020B0A04020102020204" pitchFamily="34" charset="0"/>
              </a:rPr>
              <a:pPr/>
              <a:t>28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sp>
        <p:nvSpPr>
          <p:cNvPr id="190469" name="Rectangle 5"/>
          <p:cNvSpPr>
            <a:spLocks noChangeArrowheads="1"/>
          </p:cNvSpPr>
          <p:nvPr/>
        </p:nvSpPr>
        <p:spPr bwMode="auto">
          <a:xfrm>
            <a:off x="550453" y="3989967"/>
            <a:ext cx="81534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CA" altLang="en-US" sz="3600" dirty="0" smtClean="0">
                <a:solidFill>
                  <a:schemeClr val="folHlink"/>
                </a:solidFill>
              </a:rPr>
              <a:t>The reaction intermediate will be crossed out and it </a:t>
            </a:r>
            <a:r>
              <a:rPr lang="en-CA" altLang="en-US" sz="3600" b="1" u="sng" dirty="0" smtClean="0">
                <a:solidFill>
                  <a:schemeClr val="folHlink"/>
                </a:solidFill>
              </a:rPr>
              <a:t>never</a:t>
            </a:r>
            <a:r>
              <a:rPr lang="en-CA" altLang="en-US" sz="3600" dirty="0" smtClean="0">
                <a:solidFill>
                  <a:schemeClr val="folHlink"/>
                </a:solidFill>
              </a:rPr>
              <a:t> being seen in </a:t>
            </a:r>
            <a:r>
              <a:rPr lang="en-CA" altLang="en-US" sz="3600" dirty="0">
                <a:solidFill>
                  <a:schemeClr val="folHlink"/>
                </a:solidFill>
              </a:rPr>
              <a:t>the overall </a:t>
            </a:r>
            <a:r>
              <a:rPr lang="en-CA" altLang="en-US" sz="3600" dirty="0" smtClean="0">
                <a:solidFill>
                  <a:schemeClr val="folHlink"/>
                </a:solidFill>
              </a:rPr>
              <a:t>reaction equation!</a:t>
            </a:r>
            <a:r>
              <a:rPr lang="en-CA" altLang="en-US" sz="3600" dirty="0" smtClean="0">
                <a:solidFill>
                  <a:srgbClr val="F20000"/>
                </a:solidFill>
              </a:rPr>
              <a:t>  </a:t>
            </a:r>
            <a:endParaRPr lang="en-CA" altLang="en-US" sz="3600" dirty="0">
              <a:solidFill>
                <a:srgbClr val="F2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96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/>
              <a:t>4.10	</a:t>
            </a:r>
            <a:r>
              <a:rPr lang="en-CA" altLang="en-US" dirty="0" err="1" smtClean="0"/>
              <a:t>Molecularity</a:t>
            </a:r>
            <a:endParaRPr lang="en-CA" altLang="en-US" dirty="0" smtClean="0"/>
          </a:p>
        </p:txBody>
      </p:sp>
      <p:sp>
        <p:nvSpPr>
          <p:cNvPr id="19251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7851775" cy="2362200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 dirty="0" smtClean="0"/>
              <a:t>The </a:t>
            </a:r>
            <a:r>
              <a:rPr lang="en-CA" altLang="en-US" b="1" u="sng" dirty="0" err="1" smtClean="0">
                <a:solidFill>
                  <a:srgbClr val="F20000"/>
                </a:solidFill>
              </a:rPr>
              <a:t>molecularity</a:t>
            </a:r>
            <a:r>
              <a:rPr lang="en-CA" altLang="en-US" dirty="0" smtClean="0"/>
              <a:t> of an </a:t>
            </a:r>
            <a:r>
              <a:rPr lang="en-CA" altLang="en-US" b="1" u="sng" dirty="0" smtClean="0">
                <a:solidFill>
                  <a:srgbClr val="0000FF"/>
                </a:solidFill>
              </a:rPr>
              <a:t>elementary reaction: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CA" altLang="en-US" b="1" u="sng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 dirty="0" smtClean="0"/>
              <a:t>is the </a:t>
            </a:r>
            <a:r>
              <a:rPr lang="en-CA" altLang="en-US" b="1" u="sng" dirty="0" smtClean="0">
                <a:solidFill>
                  <a:srgbClr val="009900"/>
                </a:solidFill>
              </a:rPr>
              <a:t>number of reactant molecules </a:t>
            </a:r>
            <a:r>
              <a:rPr lang="en-CA" altLang="en-US" dirty="0" smtClean="0"/>
              <a:t>of the elementary step reaction.  </a:t>
            </a:r>
          </a:p>
        </p:txBody>
      </p:sp>
      <p:sp>
        <p:nvSpPr>
          <p:cNvPr id="1925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F65263A-077E-4916-AAFD-34987D241AA7}" type="slidenum">
              <a:rPr lang="en-US" altLang="en-US" smtClean="0">
                <a:latin typeface="Arial Black" panose="020B0A04020102020204" pitchFamily="34" charset="0"/>
              </a:rPr>
              <a:pPr/>
              <a:t>29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sp>
        <p:nvSpPr>
          <p:cNvPr id="192517" name="Rectangle 6"/>
          <p:cNvSpPr>
            <a:spLocks noChangeArrowheads="1"/>
          </p:cNvSpPr>
          <p:nvPr/>
        </p:nvSpPr>
        <p:spPr bwMode="auto">
          <a:xfrm>
            <a:off x="381000" y="4343400"/>
            <a:ext cx="8610600" cy="1505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CA" altLang="en-US" sz="2700" dirty="0"/>
              <a:t>A </a:t>
            </a:r>
            <a:r>
              <a:rPr lang="en-CA" altLang="en-US" sz="2700" b="1" u="sng" dirty="0">
                <a:solidFill>
                  <a:srgbClr val="009900"/>
                </a:solidFill>
              </a:rPr>
              <a:t>one molecule</a:t>
            </a:r>
            <a:r>
              <a:rPr lang="en-CA" altLang="en-US" sz="2700" dirty="0"/>
              <a:t> </a:t>
            </a:r>
            <a:r>
              <a:rPr lang="en-CA" altLang="en-US" sz="2700" dirty="0" smtClean="0"/>
              <a:t>: </a:t>
            </a:r>
            <a:r>
              <a:rPr lang="en-CA" altLang="en-US" sz="2700" b="1" u="sng" dirty="0" err="1" smtClean="0">
                <a:solidFill>
                  <a:srgbClr val="F20000"/>
                </a:solidFill>
              </a:rPr>
              <a:t>unimolecular</a:t>
            </a:r>
            <a:r>
              <a:rPr lang="en-CA" altLang="en-US" sz="2700" dirty="0">
                <a:solidFill>
                  <a:srgbClr val="F20000"/>
                </a:solidFill>
              </a:rPr>
              <a:t>.</a:t>
            </a:r>
            <a:r>
              <a:rPr lang="en-CA" altLang="en-US" sz="2700" dirty="0"/>
              <a:t>  </a:t>
            </a:r>
          </a:p>
          <a:p>
            <a:pPr eaLnBrk="1" hangingPunct="1">
              <a:spcBef>
                <a:spcPct val="20000"/>
              </a:spcBef>
            </a:pPr>
            <a:r>
              <a:rPr lang="en-CA" altLang="en-US" sz="2700" dirty="0"/>
              <a:t>A </a:t>
            </a:r>
            <a:r>
              <a:rPr lang="en-CA" altLang="en-US" sz="2700" b="1" u="sng" dirty="0">
                <a:solidFill>
                  <a:srgbClr val="009900"/>
                </a:solidFill>
              </a:rPr>
              <a:t>two molecule</a:t>
            </a:r>
            <a:r>
              <a:rPr lang="en-CA" altLang="en-US" sz="2700" dirty="0"/>
              <a:t> </a:t>
            </a:r>
            <a:r>
              <a:rPr lang="en-CA" altLang="en-US" sz="2700" dirty="0" smtClean="0"/>
              <a:t>: </a:t>
            </a:r>
            <a:r>
              <a:rPr lang="en-CA" altLang="en-US" sz="2700" b="1" u="sng" dirty="0" smtClean="0">
                <a:solidFill>
                  <a:srgbClr val="F20000"/>
                </a:solidFill>
              </a:rPr>
              <a:t>bimolecular</a:t>
            </a:r>
            <a:r>
              <a:rPr lang="en-CA" altLang="en-US" sz="2700" dirty="0">
                <a:solidFill>
                  <a:srgbClr val="F20000"/>
                </a:solidFill>
              </a:rPr>
              <a:t>.</a:t>
            </a:r>
            <a:r>
              <a:rPr lang="en-CA" altLang="en-US" sz="2700" dirty="0"/>
              <a:t>  </a:t>
            </a:r>
          </a:p>
          <a:p>
            <a:pPr eaLnBrk="1" hangingPunct="1">
              <a:spcBef>
                <a:spcPct val="20000"/>
              </a:spcBef>
            </a:pPr>
            <a:r>
              <a:rPr lang="en-CA" altLang="en-US" sz="2700" dirty="0"/>
              <a:t>A </a:t>
            </a:r>
            <a:r>
              <a:rPr lang="en-CA" altLang="en-US" sz="2700" b="1" u="sng" dirty="0">
                <a:solidFill>
                  <a:srgbClr val="009900"/>
                </a:solidFill>
              </a:rPr>
              <a:t>three </a:t>
            </a:r>
            <a:r>
              <a:rPr lang="en-CA" altLang="en-US" sz="2700" b="1" u="sng" dirty="0" smtClean="0">
                <a:solidFill>
                  <a:srgbClr val="009900"/>
                </a:solidFill>
              </a:rPr>
              <a:t>molecule :</a:t>
            </a:r>
            <a:r>
              <a:rPr lang="en-CA" altLang="en-US" sz="2700" dirty="0" smtClean="0"/>
              <a:t> </a:t>
            </a:r>
            <a:r>
              <a:rPr lang="en-CA" altLang="en-US" sz="2700" b="1" u="sng" dirty="0" err="1">
                <a:solidFill>
                  <a:srgbClr val="F20000"/>
                </a:solidFill>
              </a:rPr>
              <a:t>termolecular</a:t>
            </a:r>
            <a:r>
              <a:rPr lang="en-CA" altLang="en-US" sz="27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7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998" y="1453612"/>
            <a:ext cx="8229600" cy="514374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Expected Outcomes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Able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understand the deviation of Arrhenius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equation</a:t>
            </a:r>
          </a:p>
          <a:p>
            <a:pPr marL="457200" lvl="1" indent="0" algn="just">
              <a:spcBef>
                <a:spcPts val="0"/>
              </a:spcBef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using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theory of kinetic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Able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mechanism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important </a:t>
            </a:r>
          </a:p>
          <a:p>
            <a:pPr marL="457200" lvl="1" indent="0" algn="just"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parameters in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chemical reaction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spcBef>
                <a:spcPts val="0"/>
              </a:spcBef>
              <a:buNone/>
            </a:pP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Atkins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 &amp; Julio, D. P. (2006).Physical Chemistry (8th ed.). New York: Oxford.</a:t>
            </a:r>
          </a:p>
          <a:p>
            <a:pPr marL="45720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Chang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(2005).Chemistry (8th ed.). New York: McGraw Hill.</a:t>
            </a:r>
          </a:p>
          <a:p>
            <a:pPr marL="45720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Atkins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 &amp; Julio, D. P. (2012). Elements of Physical Chemistry </a:t>
            </a:r>
          </a:p>
          <a:p>
            <a:pPr marL="457200" indent="0" algn="just"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(sixth 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Freeman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Oxford.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Silbey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J.,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Alberty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A., &amp;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Bawendi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G. (2005). Physical Chemistry. New York: John Wiley &amp;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Sons.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Mortimer R. G. (2008) Physical Chemistry, Third Edition , Elsevier Academic press,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USA.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spcBef>
                <a:spcPts val="0"/>
              </a:spcBef>
              <a:buNone/>
            </a:pP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996" y="1446982"/>
            <a:ext cx="1184425" cy="1194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8096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Molecularity</a:t>
            </a:r>
          </a:p>
        </p:txBody>
      </p:sp>
      <p:sp>
        <p:nvSpPr>
          <p:cNvPr id="1945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2C86CC-EAF3-4E0E-97CD-AD63D425B440}" type="slidenum">
              <a:rPr lang="en-US" altLang="en-US" smtClean="0">
                <a:latin typeface="Arial Black" panose="020B0A04020102020204" pitchFamily="34" charset="0"/>
              </a:rPr>
              <a:pPr/>
              <a:t>30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pic>
        <p:nvPicPr>
          <p:cNvPr id="194564" name="Picture 6" descr="moleularity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398" b="19102"/>
          <a:stretch/>
        </p:blipFill>
        <p:spPr bwMode="auto">
          <a:xfrm>
            <a:off x="1828800" y="4756283"/>
            <a:ext cx="5486400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moleularity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3" b="48827"/>
          <a:stretch/>
        </p:blipFill>
        <p:spPr bwMode="auto">
          <a:xfrm>
            <a:off x="1794373" y="3480251"/>
            <a:ext cx="5486400" cy="648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moleularity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171"/>
          <a:stretch/>
        </p:blipFill>
        <p:spPr bwMode="auto">
          <a:xfrm>
            <a:off x="1828800" y="1885619"/>
            <a:ext cx="5486400" cy="855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727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Chances for molecularity</a:t>
            </a:r>
          </a:p>
        </p:txBody>
      </p:sp>
      <p:sp>
        <p:nvSpPr>
          <p:cNvPr id="1966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A66969D-6BF5-41C6-9F69-021B1E93E4EE}" type="slidenum">
              <a:rPr lang="en-US" altLang="en-US" smtClean="0">
                <a:latin typeface="Arial Black" panose="020B0A04020102020204" pitchFamily="34" charset="0"/>
              </a:rPr>
              <a:pPr/>
              <a:t>31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sp>
        <p:nvSpPr>
          <p:cNvPr id="196612" name="Rectangle 4"/>
          <p:cNvSpPr>
            <a:spLocks noChangeArrowheads="1"/>
          </p:cNvSpPr>
          <p:nvPr/>
        </p:nvSpPr>
        <p:spPr bwMode="auto">
          <a:xfrm>
            <a:off x="457200" y="1599758"/>
            <a:ext cx="8229600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altLang="en-US" sz="2200" dirty="0"/>
              <a:t>The chances of a </a:t>
            </a:r>
            <a:r>
              <a:rPr lang="en-CA" altLang="en-US" sz="2200" b="1" dirty="0" err="1" smtClean="0">
                <a:solidFill>
                  <a:srgbClr val="F20000"/>
                </a:solidFill>
              </a:rPr>
              <a:t>unimolecular</a:t>
            </a:r>
            <a:r>
              <a:rPr lang="en-CA" altLang="en-US" sz="2200" b="1" dirty="0" smtClean="0">
                <a:solidFill>
                  <a:srgbClr val="F20000"/>
                </a:solidFill>
              </a:rPr>
              <a:t> reaction</a:t>
            </a:r>
            <a:r>
              <a:rPr lang="en-CA" altLang="en-US" sz="2200" dirty="0" smtClean="0"/>
              <a:t> are</a:t>
            </a:r>
            <a:r>
              <a:rPr lang="en-CA" altLang="en-US" sz="2200" b="1" dirty="0" smtClean="0">
                <a:solidFill>
                  <a:srgbClr val="F20000"/>
                </a:solidFill>
              </a:rPr>
              <a:t> good </a:t>
            </a:r>
          </a:p>
          <a:p>
            <a:r>
              <a:rPr lang="en-CA" altLang="en-US" sz="2200" dirty="0" smtClean="0"/>
              <a:t>	- it </a:t>
            </a:r>
            <a:r>
              <a:rPr lang="en-CA" altLang="en-US" sz="2200" dirty="0"/>
              <a:t>only depend on </a:t>
            </a:r>
            <a:r>
              <a:rPr lang="en-CA" altLang="en-US" sz="2200" dirty="0" smtClean="0"/>
              <a:t>one molecule.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CA" altLang="en-US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altLang="en-US" sz="2200" dirty="0"/>
              <a:t>The chances of a</a:t>
            </a:r>
            <a:r>
              <a:rPr lang="en-CA" altLang="en-US" sz="2200" dirty="0" smtClean="0"/>
              <a:t> </a:t>
            </a:r>
            <a:r>
              <a:rPr lang="en-CA" altLang="en-US" sz="2200" b="1" dirty="0">
                <a:solidFill>
                  <a:srgbClr val="F20000"/>
                </a:solidFill>
              </a:rPr>
              <a:t>bimolecular reaction</a:t>
            </a:r>
            <a:r>
              <a:rPr lang="en-CA" altLang="en-US" sz="2200" dirty="0"/>
              <a:t> </a:t>
            </a:r>
            <a:r>
              <a:rPr lang="en-CA" altLang="en-US" sz="2200" b="1" dirty="0">
                <a:solidFill>
                  <a:srgbClr val="FF0000"/>
                </a:solidFill>
              </a:rPr>
              <a:t>isn’t difficult</a:t>
            </a:r>
            <a:r>
              <a:rPr lang="en-CA" altLang="en-US" sz="2200" dirty="0">
                <a:solidFill>
                  <a:srgbClr val="FF0000"/>
                </a:solidFill>
              </a:rPr>
              <a:t> </a:t>
            </a:r>
            <a:r>
              <a:rPr lang="en-CA" altLang="en-US" sz="2200" dirty="0"/>
              <a:t>and happens quite often</a:t>
            </a:r>
          </a:p>
          <a:p>
            <a:r>
              <a:rPr lang="en-CA" altLang="en-US" sz="2200" dirty="0" smtClean="0"/>
              <a:t>	- requires two </a:t>
            </a:r>
            <a:r>
              <a:rPr lang="en-CA" altLang="en-US" sz="2200" dirty="0"/>
              <a:t>molecules </a:t>
            </a:r>
            <a:r>
              <a:rPr lang="en-CA" altLang="en-US" sz="2200" dirty="0" smtClean="0"/>
              <a:t>to collide </a:t>
            </a:r>
            <a:r>
              <a:rPr lang="en-CA" altLang="en-US" sz="2200" dirty="0"/>
              <a:t>with each </a:t>
            </a:r>
            <a:r>
              <a:rPr lang="en-CA" altLang="en-US" sz="2200" dirty="0" smtClean="0"/>
              <a:t>other</a:t>
            </a:r>
          </a:p>
          <a:p>
            <a:endParaRPr lang="en-CA" alt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altLang="en-US" sz="2200" dirty="0"/>
              <a:t>The chances of a </a:t>
            </a:r>
            <a:r>
              <a:rPr lang="en-CA" altLang="en-US" sz="2200" b="1" dirty="0" err="1">
                <a:solidFill>
                  <a:srgbClr val="F20000"/>
                </a:solidFill>
              </a:rPr>
              <a:t>termolecular</a:t>
            </a:r>
            <a:r>
              <a:rPr lang="en-CA" altLang="en-US" sz="2200" b="1" dirty="0">
                <a:solidFill>
                  <a:srgbClr val="F20000"/>
                </a:solidFill>
              </a:rPr>
              <a:t> reaction</a:t>
            </a:r>
            <a:r>
              <a:rPr lang="en-CA" altLang="en-US" sz="2200" dirty="0"/>
              <a:t> are</a:t>
            </a:r>
            <a:r>
              <a:rPr lang="en-CA" altLang="en-US" sz="2200" b="1" dirty="0">
                <a:solidFill>
                  <a:srgbClr val="F20000"/>
                </a:solidFill>
              </a:rPr>
              <a:t> not very good </a:t>
            </a:r>
            <a:endParaRPr lang="en-CA" altLang="en-US" sz="2200" b="1" dirty="0" smtClean="0">
              <a:solidFill>
                <a:srgbClr val="F20000"/>
              </a:solidFill>
            </a:endParaRPr>
          </a:p>
          <a:p>
            <a:r>
              <a:rPr lang="en-CA" altLang="en-US" sz="2200" b="1" dirty="0">
                <a:solidFill>
                  <a:srgbClr val="F20000"/>
                </a:solidFill>
              </a:rPr>
              <a:t>	</a:t>
            </a:r>
            <a:r>
              <a:rPr lang="en-CA" altLang="en-US" sz="2200" dirty="0" smtClean="0"/>
              <a:t>- requires </a:t>
            </a:r>
            <a:r>
              <a:rPr lang="en-CA" altLang="en-US" sz="2200" dirty="0"/>
              <a:t>that three molecules collide with each other </a:t>
            </a:r>
            <a:r>
              <a:rPr lang="en-CA" altLang="en-US" sz="2200" u="sng" dirty="0"/>
              <a:t>at </a:t>
            </a:r>
            <a:r>
              <a:rPr lang="en-CA" altLang="en-US" sz="2200" dirty="0" smtClean="0"/>
              <a:t>	</a:t>
            </a:r>
            <a:r>
              <a:rPr lang="en-CA" altLang="en-US" sz="2200" u="sng" dirty="0" smtClean="0"/>
              <a:t>the </a:t>
            </a:r>
            <a:r>
              <a:rPr lang="en-CA" altLang="en-US" sz="2200" u="sng" dirty="0"/>
              <a:t>same time.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CA" alt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altLang="en-US" sz="2200" dirty="0"/>
              <a:t>The </a:t>
            </a:r>
            <a:r>
              <a:rPr lang="en-CA" altLang="en-US" sz="2200" b="1" dirty="0">
                <a:solidFill>
                  <a:srgbClr val="0000FF"/>
                </a:solidFill>
              </a:rPr>
              <a:t>chances</a:t>
            </a:r>
            <a:r>
              <a:rPr lang="en-CA" altLang="en-US" sz="2200" dirty="0"/>
              <a:t> of </a:t>
            </a:r>
            <a:r>
              <a:rPr lang="en-CA" altLang="en-US" sz="2200" b="1" dirty="0">
                <a:solidFill>
                  <a:srgbClr val="F20000"/>
                </a:solidFill>
              </a:rPr>
              <a:t>four or more</a:t>
            </a:r>
            <a:r>
              <a:rPr lang="en-CA" altLang="en-US" sz="2200" b="1" dirty="0"/>
              <a:t> molecules colliding</a:t>
            </a:r>
            <a:r>
              <a:rPr lang="en-CA" altLang="en-US" sz="2200" dirty="0"/>
              <a:t> </a:t>
            </a:r>
            <a:r>
              <a:rPr lang="en-CA" altLang="en-US" sz="2200" b="1" u="sng" dirty="0"/>
              <a:t>at the same time</a:t>
            </a:r>
            <a:r>
              <a:rPr lang="en-CA" altLang="en-US" sz="2200" dirty="0"/>
              <a:t> are </a:t>
            </a:r>
            <a:r>
              <a:rPr lang="en-CA" altLang="en-US" sz="2200" b="1" dirty="0">
                <a:solidFill>
                  <a:srgbClr val="F20000"/>
                </a:solidFill>
              </a:rPr>
              <a:t>almost impossible</a:t>
            </a:r>
            <a:r>
              <a:rPr lang="en-CA" altLang="en-US" sz="2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3356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z="3200" dirty="0" smtClean="0"/>
              <a:t>4.11	Rate Laws and Reaction Mechanisms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 sz="3600" dirty="0" smtClean="0"/>
              <a:t>Unlike an </a:t>
            </a:r>
            <a:r>
              <a:rPr lang="en-CA" altLang="en-US" sz="3600" dirty="0" smtClean="0">
                <a:solidFill>
                  <a:srgbClr val="009900"/>
                </a:solidFill>
              </a:rPr>
              <a:t>overall reaction,</a:t>
            </a:r>
            <a:r>
              <a:rPr lang="en-CA" altLang="en-US" sz="3600" dirty="0" smtClean="0"/>
              <a:t> the r</a:t>
            </a:r>
            <a:r>
              <a:rPr lang="en-CA" altLang="en-US" sz="3600" u="sng" dirty="0" smtClean="0">
                <a:solidFill>
                  <a:srgbClr val="0000FF"/>
                </a:solidFill>
              </a:rPr>
              <a:t>ate law for an elementary reaction</a:t>
            </a:r>
            <a:r>
              <a:rPr lang="en-CA" altLang="en-US" sz="3600" dirty="0" smtClean="0">
                <a:solidFill>
                  <a:srgbClr val="F20000"/>
                </a:solidFill>
              </a:rPr>
              <a:t> </a:t>
            </a:r>
            <a:r>
              <a:rPr lang="en-CA" altLang="en-US" sz="3600" dirty="0" smtClean="0"/>
              <a:t>follows </a:t>
            </a:r>
            <a:r>
              <a:rPr lang="en-CA" altLang="en-US" sz="3600" i="1" u="sng" dirty="0" smtClean="0">
                <a:solidFill>
                  <a:srgbClr val="660066"/>
                </a:solidFill>
              </a:rPr>
              <a:t>DIRECTLY</a:t>
            </a:r>
            <a:r>
              <a:rPr lang="en-CA" altLang="en-US" sz="3600" dirty="0" smtClean="0">
                <a:solidFill>
                  <a:srgbClr val="660066"/>
                </a:solidFill>
              </a:rPr>
              <a:t> </a:t>
            </a:r>
            <a:r>
              <a:rPr lang="en-CA" altLang="en-US" sz="3600" dirty="0" smtClean="0"/>
              <a:t>from the</a:t>
            </a:r>
            <a:r>
              <a:rPr lang="en-CA" altLang="en-US" sz="3600" dirty="0" smtClean="0">
                <a:solidFill>
                  <a:srgbClr val="F20000"/>
                </a:solidFill>
              </a:rPr>
              <a:t> </a:t>
            </a:r>
            <a:r>
              <a:rPr lang="en-CA" altLang="en-US" sz="3600" u="sng" dirty="0" err="1" smtClean="0">
                <a:solidFill>
                  <a:srgbClr val="F20000"/>
                </a:solidFill>
              </a:rPr>
              <a:t>molecularity</a:t>
            </a:r>
            <a:r>
              <a:rPr lang="en-CA" altLang="en-US" sz="3600" dirty="0" smtClean="0">
                <a:solidFill>
                  <a:srgbClr val="F20000"/>
                </a:solidFill>
              </a:rPr>
              <a:t> </a:t>
            </a:r>
            <a:r>
              <a:rPr lang="en-CA" altLang="en-US" sz="3600" dirty="0" smtClean="0"/>
              <a:t>of the step reaction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CA" altLang="en-US" sz="900" dirty="0" smtClean="0"/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CA" altLang="en-US" sz="2800" dirty="0" smtClean="0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 sz="2800" dirty="0" smtClean="0"/>
              <a:t>Example: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CA" altLang="en-US" sz="900" dirty="0" smtClean="0"/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CA" altLang="en-US" sz="2800" dirty="0" err="1" smtClean="0"/>
              <a:t>aA</a:t>
            </a:r>
            <a:r>
              <a:rPr lang="en-CA" altLang="en-US" sz="2800" dirty="0" smtClean="0"/>
              <a:t> + </a:t>
            </a:r>
            <a:r>
              <a:rPr lang="en-CA" altLang="en-US" sz="2800" dirty="0" err="1" smtClean="0"/>
              <a:t>bB</a:t>
            </a:r>
            <a:r>
              <a:rPr lang="en-CA" altLang="en-US" sz="2800" dirty="0" smtClean="0"/>
              <a:t> </a:t>
            </a:r>
            <a:r>
              <a:rPr lang="en-CA" altLang="en-US" sz="2800" dirty="0" smtClean="0">
                <a:sym typeface="Wingdings" panose="05000000000000000000" pitchFamily="2" charset="2"/>
              </a:rPr>
              <a:t></a:t>
            </a:r>
            <a:r>
              <a:rPr lang="en-CA" altLang="en-US" sz="2800" dirty="0" smtClean="0"/>
              <a:t> products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CA" altLang="en-US" sz="800" dirty="0" smtClean="0"/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CA" altLang="en-US" sz="4000" dirty="0" smtClean="0">
                <a:solidFill>
                  <a:srgbClr val="0000FF"/>
                </a:solidFill>
              </a:rPr>
              <a:t>rate</a:t>
            </a:r>
            <a:r>
              <a:rPr lang="en-CA" altLang="en-US" sz="4000" dirty="0" smtClean="0"/>
              <a:t> = </a:t>
            </a:r>
            <a:r>
              <a:rPr lang="en-CA" altLang="en-US" sz="4000" dirty="0" smtClean="0">
                <a:solidFill>
                  <a:srgbClr val="9933FF"/>
                </a:solidFill>
              </a:rPr>
              <a:t>k</a:t>
            </a:r>
            <a:r>
              <a:rPr lang="en-CA" altLang="en-US" sz="4000" dirty="0" smtClean="0"/>
              <a:t> </a:t>
            </a:r>
            <a:r>
              <a:rPr lang="en-CA" altLang="en-US" sz="4000" dirty="0" smtClean="0">
                <a:solidFill>
                  <a:srgbClr val="F20000"/>
                </a:solidFill>
              </a:rPr>
              <a:t>[A]</a:t>
            </a:r>
            <a:r>
              <a:rPr lang="en-CA" altLang="en-US" sz="4000" baseline="30000" dirty="0" smtClean="0">
                <a:solidFill>
                  <a:srgbClr val="F20000"/>
                </a:solidFill>
              </a:rPr>
              <a:t>a</a:t>
            </a:r>
            <a:r>
              <a:rPr lang="en-CA" altLang="en-US" sz="4000" dirty="0" smtClean="0"/>
              <a:t> </a:t>
            </a:r>
            <a:r>
              <a:rPr lang="en-CA" altLang="en-US" sz="4000" dirty="0" smtClean="0">
                <a:solidFill>
                  <a:srgbClr val="660066"/>
                </a:solidFill>
              </a:rPr>
              <a:t>[B]</a:t>
            </a:r>
            <a:r>
              <a:rPr lang="en-CA" altLang="en-US" sz="4000" baseline="30000" dirty="0" smtClean="0">
                <a:solidFill>
                  <a:srgbClr val="660066"/>
                </a:solidFill>
              </a:rPr>
              <a:t>b</a:t>
            </a:r>
            <a:r>
              <a:rPr lang="en-CA" altLang="en-US" sz="2800" dirty="0" smtClean="0"/>
              <a:t> </a:t>
            </a:r>
          </a:p>
        </p:txBody>
      </p:sp>
      <p:sp>
        <p:nvSpPr>
          <p:cNvPr id="2027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05D5A1D-18C9-4E73-91A3-6C23D30D7CC3}" type="slidenum">
              <a:rPr lang="en-US" altLang="en-US" smtClean="0">
                <a:latin typeface="Arial Black" panose="020B0A04020102020204" pitchFamily="34" charset="0"/>
              </a:rPr>
              <a:pPr/>
              <a:t>32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06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8137"/>
            <a:ext cx="8229600" cy="1143000"/>
          </a:xfrm>
        </p:spPr>
        <p:txBody>
          <a:bodyPr/>
          <a:lstStyle/>
          <a:p>
            <a:pPr eaLnBrk="1" hangingPunct="1"/>
            <a:endParaRPr lang="en-CA" altLang="en-US" dirty="0" smtClean="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 b="1" dirty="0" err="1" smtClean="0">
                <a:solidFill>
                  <a:srgbClr val="F20000"/>
                </a:solidFill>
              </a:rPr>
              <a:t>Unimolecular</a:t>
            </a:r>
            <a:r>
              <a:rPr lang="en-CA" altLang="en-US" b="1" dirty="0" smtClean="0">
                <a:solidFill>
                  <a:srgbClr val="F20000"/>
                </a:solidFill>
              </a:rPr>
              <a:t> </a:t>
            </a:r>
            <a:r>
              <a:rPr lang="en-CA" altLang="en-US" dirty="0" smtClean="0"/>
              <a:t>elementary reaction 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 dirty="0"/>
              <a:t>	</a:t>
            </a:r>
            <a:r>
              <a:rPr lang="en-CA" altLang="en-US" dirty="0" smtClean="0"/>
              <a:t>- example: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CA" altLang="en-US" dirty="0" smtClean="0"/>
              <a:t>O</a:t>
            </a:r>
            <a:r>
              <a:rPr lang="en-CA" altLang="en-US" baseline="-25000" dirty="0" smtClean="0"/>
              <a:t>3</a:t>
            </a:r>
            <a:r>
              <a:rPr lang="en-CA" altLang="en-US" dirty="0" smtClean="0"/>
              <a:t> (g) </a:t>
            </a:r>
            <a:r>
              <a:rPr lang="en-CA" altLang="en-US" dirty="0" smtClean="0">
                <a:sym typeface="Wingdings" panose="05000000000000000000" pitchFamily="2" charset="2"/>
              </a:rPr>
              <a:t></a:t>
            </a:r>
            <a:r>
              <a:rPr lang="en-CA" altLang="en-US" dirty="0" smtClean="0"/>
              <a:t> O</a:t>
            </a:r>
            <a:r>
              <a:rPr lang="en-CA" altLang="en-US" baseline="-25000" dirty="0" smtClean="0"/>
              <a:t>2</a:t>
            </a:r>
            <a:r>
              <a:rPr lang="en-CA" altLang="en-US" dirty="0" smtClean="0"/>
              <a:t> (g) + O (g)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CA" altLang="en-US" sz="4000" b="1" dirty="0" smtClean="0">
                <a:solidFill>
                  <a:srgbClr val="0000FF"/>
                </a:solidFill>
              </a:rPr>
              <a:t>rate</a:t>
            </a:r>
            <a:r>
              <a:rPr lang="en-CA" altLang="en-US" sz="4000" b="1" dirty="0" smtClean="0"/>
              <a:t> = </a:t>
            </a:r>
            <a:r>
              <a:rPr lang="en-CA" altLang="en-US" sz="4000" b="1" dirty="0" smtClean="0">
                <a:solidFill>
                  <a:schemeClr val="folHlink"/>
                </a:solidFill>
              </a:rPr>
              <a:t>k</a:t>
            </a:r>
            <a:r>
              <a:rPr lang="en-CA" altLang="en-US" sz="4000" b="1" dirty="0" smtClean="0">
                <a:solidFill>
                  <a:srgbClr val="F20000"/>
                </a:solidFill>
              </a:rPr>
              <a:t> [O</a:t>
            </a:r>
            <a:r>
              <a:rPr lang="en-CA" altLang="en-US" sz="4000" b="1" baseline="-25000" dirty="0" smtClean="0">
                <a:solidFill>
                  <a:srgbClr val="F20000"/>
                </a:solidFill>
              </a:rPr>
              <a:t>3</a:t>
            </a:r>
            <a:r>
              <a:rPr lang="en-CA" altLang="en-US" sz="4000" b="1" dirty="0" smtClean="0">
                <a:solidFill>
                  <a:srgbClr val="F20000"/>
                </a:solidFill>
              </a:rPr>
              <a:t>]</a:t>
            </a:r>
            <a:r>
              <a:rPr lang="en-CA" altLang="en-US" b="1" dirty="0" smtClean="0"/>
              <a:t> 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endParaRPr lang="en-CA" altLang="en-US" b="1" dirty="0" smtClean="0"/>
          </a:p>
          <a:p>
            <a:pPr marL="0" indent="0">
              <a:buNone/>
            </a:pPr>
            <a:r>
              <a:rPr lang="en-CA" altLang="en-US" b="1" dirty="0">
                <a:solidFill>
                  <a:srgbClr val="F20000"/>
                </a:solidFill>
              </a:rPr>
              <a:t>Bimolecular </a:t>
            </a:r>
            <a:r>
              <a:rPr lang="en-CA" altLang="en-US" dirty="0"/>
              <a:t>elementary reaction </a:t>
            </a:r>
          </a:p>
          <a:p>
            <a:pPr marL="0" indent="0">
              <a:buNone/>
            </a:pPr>
            <a:r>
              <a:rPr lang="en-CA" altLang="en-US" dirty="0"/>
              <a:t>	- example:</a:t>
            </a:r>
          </a:p>
          <a:p>
            <a:pPr marL="0" indent="0" algn="ctr">
              <a:buNone/>
            </a:pPr>
            <a:r>
              <a:rPr lang="en-CA" altLang="en-US" dirty="0"/>
              <a:t>A + B </a:t>
            </a:r>
            <a:r>
              <a:rPr lang="en-CA" altLang="en-US" dirty="0">
                <a:sym typeface="Wingdings" panose="05000000000000000000" pitchFamily="2" charset="2"/>
              </a:rPr>
              <a:t></a:t>
            </a:r>
            <a:r>
              <a:rPr lang="en-CA" altLang="en-US" dirty="0"/>
              <a:t> products</a:t>
            </a:r>
          </a:p>
          <a:p>
            <a:pPr marL="0" indent="0" algn="ctr">
              <a:buNone/>
            </a:pPr>
            <a:endParaRPr lang="en-CA" altLang="en-US" sz="600" dirty="0"/>
          </a:p>
          <a:p>
            <a:pPr marL="0" indent="0" algn="ctr">
              <a:buNone/>
            </a:pPr>
            <a:r>
              <a:rPr lang="en-CA" altLang="en-US" sz="4000" b="1" dirty="0">
                <a:solidFill>
                  <a:srgbClr val="0000FF"/>
                </a:solidFill>
              </a:rPr>
              <a:t>rate</a:t>
            </a:r>
            <a:r>
              <a:rPr lang="en-CA" altLang="en-US" sz="4000" b="1" dirty="0"/>
              <a:t> = </a:t>
            </a:r>
            <a:r>
              <a:rPr lang="en-CA" altLang="en-US" sz="4000" b="1" dirty="0">
                <a:solidFill>
                  <a:schemeClr val="folHlink"/>
                </a:solidFill>
              </a:rPr>
              <a:t>k</a:t>
            </a:r>
            <a:r>
              <a:rPr lang="en-CA" altLang="en-US" sz="4000" b="1" dirty="0"/>
              <a:t> </a:t>
            </a:r>
            <a:r>
              <a:rPr lang="en-CA" altLang="en-US" sz="4000" b="1" dirty="0">
                <a:solidFill>
                  <a:srgbClr val="F20000"/>
                </a:solidFill>
              </a:rPr>
              <a:t>[A]</a:t>
            </a:r>
            <a:r>
              <a:rPr lang="en-CA" altLang="en-US" sz="4000" b="1" dirty="0"/>
              <a:t> </a:t>
            </a:r>
            <a:r>
              <a:rPr lang="en-CA" altLang="en-US" sz="4000" b="1" dirty="0">
                <a:solidFill>
                  <a:srgbClr val="660066"/>
                </a:solidFill>
              </a:rPr>
              <a:t>[B]</a:t>
            </a:r>
            <a:r>
              <a:rPr lang="en-CA" altLang="en-US" sz="3600" dirty="0"/>
              <a:t> 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endParaRPr lang="en-CA" altLang="en-US" b="1" dirty="0" smtClean="0"/>
          </a:p>
        </p:txBody>
      </p:sp>
      <p:sp>
        <p:nvSpPr>
          <p:cNvPr id="2048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E3DD7B6-3C73-47BE-859A-6B71680E115E}" type="slidenum">
              <a:rPr lang="en-US" altLang="en-US" smtClean="0">
                <a:latin typeface="Arial Black" panose="020B0A04020102020204" pitchFamily="34" charset="0"/>
              </a:rPr>
              <a:pPr/>
              <a:t>33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19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z="3800" smtClean="0"/>
              <a:t>Elementary reaction rate laws</a:t>
            </a:r>
          </a:p>
        </p:txBody>
      </p:sp>
      <p:sp>
        <p:nvSpPr>
          <p:cNvPr id="210947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2514600"/>
            <a:ext cx="1295400" cy="381000"/>
          </a:xfrm>
          <a:solidFill>
            <a:srgbClr val="022178"/>
          </a:solidFill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 smtClean="0"/>
          </a:p>
        </p:txBody>
      </p:sp>
      <p:sp>
        <p:nvSpPr>
          <p:cNvPr id="2109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1CBA10-0268-480B-8FA3-8BFC8BF76D76}" type="slidenum">
              <a:rPr lang="en-US" altLang="en-US" smtClean="0">
                <a:latin typeface="Arial Black" panose="020B0A04020102020204" pitchFamily="34" charset="0"/>
              </a:rPr>
              <a:pPr/>
              <a:t>34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pic>
        <p:nvPicPr>
          <p:cNvPr id="210949" name="Picture 4" descr="TB12_0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8153400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877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z="3800" smtClean="0"/>
              <a:t>Mechanisms and overall rate law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CA" altLang="en-US" sz="3000" dirty="0" smtClean="0"/>
              <a:t>As discussed, the overall rate law and the mechanism of overall reaction is determine from the elementary reaction.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3000" b="1" dirty="0"/>
          </a:p>
          <a:p>
            <a:pPr>
              <a:lnSpc>
                <a:spcPct val="80000"/>
              </a:lnSpc>
            </a:pPr>
            <a:r>
              <a:rPr lang="en-CA" altLang="en-US" sz="3000" b="1" dirty="0" smtClean="0">
                <a:solidFill>
                  <a:srgbClr val="FF0000"/>
                </a:solidFill>
              </a:rPr>
              <a:t>For a single elementary reaction</a:t>
            </a:r>
            <a:r>
              <a:rPr lang="en-CA" altLang="en-US" sz="3000" b="1" dirty="0" smtClean="0"/>
              <a:t>, </a:t>
            </a:r>
            <a:r>
              <a:rPr lang="en-CA" altLang="en-US" sz="3000" dirty="0" smtClean="0"/>
              <a:t>the overall rate law is the </a:t>
            </a:r>
            <a:r>
              <a:rPr lang="en-CA" altLang="en-US" sz="3000" b="1" u="sng" dirty="0" smtClean="0">
                <a:solidFill>
                  <a:srgbClr val="FF0000"/>
                </a:solidFill>
              </a:rPr>
              <a:t>same</a:t>
            </a:r>
            <a:r>
              <a:rPr lang="en-CA" altLang="en-US" sz="3000" b="1" dirty="0" smtClean="0"/>
              <a:t> </a:t>
            </a:r>
            <a:r>
              <a:rPr lang="en-CA" altLang="en-US" sz="3000" dirty="0" smtClean="0"/>
              <a:t>with the rate law of the elementary reaction.</a:t>
            </a:r>
          </a:p>
          <a:p>
            <a:pPr>
              <a:lnSpc>
                <a:spcPct val="80000"/>
              </a:lnSpc>
            </a:pPr>
            <a:endParaRPr lang="en-CA" altLang="en-US" sz="3000" dirty="0" smtClean="0"/>
          </a:p>
          <a:p>
            <a:pPr>
              <a:lnSpc>
                <a:spcPct val="80000"/>
              </a:lnSpc>
            </a:pPr>
            <a:r>
              <a:rPr lang="en-CA" altLang="en-US" sz="3000" b="1" dirty="0">
                <a:solidFill>
                  <a:srgbClr val="FF0000"/>
                </a:solidFill>
              </a:rPr>
              <a:t>For a </a:t>
            </a:r>
            <a:r>
              <a:rPr lang="en-CA" altLang="en-US" sz="3000" b="1" dirty="0" smtClean="0">
                <a:solidFill>
                  <a:srgbClr val="FF0000"/>
                </a:solidFill>
              </a:rPr>
              <a:t>two or more </a:t>
            </a:r>
            <a:r>
              <a:rPr lang="en-CA" altLang="en-US" sz="3000" b="1" dirty="0">
                <a:solidFill>
                  <a:srgbClr val="FF0000"/>
                </a:solidFill>
              </a:rPr>
              <a:t>elementary </a:t>
            </a:r>
            <a:r>
              <a:rPr lang="en-CA" altLang="en-US" sz="3000" b="1" dirty="0" smtClean="0">
                <a:solidFill>
                  <a:srgbClr val="FF0000"/>
                </a:solidFill>
              </a:rPr>
              <a:t>reaction step</a:t>
            </a:r>
            <a:r>
              <a:rPr lang="en-CA" altLang="en-US" sz="3000" b="1" dirty="0" smtClean="0"/>
              <a:t>, </a:t>
            </a:r>
            <a:r>
              <a:rPr lang="en-CA" altLang="en-US" sz="3000" dirty="0"/>
              <a:t>the overall rate </a:t>
            </a:r>
            <a:r>
              <a:rPr lang="en-CA" altLang="en-US" sz="3000" dirty="0" smtClean="0"/>
              <a:t>of reaction is </a:t>
            </a:r>
            <a:r>
              <a:rPr lang="en-CA" altLang="en-US" sz="3000" dirty="0"/>
              <a:t>the </a:t>
            </a:r>
            <a:r>
              <a:rPr lang="en-CA" altLang="en-US" sz="3000" b="1" u="sng" dirty="0">
                <a:solidFill>
                  <a:srgbClr val="FF0000"/>
                </a:solidFill>
              </a:rPr>
              <a:t>same</a:t>
            </a:r>
            <a:r>
              <a:rPr lang="en-CA" altLang="en-US" sz="3000" b="1" dirty="0"/>
              <a:t> </a:t>
            </a:r>
            <a:r>
              <a:rPr lang="en-CA" altLang="en-US" sz="3000" dirty="0"/>
              <a:t>with the </a:t>
            </a:r>
            <a:r>
              <a:rPr lang="en-CA" altLang="en-US" sz="3000" dirty="0" smtClean="0"/>
              <a:t>slowest rate of the </a:t>
            </a:r>
            <a:r>
              <a:rPr lang="en-CA" altLang="en-US" sz="3000" dirty="0"/>
              <a:t>elementary reaction.</a:t>
            </a:r>
          </a:p>
          <a:p>
            <a:pPr>
              <a:lnSpc>
                <a:spcPct val="80000"/>
              </a:lnSpc>
            </a:pPr>
            <a:endParaRPr lang="en-CA" altLang="en-US" sz="3000" dirty="0" smtClean="0"/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4400" b="1" dirty="0" smtClean="0">
              <a:solidFill>
                <a:srgbClr val="F20000"/>
              </a:solidFill>
            </a:endParaRPr>
          </a:p>
        </p:txBody>
      </p:sp>
      <p:sp>
        <p:nvSpPr>
          <p:cNvPr id="2129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146D62B-7475-46AC-AE14-176EA5233834}" type="slidenum">
              <a:rPr lang="en-US" altLang="en-US" smtClean="0">
                <a:latin typeface="Arial Black" panose="020B0A04020102020204" pitchFamily="34" charset="0"/>
              </a:rPr>
              <a:pPr/>
              <a:t>35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89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z="3400" smtClean="0"/>
              <a:t>NO</a:t>
            </a:r>
            <a:r>
              <a:rPr lang="en-CA" altLang="en-US" sz="3400" baseline="-25000" smtClean="0"/>
              <a:t>2</a:t>
            </a:r>
            <a:r>
              <a:rPr lang="en-CA" altLang="en-US" sz="3400" smtClean="0"/>
              <a:t> (g) + CO(g) </a:t>
            </a:r>
            <a:r>
              <a:rPr lang="en-CA" altLang="en-US" sz="3400" smtClean="0">
                <a:sym typeface="Wingdings" panose="05000000000000000000" pitchFamily="2" charset="2"/>
              </a:rPr>
              <a:t> NO (g) + CO</a:t>
            </a:r>
            <a:r>
              <a:rPr lang="en-CA" altLang="en-US" sz="3400" baseline="-25000" smtClean="0">
                <a:sym typeface="Wingdings" panose="05000000000000000000" pitchFamily="2" charset="2"/>
              </a:rPr>
              <a:t>2</a:t>
            </a:r>
            <a:r>
              <a:rPr lang="en-CA" altLang="en-US" sz="3400" smtClean="0">
                <a:sym typeface="Wingdings" panose="05000000000000000000" pitchFamily="2" charset="2"/>
              </a:rPr>
              <a:t> (g)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505200"/>
            <a:ext cx="8229600" cy="22098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 dirty="0" smtClean="0"/>
              <a:t>The second step has to wait for the first step to create the NO</a:t>
            </a:r>
            <a:r>
              <a:rPr lang="en-CA" altLang="en-US" baseline="-25000" dirty="0" smtClean="0"/>
              <a:t>3</a:t>
            </a:r>
            <a:r>
              <a:rPr lang="en-CA" altLang="en-US" dirty="0" smtClean="0"/>
              <a:t>, which is then used rapidly for the second step reaction.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CA" altLang="en-US" dirty="0" smtClean="0">
              <a:solidFill>
                <a:srgbClr val="F20000"/>
              </a:solidFill>
            </a:endParaRPr>
          </a:p>
        </p:txBody>
      </p:sp>
      <p:sp>
        <p:nvSpPr>
          <p:cNvPr id="2191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0ED91A9-D228-4DC0-8E61-619B769A2BD9}" type="slidenum">
              <a:rPr lang="en-US" altLang="en-US" smtClean="0">
                <a:latin typeface="Arial Black" panose="020B0A04020102020204" pitchFamily="34" charset="0"/>
              </a:rPr>
              <a:pPr/>
              <a:t>36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  <p:pic>
        <p:nvPicPr>
          <p:cNvPr id="219141" name="Picture 4" descr="ratedetermin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08113"/>
            <a:ext cx="8001000" cy="153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611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256" y="1512293"/>
            <a:ext cx="8417901" cy="4545435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gives a significant effect to the </a:t>
            </a: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reaction rate.</a:t>
            </a:r>
          </a:p>
          <a:p>
            <a:pPr marL="0" indent="0" algn="just">
              <a:buNone/>
            </a:pPr>
            <a:endParaRPr lang="en-GB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Arrhenius equation is derived from the molecular collisions theory.</a:t>
            </a:r>
          </a:p>
          <a:p>
            <a:pPr marL="0" indent="0" algn="just">
              <a:buNone/>
            </a:pPr>
            <a:endParaRPr lang="en-GB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chemical reaction rate is depending on its elementary reaction.</a:t>
            </a:r>
          </a:p>
          <a:p>
            <a:pPr marL="0" indent="0" algn="just">
              <a:buNone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Order of a reaction can only be determined graphically.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996" y="1446982"/>
            <a:ext cx="1184425" cy="1194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9819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" y="1567820"/>
            <a:ext cx="914399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DR. YUEN MEI LIAN (SENIOR </a:t>
            </a:r>
            <a:r>
              <a:rPr lang="en-GB" sz="25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LECTURER)</a:t>
            </a:r>
            <a:endParaRPr lang="en-GB" sz="2500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INDUSTRIAL CHEMISTRY PROGRAMME</a:t>
            </a: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/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FACULTY OF INDUSTRIAL SCIENCES &amp; TECHNOLOGY</a:t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UNIVERSITI MALAYSIA PAHANG</a:t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2"/>
              </a:rPr>
              <a:t>yuenm@ump.edu.my</a:t>
            </a: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endParaRPr lang="en-GB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Tel. No. (Office): </a:t>
            </a: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</a:t>
            </a:r>
            <a:r>
              <a:rPr lang="en-GB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609 549 2764</a:t>
            </a:r>
            <a:endParaRPr lang="en-GB" sz="1000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en-GB" sz="1000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en-GB" sz="10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en-GB" sz="10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n-GB" sz="25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DR. </a:t>
            </a:r>
            <a:r>
              <a:rPr lang="en-GB" sz="25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SITI NOOR HIDAYAH MUSTAPHA (SENIOR </a:t>
            </a:r>
            <a:r>
              <a:rPr lang="en-GB" sz="25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LECTURER)</a:t>
            </a:r>
          </a:p>
          <a:p>
            <a:pPr algn="ctr"/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INDUSTRIAL CHEMISTRY PROGRAMME</a:t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FACULTY OF INDUSTRIAL SCIENCES &amp; TECHNOLOGY</a:t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UNIVERSITI MALAYSIA PAHANG</a:t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3"/>
              </a:rPr>
              <a:t>snhidayah@ump.edu.my</a:t>
            </a:r>
            <a:endParaRPr lang="en-GB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Tel. No. (Office): </a:t>
            </a:r>
            <a:r>
              <a:rPr lang="en-GB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+609 549 2094</a:t>
            </a:r>
            <a:endParaRPr lang="en-US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Cube 4"/>
          <p:cNvSpPr/>
          <p:nvPr/>
        </p:nvSpPr>
        <p:spPr>
          <a:xfrm>
            <a:off x="-7016" y="467803"/>
            <a:ext cx="7668852" cy="815705"/>
          </a:xfrm>
          <a:prstGeom prst="cube">
            <a:avLst/>
          </a:prstGeom>
          <a:solidFill>
            <a:srgbClr val="FFC000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42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AUTHOR INFORMATION</a:t>
            </a:r>
            <a:endParaRPr lang="en-US" sz="42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>
              <a:defRPr/>
            </a:pPr>
            <a:r>
              <a:rPr lang="en-US" sz="1600" b="1" dirty="0" smtClean="0">
                <a:latin typeface="Helvetica" pitchFamily="34" charset="0"/>
                <a:cs typeface="Helvetica" pitchFamily="34" charset="0"/>
              </a:rPr>
              <a:t> </a:t>
            </a:r>
            <a:endParaRPr lang="en-US" sz="1600" b="1" dirty="0">
              <a:latin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57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85293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4.4 Integrated Rate Law</a:t>
            </a:r>
            <a:endParaRPr lang="en-US" sz="4000" b="1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056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905" y="1424115"/>
            <a:ext cx="8229600" cy="385012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4.6 Reaction Rate and Temperature</a:t>
            </a:r>
          </a:p>
          <a:p>
            <a:pPr>
              <a:buFont typeface="Wingdings" panose="05000000000000000000" pitchFamily="2" charset="2"/>
              <a:buChar char="v"/>
            </a:pPr>
            <a:endParaRPr lang="en-GB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4.7 Collision Theory</a:t>
            </a:r>
          </a:p>
          <a:p>
            <a:pPr>
              <a:buFont typeface="Wingdings" panose="05000000000000000000" pitchFamily="2" charset="2"/>
              <a:buChar char="v"/>
            </a:pPr>
            <a:endParaRPr lang="en-GB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4.8 Arrhenius Equation</a:t>
            </a:r>
          </a:p>
          <a:p>
            <a:pPr>
              <a:buFont typeface="Wingdings" panose="05000000000000000000" pitchFamily="2" charset="2"/>
              <a:buChar char="v"/>
            </a:pPr>
            <a:endParaRPr lang="en-GB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4.9 Reaction Mechanism</a:t>
            </a:r>
          </a:p>
          <a:p>
            <a:pPr>
              <a:buFont typeface="Wingdings" panose="05000000000000000000" pitchFamily="2" charset="2"/>
              <a:buChar char="v"/>
            </a:pPr>
            <a:endParaRPr lang="en-GB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4.10 Molecularity</a:t>
            </a:r>
          </a:p>
          <a:p>
            <a:pPr marL="0" indent="0">
              <a:buNone/>
            </a:pPr>
            <a:endParaRPr lang="en-GB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4.11 Rate Laws and Reaction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</a:t>
            </a:r>
          </a:p>
          <a:p>
            <a:pPr marL="0" indent="0">
              <a:buNone/>
            </a:pPr>
            <a:endParaRPr lang="en-GB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GB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996" y="1446982"/>
            <a:ext cx="1184425" cy="1194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6054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71463" y="349250"/>
            <a:ext cx="8415337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en-CA" altLang="en-US" dirty="0" smtClean="0"/>
              <a:t>4.6	Reaction Rates and Temperature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 sz="4000" dirty="0" smtClean="0"/>
              <a:t>Reaction rate is directly proportional to temperature.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CA" altLang="en-US" sz="4000" dirty="0" smtClean="0"/>
          </a:p>
          <a:p>
            <a:pPr marL="0" indent="0">
              <a:buNone/>
            </a:pPr>
            <a:r>
              <a:rPr lang="en-CA" altLang="en-US" sz="3500" i="1" dirty="0" smtClean="0"/>
              <a:t>Increasing the </a:t>
            </a:r>
            <a:r>
              <a:rPr lang="en-CA" altLang="en-US" sz="3500" i="1" dirty="0" smtClean="0">
                <a:solidFill>
                  <a:srgbClr val="F20000"/>
                </a:solidFill>
              </a:rPr>
              <a:t>temperature</a:t>
            </a:r>
            <a:r>
              <a:rPr lang="en-CA" altLang="en-US" sz="3500" i="1" dirty="0" smtClean="0"/>
              <a:t> will affected to increases </a:t>
            </a:r>
            <a:r>
              <a:rPr lang="en-CA" altLang="en-US" sz="3500" i="1" dirty="0"/>
              <a:t>the  </a:t>
            </a:r>
            <a:r>
              <a:rPr lang="en-CA" altLang="en-US" sz="3500" i="1" dirty="0">
                <a:solidFill>
                  <a:srgbClr val="0000FF"/>
                </a:solidFill>
              </a:rPr>
              <a:t>rate</a:t>
            </a:r>
            <a:r>
              <a:rPr lang="en-CA" altLang="en-US" sz="3500" i="1" dirty="0" smtClean="0"/>
              <a:t> of chemical reactions.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 sz="3600" dirty="0" smtClean="0"/>
              <a:t>In general, reaction rates approximately double if you increase the temperature by 10 °C.</a:t>
            </a:r>
          </a:p>
        </p:txBody>
      </p:sp>
      <p:sp>
        <p:nvSpPr>
          <p:cNvPr id="131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7CABB51-3BDC-4473-9F37-0B3B1AEFC89B}" type="slidenum">
              <a:rPr lang="en-US" altLang="en-US" smtClean="0">
                <a:latin typeface="Arial Black" panose="020B0A04020102020204" pitchFamily="34" charset="0"/>
              </a:rPr>
              <a:pPr/>
              <a:t>6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/>
              <a:t>4.7	Collision theory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85000" lnSpcReduction="10000"/>
          </a:bodyPr>
          <a:lstStyle/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en-CA" altLang="en-US" sz="3100" dirty="0" smtClean="0"/>
              <a:t>Assuming a reaction of :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CA" altLang="en-US" dirty="0" smtClean="0"/>
              <a:t>A + CD </a:t>
            </a:r>
            <a:r>
              <a:rPr lang="en-CA" altLang="en-US" dirty="0" smtClean="0">
                <a:sym typeface="Wingdings" panose="05000000000000000000" pitchFamily="2" charset="2"/>
              </a:rPr>
              <a:t></a:t>
            </a:r>
            <a:r>
              <a:rPr lang="en-CA" altLang="en-US" dirty="0" smtClean="0"/>
              <a:t> AC + D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en-CA" altLang="en-US" dirty="0" smtClean="0"/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en-CA" altLang="en-US" sz="800" dirty="0" smtClean="0"/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en-CA" altLang="en-US" dirty="0" smtClean="0"/>
              <a:t>In a single reaction step, at a certain reaction time, the</a:t>
            </a:r>
            <a:r>
              <a:rPr lang="en-CA" altLang="en-US" dirty="0" smtClean="0">
                <a:solidFill>
                  <a:srgbClr val="F20000"/>
                </a:solidFill>
              </a:rPr>
              <a:t> C-D bond starts to break</a:t>
            </a:r>
            <a:r>
              <a:rPr lang="en-CA" altLang="en-US" dirty="0" smtClean="0"/>
              <a:t>, and</a:t>
            </a:r>
            <a:r>
              <a:rPr lang="en-CA" altLang="en-US" dirty="0" smtClean="0">
                <a:solidFill>
                  <a:srgbClr val="F20000"/>
                </a:solidFill>
              </a:rPr>
              <a:t> </a:t>
            </a:r>
            <a:r>
              <a:rPr lang="en-CA" altLang="en-US" dirty="0" smtClean="0">
                <a:solidFill>
                  <a:srgbClr val="0000FF"/>
                </a:solidFill>
              </a:rPr>
              <a:t>A-C bond starts to form.</a:t>
            </a:r>
            <a:r>
              <a:rPr lang="en-CA" altLang="en-US" dirty="0" smtClean="0"/>
              <a:t>  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endParaRPr lang="en-CA" altLang="en-US" dirty="0" smtClean="0"/>
          </a:p>
          <a:p>
            <a:pPr marL="0" indent="0" algn="ctr">
              <a:buNone/>
            </a:pPr>
            <a:r>
              <a:rPr lang="en-CA" altLang="en-US" dirty="0" smtClean="0"/>
              <a:t>A </a:t>
            </a:r>
            <a:r>
              <a:rPr lang="en-CA" altLang="en-US" dirty="0"/>
              <a:t>+ </a:t>
            </a:r>
            <a:r>
              <a:rPr lang="en-CA" altLang="en-US" dirty="0" smtClean="0"/>
              <a:t>C---D </a:t>
            </a:r>
            <a:r>
              <a:rPr lang="en-CA" altLang="en-US" dirty="0">
                <a:sym typeface="Wingdings" panose="05000000000000000000" pitchFamily="2" charset="2"/>
              </a:rPr>
              <a:t></a:t>
            </a:r>
            <a:r>
              <a:rPr lang="en-CA" altLang="en-US" dirty="0"/>
              <a:t> </a:t>
            </a:r>
            <a:r>
              <a:rPr lang="en-CA" altLang="en-US" dirty="0" smtClean="0"/>
              <a:t>A---C </a:t>
            </a:r>
            <a:r>
              <a:rPr lang="en-CA" altLang="en-US" dirty="0"/>
              <a:t>+ </a:t>
            </a:r>
            <a:r>
              <a:rPr lang="en-CA" altLang="en-US" dirty="0" smtClean="0"/>
              <a:t>D</a:t>
            </a:r>
            <a:endParaRPr lang="en-CA" altLang="en-US" dirty="0"/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en-CA" altLang="en-US" dirty="0" smtClean="0"/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en-CA" altLang="en-US" dirty="0" smtClean="0"/>
              <a:t>At this specific point,</a:t>
            </a:r>
            <a:r>
              <a:rPr lang="en-CA" altLang="en-US" dirty="0" smtClean="0">
                <a:solidFill>
                  <a:srgbClr val="0000FF"/>
                </a:solidFill>
              </a:rPr>
              <a:t> </a:t>
            </a:r>
            <a:r>
              <a:rPr lang="en-CA" altLang="en-US" dirty="0" smtClean="0">
                <a:solidFill>
                  <a:srgbClr val="009900"/>
                </a:solidFill>
              </a:rPr>
              <a:t>all three nuclei </a:t>
            </a:r>
            <a:r>
              <a:rPr lang="en-CA" altLang="en-US" dirty="0" smtClean="0"/>
              <a:t>(A---C---D) </a:t>
            </a:r>
            <a:r>
              <a:rPr lang="en-CA" altLang="en-US" dirty="0" smtClean="0">
                <a:solidFill>
                  <a:srgbClr val="009900"/>
                </a:solidFill>
              </a:rPr>
              <a:t>are weakly linked together.</a:t>
            </a:r>
            <a:r>
              <a:rPr lang="en-CA" altLang="en-US" dirty="0" smtClean="0"/>
              <a:t> </a:t>
            </a:r>
          </a:p>
        </p:txBody>
      </p:sp>
      <p:sp>
        <p:nvSpPr>
          <p:cNvPr id="133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C018CEE-2A5D-4B32-8697-69DEAC5DD85E}" type="slidenum">
              <a:rPr lang="en-US" altLang="en-US" smtClean="0">
                <a:latin typeface="Arial Black" panose="020B0A04020102020204" pitchFamily="34" charset="0"/>
              </a:rPr>
              <a:pPr/>
              <a:t>7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61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Collision theory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44824"/>
            <a:ext cx="8229600" cy="3946376"/>
          </a:xfrm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en-CA" altLang="en-US" sz="2800" dirty="0" smtClean="0"/>
              <a:t>In a molecular collision theory:  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en-CA" altLang="en-US" sz="2800" dirty="0">
              <a:solidFill>
                <a:srgbClr val="F20000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en-CA" altLang="en-US" sz="2400" dirty="0" smtClean="0"/>
              <a:t>When molecules get close to each other, they tend to repel</a:t>
            </a:r>
            <a:r>
              <a:rPr lang="en-CA" altLang="en-US" sz="2000" dirty="0" smtClean="0"/>
              <a:t>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n-CA" altLang="en-US" sz="2000" dirty="0" smtClean="0"/>
          </a:p>
          <a:p>
            <a:pPr algn="just">
              <a:lnSpc>
                <a:spcPct val="80000"/>
              </a:lnSpc>
            </a:pPr>
            <a:r>
              <a:rPr lang="en-CA" altLang="en-US" sz="2400" dirty="0" smtClean="0"/>
              <a:t>Thus, in order to allow chemical reaction and collision happen, energy need to be inserted to force the molecules to get close.</a:t>
            </a:r>
          </a:p>
          <a:p>
            <a:pPr algn="just">
              <a:lnSpc>
                <a:spcPct val="80000"/>
              </a:lnSpc>
            </a:pPr>
            <a:endParaRPr lang="en-CA" altLang="en-US" sz="2400" dirty="0"/>
          </a:p>
          <a:p>
            <a:pPr algn="just">
              <a:lnSpc>
                <a:spcPct val="80000"/>
              </a:lnSpc>
            </a:pPr>
            <a:r>
              <a:rPr lang="en-CA" altLang="en-US" sz="2400" dirty="0" smtClean="0"/>
              <a:t>This inserted energy is the </a:t>
            </a:r>
            <a:r>
              <a:rPr lang="en-CA" altLang="en-US" sz="2400" b="1" u="sng" dirty="0" smtClean="0">
                <a:solidFill>
                  <a:srgbClr val="F20000"/>
                </a:solidFill>
              </a:rPr>
              <a:t>kinetic energy</a:t>
            </a:r>
            <a:r>
              <a:rPr lang="en-CA" altLang="en-US" sz="2400" dirty="0" smtClean="0"/>
              <a:t>. </a:t>
            </a:r>
          </a:p>
          <a:p>
            <a:pPr algn="just">
              <a:lnSpc>
                <a:spcPct val="80000"/>
              </a:lnSpc>
            </a:pPr>
            <a:r>
              <a:rPr lang="en-CA" altLang="en-US" sz="2400" dirty="0" smtClean="0"/>
              <a:t>When the molecule get closer, the energy change to </a:t>
            </a:r>
            <a:r>
              <a:rPr lang="en-CA" altLang="en-US" sz="2400" b="1" u="sng" dirty="0" smtClean="0">
                <a:solidFill>
                  <a:srgbClr val="0000FF"/>
                </a:solidFill>
              </a:rPr>
              <a:t>potential energy</a:t>
            </a:r>
            <a:r>
              <a:rPr lang="en-CA" altLang="en-US" sz="2400" dirty="0" smtClean="0"/>
              <a:t>.  </a:t>
            </a:r>
          </a:p>
        </p:txBody>
      </p:sp>
      <p:sp>
        <p:nvSpPr>
          <p:cNvPr id="135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046DE8A-465E-4C90-91E3-6F9C82BE8057}" type="slidenum">
              <a:rPr lang="en-US" altLang="en-US" smtClean="0">
                <a:latin typeface="Arial Black" panose="020B0A04020102020204" pitchFamily="34" charset="0"/>
              </a:rPr>
              <a:pPr/>
              <a:t>8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06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Collision theory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72816"/>
            <a:ext cx="7924800" cy="4583534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800" dirty="0" smtClean="0">
              <a:solidFill>
                <a:srgbClr val="F20000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CA" altLang="en-US" sz="3400" b="1" dirty="0" smtClean="0">
                <a:solidFill>
                  <a:srgbClr val="009900"/>
                </a:solidFill>
              </a:rPr>
              <a:t>A---C---D</a:t>
            </a:r>
            <a:r>
              <a:rPr lang="en-CA" altLang="en-US" sz="3400" b="1" baseline="30000" dirty="0" smtClean="0">
                <a:solidFill>
                  <a:srgbClr val="009900"/>
                </a:solidFill>
                <a:cs typeface="Arial" panose="020B0604020202020204" pitchFamily="34" charset="0"/>
              </a:rPr>
              <a:t>‡</a:t>
            </a:r>
            <a:r>
              <a:rPr lang="en-CA" altLang="en-US" sz="3400" dirty="0" smtClean="0">
                <a:solidFill>
                  <a:srgbClr val="0000FF"/>
                </a:solidFill>
              </a:rPr>
              <a:t> </a:t>
            </a: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3400" dirty="0" smtClean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</a:pPr>
            <a:r>
              <a:rPr lang="en-CA" altLang="en-US" sz="3400" dirty="0" smtClean="0"/>
              <a:t>This state is the called as</a:t>
            </a:r>
            <a:r>
              <a:rPr lang="en-CA" altLang="en-US" sz="3400" dirty="0" smtClean="0">
                <a:solidFill>
                  <a:srgbClr val="009900"/>
                </a:solidFill>
              </a:rPr>
              <a:t> </a:t>
            </a:r>
            <a:r>
              <a:rPr lang="en-CA" altLang="en-US" sz="3400" b="1" u="sng" dirty="0" smtClean="0">
                <a:solidFill>
                  <a:srgbClr val="009900"/>
                </a:solidFill>
              </a:rPr>
              <a:t>transition state </a:t>
            </a:r>
            <a:r>
              <a:rPr lang="en-CA" altLang="en-US" sz="3400" dirty="0" smtClean="0">
                <a:solidFill>
                  <a:srgbClr val="009900"/>
                </a:solidFill>
              </a:rPr>
              <a:t> </a:t>
            </a:r>
            <a:r>
              <a:rPr lang="en-CA" altLang="en-US" sz="3400" b="1" u="sng" dirty="0" smtClean="0">
                <a:solidFill>
                  <a:srgbClr val="009900"/>
                </a:solidFill>
              </a:rPr>
              <a:t>activated complex</a:t>
            </a:r>
          </a:p>
          <a:p>
            <a:pPr>
              <a:lnSpc>
                <a:spcPct val="80000"/>
              </a:lnSpc>
            </a:pPr>
            <a:endParaRPr lang="en-CA" altLang="en-US" sz="3400" b="1" u="sng" dirty="0">
              <a:solidFill>
                <a:srgbClr val="009900"/>
              </a:solidFill>
            </a:endParaRPr>
          </a:p>
          <a:p>
            <a:pPr>
              <a:lnSpc>
                <a:spcPct val="80000"/>
              </a:lnSpc>
            </a:pPr>
            <a:r>
              <a:rPr lang="en-CA" altLang="en-US" sz="3400" dirty="0" smtClean="0"/>
              <a:t>At this stage, the molecules has higher potential energy as compared to its initial state</a:t>
            </a:r>
          </a:p>
        </p:txBody>
      </p:sp>
      <p:sp>
        <p:nvSpPr>
          <p:cNvPr id="137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4BDF9D3-F20C-4CCF-9E95-9549359540B9}" type="slidenum">
              <a:rPr lang="en-US" altLang="en-US" smtClean="0">
                <a:latin typeface="Arial Black" panose="020B0A04020102020204" pitchFamily="34" charset="0"/>
              </a:rPr>
              <a:pPr/>
              <a:t>9</a:t>
            </a:fld>
            <a:endParaRPr lang="en-US" altLang="en-US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20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5562</TotalTime>
  <Words>1574</Words>
  <Application>Microsoft Office PowerPoint</Application>
  <PresentationFormat>On-screen Show (4:3)</PresentationFormat>
  <Paragraphs>309</Paragraphs>
  <Slides>38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7" baseType="lpstr">
      <vt:lpstr>Arial</vt:lpstr>
      <vt:lpstr>Arial Black</vt:lpstr>
      <vt:lpstr>Calibri</vt:lpstr>
      <vt:lpstr>Helvetica</vt:lpstr>
      <vt:lpstr>Impact</vt:lpstr>
      <vt:lpstr>Symbol</vt:lpstr>
      <vt:lpstr>Times New Roman</vt:lpstr>
      <vt:lpstr>Wingdings</vt:lpstr>
      <vt:lpstr>Office Theme</vt:lpstr>
      <vt:lpstr>BSK1133 PHYSICAL CHEMISTRY  CHAPTER 4 REACTION MECHANISM (PART B)</vt:lpstr>
      <vt:lpstr>Description</vt:lpstr>
      <vt:lpstr>Description</vt:lpstr>
      <vt:lpstr>PowerPoint Presentation</vt:lpstr>
      <vt:lpstr>Contents</vt:lpstr>
      <vt:lpstr>4.6 Reaction Rates and Temperature</vt:lpstr>
      <vt:lpstr>4.7 Collision theory</vt:lpstr>
      <vt:lpstr>Collision theory</vt:lpstr>
      <vt:lpstr>Collision theory</vt:lpstr>
      <vt:lpstr>Collision theory</vt:lpstr>
      <vt:lpstr>Collision theory</vt:lpstr>
      <vt:lpstr>Activation energy</vt:lpstr>
      <vt:lpstr>Collisions</vt:lpstr>
      <vt:lpstr>Collisions</vt:lpstr>
      <vt:lpstr>PowerPoint Presentation</vt:lpstr>
      <vt:lpstr>Steric factor</vt:lpstr>
      <vt:lpstr>reaction : A + CD  AC + D</vt:lpstr>
      <vt:lpstr>reaction : A + CD  AC + D</vt:lpstr>
      <vt:lpstr>4.8 Arrhenius Equation</vt:lpstr>
      <vt:lpstr>Using the Arrhenius Equation</vt:lpstr>
      <vt:lpstr>PowerPoint Presentation</vt:lpstr>
      <vt:lpstr>PowerPoint Presentation</vt:lpstr>
      <vt:lpstr>PowerPoint Presentation</vt:lpstr>
      <vt:lpstr>4.9 Reaction Mechanisms</vt:lpstr>
      <vt:lpstr>NO2 (g) + CO (g)  NO (g) + CO2 (g)</vt:lpstr>
      <vt:lpstr>NO2 (g) + CO (g)  NO (g) + CO2 (g)</vt:lpstr>
      <vt:lpstr>NO2 (g) + CO (g)  NO (g) + CO2 (g)</vt:lpstr>
      <vt:lpstr>Reaction intermediate</vt:lpstr>
      <vt:lpstr>4.10 Molecularity</vt:lpstr>
      <vt:lpstr>Molecularity</vt:lpstr>
      <vt:lpstr>Chances for molecularity</vt:lpstr>
      <vt:lpstr>4.11 Rate Laws and Reaction Mechanisms</vt:lpstr>
      <vt:lpstr>PowerPoint Presentation</vt:lpstr>
      <vt:lpstr>Elementary reaction rate laws</vt:lpstr>
      <vt:lpstr>Mechanisms and overall rate law</vt:lpstr>
      <vt:lpstr>NO2 (g) + CO(g)  NO (g) + CO2 (g)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Master</cp:lastModifiedBy>
  <cp:revision>312</cp:revision>
  <cp:lastPrinted>2017-07-24T03:54:17Z</cp:lastPrinted>
  <dcterms:created xsi:type="dcterms:W3CDTF">2016-03-03T08:04:10Z</dcterms:created>
  <dcterms:modified xsi:type="dcterms:W3CDTF">2017-09-09T12:43:44Z</dcterms:modified>
</cp:coreProperties>
</file>