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359" r:id="rId3"/>
    <p:sldId id="360" r:id="rId4"/>
    <p:sldId id="361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92" r:id="rId13"/>
    <p:sldId id="393" r:id="rId14"/>
    <p:sldId id="394" r:id="rId15"/>
    <p:sldId id="395" r:id="rId16"/>
    <p:sldId id="396" r:id="rId17"/>
    <p:sldId id="397" r:id="rId18"/>
    <p:sldId id="362" r:id="rId19"/>
    <p:sldId id="345" r:id="rId20"/>
  </p:sldIdLst>
  <p:sldSz cx="9144000" cy="6858000" type="screen4x3"/>
  <p:notesSz cx="6797675" cy="9926638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95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31/08/2017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A1761-9BDC-1847-AEC4-8F8E20EE702D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7897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17329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97264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31755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81001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591145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3833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811001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7480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23771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332142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7215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095" y="5486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636454" y="6117037"/>
            <a:ext cx="791810" cy="303266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50536" y="6084004"/>
            <a:ext cx="175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dirty="0" smtClean="0"/>
              <a:t>Introduction of Thermodynamics BY Nasrin Khodapanah</a:t>
            </a:r>
            <a:endParaRPr lang="ms-MY" sz="900" dirty="0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9A623-792D-4E10-BFC9-13879C053336}" type="datetimeFigureOut">
              <a:rPr lang="ms-MY" smtClean="0"/>
              <a:t>31/08/2017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24A4A-5040-4554-A2B7-149A65F7D11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3497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396552" y="2130425"/>
            <a:ext cx="9900592" cy="147002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BTV2213 Thermodynamics</a:t>
            </a:r>
            <a:b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1: Introduction of Thermodynamics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Nasrin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Khodapanah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nasrin@ump.edu.my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589" y="332655"/>
            <a:ext cx="4320480" cy="646331"/>
          </a:xfrm>
          <a:prstGeom prst="rect">
            <a:avLst/>
          </a:prstGeom>
          <a:solidFill>
            <a:schemeClr val="accent1"/>
          </a:solidFill>
          <a:ln w="15875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uploaded version, please click on this: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http://ocw.ump.edu.my</a:t>
            </a:r>
            <a:endParaRPr lang="ms-M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Dimensional homogeneity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39380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equations must be dimensionally </a:t>
            </a:r>
            <a:r>
              <a:rPr lang="en-US" b="1" dirty="0"/>
              <a:t>homogeneous</a:t>
            </a:r>
            <a:r>
              <a:rPr lang="en-US" dirty="0"/>
              <a:t>.</a:t>
            </a:r>
          </a:p>
          <a:p>
            <a:r>
              <a:rPr lang="en-US" i="1" dirty="0"/>
              <a:t>All </a:t>
            </a:r>
            <a:r>
              <a:rPr lang="en-US" i="1" dirty="0" smtClean="0"/>
              <a:t>secondary units </a:t>
            </a:r>
            <a:r>
              <a:rPr lang="en-US" i="1" dirty="0"/>
              <a:t>can be formed by combinations of primary units</a:t>
            </a:r>
            <a:r>
              <a:rPr lang="en-US" dirty="0"/>
              <a:t>. </a:t>
            </a:r>
          </a:p>
          <a:p>
            <a:r>
              <a:rPr lang="en-US" dirty="0"/>
              <a:t>Force units, for example, can be expressed </a:t>
            </a:r>
            <a:r>
              <a:rPr lang="en-US" dirty="0" smtClean="0"/>
              <a:t>as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can also be expressed more conveniently as </a:t>
            </a:r>
            <a:r>
              <a:rPr lang="en-US" b="1" dirty="0"/>
              <a:t>unity conversion ratios </a:t>
            </a:r>
            <a:r>
              <a:rPr lang="en-US" dirty="0" smtClean="0"/>
              <a:t>as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Unity </a:t>
            </a:r>
            <a:r>
              <a:rPr lang="en-US" dirty="0"/>
              <a:t>conversion ratios are identically equal to 1 and are </a:t>
            </a:r>
            <a:r>
              <a:rPr lang="en-US" dirty="0" err="1"/>
              <a:t>unitless</a:t>
            </a:r>
            <a:r>
              <a:rPr lang="en-US" dirty="0"/>
              <a:t>, and thus such ratios (or their inverses) can be inserted conveniently into any calculation to properly convert units.</a:t>
            </a:r>
          </a:p>
          <a:p>
            <a:endParaRPr lang="en-US" dirty="0"/>
          </a:p>
          <a:p>
            <a:endParaRPr lang="ms-MY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760" y="2636912"/>
            <a:ext cx="48815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779" y="4149080"/>
            <a:ext cx="5401524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7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concepts of </a:t>
            </a:r>
            <a:r>
              <a:rPr lang="en-US" sz="2800" dirty="0" smtClean="0"/>
              <a:t>temperature and </a:t>
            </a:r>
            <a:r>
              <a:rPr lang="en-US" sz="2800" dirty="0"/>
              <a:t>temperature </a:t>
            </a:r>
            <a:r>
              <a:rPr lang="en-US" sz="2800" dirty="0" smtClean="0"/>
              <a:t>scales</a:t>
            </a:r>
            <a:endParaRPr lang="ms-MY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354" y="1700808"/>
            <a:ext cx="8321761" cy="42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36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Temperature Scales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6792"/>
            <a:ext cx="8279086" cy="46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33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Temperature </a:t>
            </a:r>
            <a:r>
              <a:rPr lang="ms-MY" dirty="0" smtClean="0"/>
              <a:t>Scales</a:t>
            </a:r>
            <a:endParaRPr lang="ms-MY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822370" y="2083463"/>
            <a:ext cx="4285603" cy="3577785"/>
            <a:chOff x="172" y="1200"/>
            <a:chExt cx="3263" cy="2736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172" y="3120"/>
              <a:ext cx="641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-273.15 </a:t>
              </a:r>
            </a:p>
          </p:txBody>
        </p: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671" y="1485"/>
              <a:ext cx="566" cy="2451"/>
              <a:chOff x="384" y="2016"/>
              <a:chExt cx="480" cy="2064"/>
            </a:xfrm>
          </p:grpSpPr>
          <p:sp>
            <p:nvSpPr>
              <p:cNvPr id="27" name="Oval 14"/>
              <p:cNvSpPr>
                <a:spLocks noChangeArrowheads="1"/>
              </p:cNvSpPr>
              <p:nvPr/>
            </p:nvSpPr>
            <p:spPr bwMode="auto">
              <a:xfrm>
                <a:off x="384" y="3600"/>
                <a:ext cx="480" cy="480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 flipV="1">
                <a:off x="480" y="2016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6"/>
              <p:cNvSpPr>
                <a:spLocks noChangeShapeType="1"/>
              </p:cNvSpPr>
              <p:nvPr/>
            </p:nvSpPr>
            <p:spPr bwMode="auto">
              <a:xfrm flipV="1">
                <a:off x="768" y="2016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7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Oval 18"/>
              <p:cNvSpPr>
                <a:spLocks noChangeArrowheads="1"/>
              </p:cNvSpPr>
              <p:nvPr/>
            </p:nvSpPr>
            <p:spPr bwMode="auto">
              <a:xfrm>
                <a:off x="480" y="3696"/>
                <a:ext cx="288" cy="28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 flipV="1">
                <a:off x="624" y="2400"/>
                <a:ext cx="0" cy="13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>
                <a:off x="528" y="35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>
                <a:off x="528" y="254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2369" y="1485"/>
              <a:ext cx="566" cy="2451"/>
              <a:chOff x="384" y="2016"/>
              <a:chExt cx="480" cy="2064"/>
            </a:xfrm>
          </p:grpSpPr>
          <p:sp>
            <p:nvSpPr>
              <p:cNvPr id="19" name="Oval 23"/>
              <p:cNvSpPr>
                <a:spLocks noChangeArrowheads="1"/>
              </p:cNvSpPr>
              <p:nvPr/>
            </p:nvSpPr>
            <p:spPr bwMode="auto">
              <a:xfrm>
                <a:off x="384" y="3600"/>
                <a:ext cx="480" cy="480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 flipV="1">
                <a:off x="480" y="2016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 flipV="1">
                <a:off x="768" y="2016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Oval 27"/>
              <p:cNvSpPr>
                <a:spLocks noChangeArrowheads="1"/>
              </p:cNvSpPr>
              <p:nvPr/>
            </p:nvSpPr>
            <p:spPr bwMode="auto">
              <a:xfrm>
                <a:off x="480" y="3696"/>
                <a:ext cx="288" cy="28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4" name="Line 28"/>
              <p:cNvSpPr>
                <a:spLocks noChangeShapeType="1"/>
              </p:cNvSpPr>
              <p:nvPr/>
            </p:nvSpPr>
            <p:spPr bwMode="auto">
              <a:xfrm flipV="1">
                <a:off x="624" y="2400"/>
                <a:ext cx="0" cy="13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29"/>
              <p:cNvSpPr>
                <a:spLocks noChangeShapeType="1"/>
              </p:cNvSpPr>
              <p:nvPr/>
            </p:nvSpPr>
            <p:spPr bwMode="auto">
              <a:xfrm>
                <a:off x="528" y="35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0"/>
              <p:cNvSpPr>
                <a:spLocks noChangeShapeType="1"/>
              </p:cNvSpPr>
              <p:nvPr/>
            </p:nvSpPr>
            <p:spPr bwMode="auto">
              <a:xfrm>
                <a:off x="528" y="254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1168" y="3110"/>
              <a:ext cx="240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0 </a:t>
              </a:r>
            </a:p>
          </p:txBody>
        </p:sp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1123" y="1941"/>
              <a:ext cx="590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273.16 </a:t>
              </a:r>
            </a:p>
          </p:txBody>
        </p:sp>
        <p:sp>
          <p:nvSpPr>
            <p:cNvPr id="10" name="Text Box 33"/>
            <p:cNvSpPr txBox="1">
              <a:spLocks noChangeArrowheads="1"/>
            </p:cNvSpPr>
            <p:nvPr/>
          </p:nvSpPr>
          <p:spPr bwMode="auto">
            <a:xfrm>
              <a:off x="364" y="1941"/>
              <a:ext cx="43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0.01 </a:t>
              </a:r>
            </a:p>
          </p:txBody>
        </p:sp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2891" y="3110"/>
              <a:ext cx="24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0 </a:t>
              </a:r>
            </a:p>
          </p:txBody>
        </p:sp>
        <p:sp>
          <p:nvSpPr>
            <p:cNvPr id="12" name="Text Box 35"/>
            <p:cNvSpPr txBox="1">
              <a:spLocks noChangeArrowheads="1"/>
            </p:cNvSpPr>
            <p:nvPr/>
          </p:nvSpPr>
          <p:spPr bwMode="auto">
            <a:xfrm>
              <a:off x="1803" y="3081"/>
              <a:ext cx="64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-459.67 </a:t>
              </a:r>
            </a:p>
          </p:txBody>
        </p:sp>
        <p:sp>
          <p:nvSpPr>
            <p:cNvPr id="13" name="Text Box 36"/>
            <p:cNvSpPr txBox="1">
              <a:spLocks noChangeArrowheads="1"/>
            </p:cNvSpPr>
            <p:nvPr/>
          </p:nvSpPr>
          <p:spPr bwMode="auto">
            <a:xfrm>
              <a:off x="2846" y="1941"/>
              <a:ext cx="589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Times New Roman" pitchFamily="18" charset="0"/>
                </a:rPr>
                <a:t>491.69 </a:t>
              </a:r>
            </a:p>
          </p:txBody>
        </p:sp>
        <p:sp>
          <p:nvSpPr>
            <p:cNvPr id="14" name="Text Box 37"/>
            <p:cNvSpPr txBox="1">
              <a:spLocks noChangeArrowheads="1"/>
            </p:cNvSpPr>
            <p:nvPr/>
          </p:nvSpPr>
          <p:spPr bwMode="auto">
            <a:xfrm>
              <a:off x="1973" y="1941"/>
              <a:ext cx="512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32.02 </a:t>
              </a:r>
            </a:p>
          </p:txBody>
        </p:sp>
        <p:sp>
          <p:nvSpPr>
            <p:cNvPr id="15" name="Text Box 38"/>
            <p:cNvSpPr txBox="1">
              <a:spLocks noChangeArrowheads="1"/>
            </p:cNvSpPr>
            <p:nvPr/>
          </p:nvSpPr>
          <p:spPr bwMode="auto">
            <a:xfrm>
              <a:off x="489" y="1211"/>
              <a:ext cx="288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2103FD"/>
                  </a:solidFill>
                  <a:latin typeface="Times New Roman" pitchFamily="18" charset="0"/>
                </a:rPr>
                <a:t>ºC</a:t>
              </a:r>
            </a:p>
          </p:txBody>
        </p:sp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1180" y="1211"/>
              <a:ext cx="24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590D0F"/>
                  </a:solidFill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2166" y="1211"/>
              <a:ext cx="27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2103FD"/>
                  </a:solidFill>
                  <a:latin typeface="Times New Roman" pitchFamily="18" charset="0"/>
                </a:rPr>
                <a:t>ºF</a:t>
              </a:r>
            </a:p>
          </p:txBody>
        </p:sp>
        <p:sp>
          <p:nvSpPr>
            <p:cNvPr id="18" name="Text Box 41"/>
            <p:cNvSpPr txBox="1">
              <a:spLocks noChangeArrowheads="1"/>
            </p:cNvSpPr>
            <p:nvPr/>
          </p:nvSpPr>
          <p:spPr bwMode="auto">
            <a:xfrm>
              <a:off x="2846" y="1200"/>
              <a:ext cx="23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590D0F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217186" y="1603890"/>
            <a:ext cx="2740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2400" b="1" dirty="0"/>
              <a:t>Conversion Factors 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45726" y="2065555"/>
            <a:ext cx="5090601" cy="315800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49038"/>
            <a:ext cx="8986283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4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concepts of </a:t>
            </a:r>
            <a:r>
              <a:rPr lang="en-US" dirty="0" smtClean="0"/>
              <a:t>pressure </a:t>
            </a:r>
            <a:r>
              <a:rPr lang="en-US" dirty="0"/>
              <a:t>and absolute and gauge pressure</a:t>
            </a:r>
            <a:endParaRPr lang="ms-MY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19" y="1669862"/>
            <a:ext cx="8321761" cy="463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33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ms-MY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72" y="1628800"/>
            <a:ext cx="8315665" cy="463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31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951894"/>
            <a:ext cx="8229600" cy="2692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Variation </a:t>
            </a:r>
            <a:r>
              <a:rPr lang="en-US" sz="2400" dirty="0"/>
              <a:t>of Pressure with </a:t>
            </a:r>
            <a:r>
              <a:rPr lang="en-US" sz="2400" dirty="0" smtClean="0"/>
              <a:t>Depth: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Pressure is the same at all points on a horizontal plane in a given fluid regardless of geometry, provided that the points are interconnected by the same </a:t>
            </a:r>
            <a:r>
              <a:rPr lang="en-US" sz="2400" dirty="0" smtClean="0"/>
              <a:t>fluid.</a:t>
            </a:r>
            <a:endParaRPr lang="ms-MY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ms-MY" sz="24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33527" y="1796546"/>
            <a:ext cx="6718793" cy="2161878"/>
            <a:chOff x="108" y="1536"/>
            <a:chExt cx="5294" cy="1911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768" y="3360"/>
              <a:ext cx="27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768" y="2064"/>
              <a:ext cx="27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768" y="2880"/>
              <a:ext cx="27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768" y="1536"/>
              <a:ext cx="27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392" y="1536"/>
              <a:ext cx="0" cy="18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2496" y="2064"/>
              <a:ext cx="0" cy="1296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542" y="1944"/>
              <a:ext cx="18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00B050"/>
                  </a:solidFill>
                  <a:latin typeface="Times New Roman" pitchFamily="18" charset="0"/>
                </a:rPr>
                <a:t>Local Atmospheric Pressure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00B050"/>
                  </a:solidFill>
                  <a:latin typeface="Times New Roman" pitchFamily="18" charset="0"/>
                </a:rPr>
                <a:t>( 1.01325 bar @ Sea Level )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552" y="3216"/>
              <a:ext cx="15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B050"/>
                  </a:solidFill>
                  <a:latin typeface="Times New Roman" pitchFamily="18" charset="0"/>
                </a:rPr>
                <a:t>Absolute Zero Pressure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544" y="1680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2103FD"/>
                  </a:solidFill>
                  <a:latin typeface="Times New Roman" pitchFamily="18" charset="0"/>
                </a:rPr>
                <a:t>P (gauge)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2496" y="1536"/>
              <a:ext cx="0" cy="528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440" y="2304"/>
              <a:ext cx="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2103FD"/>
                  </a:solidFill>
                  <a:latin typeface="Times New Roman" pitchFamily="18" charset="0"/>
                </a:rPr>
                <a:t>P (abs)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544" y="2352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2103FD"/>
                  </a:solidFill>
                  <a:latin typeface="Times New Roman" pitchFamily="18" charset="0"/>
                </a:rPr>
                <a:t>P (atm)</a:t>
              </a: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008" y="2064"/>
              <a:ext cx="0" cy="816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08" y="2260"/>
              <a:ext cx="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2103FD"/>
                  </a:solidFill>
                  <a:latin typeface="Times New Roman" pitchFamily="18" charset="0"/>
                </a:rPr>
                <a:t>P (vacuum)</a:t>
              </a:r>
            </a:p>
          </p:txBody>
        </p:sp>
      </p:grpSp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75" y="4549209"/>
            <a:ext cx="431323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67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Chapter1</a:t>
            </a:r>
            <a:endParaRPr lang="en-GB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07619"/>
            <a:ext cx="8229600" cy="4973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In this chapter the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vocabulary associated with thermodynamics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and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basic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concepts such as the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metric SI and the English unit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systems have been identified. We have also learnt about the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concepts of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temperature and pressure. </a:t>
            </a:r>
          </a:p>
          <a:p>
            <a:pPr marL="457200" lvl="1" indent="0"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marL="0" indent="0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Now you should be able to conclude the chapter as follows: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Thermodynamics and energy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Application areas of thermodynamics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Importance of dimensions and units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Some SI and English units, Dimensional homogeneity, Unity conversion ratios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Temperature and the zeroth law of thermodynamics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Temperature scales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Pressure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Variation of pressure with depth</a:t>
            </a:r>
          </a:p>
        </p:txBody>
      </p: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2232247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err="1"/>
              <a:t>Hae</a:t>
            </a:r>
            <a:r>
              <a:rPr lang="en-US" sz="2000" dirty="0"/>
              <a:t>-Geon Lee (2012) Introduction. Materials </a:t>
            </a:r>
            <a:r>
              <a:rPr lang="en-US" sz="2000" dirty="0" smtClean="0"/>
              <a:t>Thermodynamics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74360" y="2753633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Huang, Biao, </a:t>
            </a:r>
            <a:r>
              <a:rPr lang="en-US" sz="2000" dirty="0" err="1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Yutong</a:t>
            </a:r>
            <a:r>
              <a:rPr lang="en-US" sz="2000" dirty="0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 Qi, and A. K. M. </a:t>
            </a:r>
            <a:r>
              <a:rPr lang="en-US" sz="2000" dirty="0" err="1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Murshed</a:t>
            </a:r>
            <a:r>
              <a:rPr lang="en-US" sz="2000" dirty="0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. "First Principle Modelling for Chemical Processes." Dynamic Modelling and Predictive Control in Solid Oxide Fuel Cells: First Principle and Data-Based Approaches: 11-29.</a:t>
            </a:r>
            <a:endParaRPr lang="ms-MY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092245"/>
            <a:ext cx="7774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ms-MY" sz="2000" dirty="0">
                <a:solidFill>
                  <a:prstClr val="white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Kanoglu, Mehmet, Ibrahim Dincer, and Yunus A. Cengel. "Exergy for better environment and sustainability." Environment, Development and Sustainability 11.5 (2009): 971-988.</a:t>
            </a:r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572278" cy="4248472"/>
          </a:xfrm>
        </p:spPr>
        <p:txBody>
          <a:bodyPr>
            <a:normAutofit fontScale="70000" lnSpcReduction="2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Introduce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 vocabulary and basic concepts associated with thermodynamics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Explain the metric SI and the English unit systems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Employ the concepts of temperature, temperature scales, pressure, and absolute and gauge pressure</a:t>
            </a:r>
          </a:p>
          <a:p>
            <a:pPr marL="457200" lvl="1" indent="0">
              <a:buNone/>
            </a:pP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Students able to understand basic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concepts associated with thermodynamics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Students able to understand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metric SI and the English unit systems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Students able to understand  the concepts of temperature, temperature scales, pressure, and absolute and gauge pressure</a:t>
            </a:r>
          </a:p>
          <a:p>
            <a:pPr marL="457200" lvl="1" indent="0">
              <a:buNone/>
            </a:pP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References</a:t>
            </a:r>
          </a:p>
          <a:p>
            <a:pPr lvl="1"/>
            <a:r>
              <a:rPr lang="en-GB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Cengel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, Y.A and Boles, M.A (2010),”Thermodynamics: An Engineering Approach(7th Edition)”, McGraw Hill, New York</a:t>
            </a:r>
          </a:p>
          <a:p>
            <a:pPr lvl="1"/>
            <a:r>
              <a:rPr lang="en-GB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Cengel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, Y.A (2012): Introduction to Thermodynamics and Heat Transfer, McGraw Hill, New York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Robert </a:t>
            </a:r>
            <a:r>
              <a:rPr lang="en-GB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Balmer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(2011): Thermodynamics, </a:t>
            </a:r>
            <a:r>
              <a:rPr lang="en-GB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Jaico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Publication </a:t>
            </a: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Thermodynamics concept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7155"/>
            <a:ext cx="8229600" cy="3629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behavior of energy (heat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)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flow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is studied in thermodynamics. From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this study, a number of physical laws have been established. 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	The laws of thermodynamics describe some of the fundamental truths observed in our Universe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.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latin typeface="Times New Roman" pitchFamily="18" charset="0"/>
              </a:rPr>
              <a:t>			Thermodynamics         </a:t>
            </a:r>
            <a:r>
              <a:rPr lang="en-US" altLang="en-US" sz="2400" dirty="0">
                <a:latin typeface="Times New Roman" pitchFamily="18" charset="0"/>
              </a:rPr>
              <a:t>=           </a:t>
            </a:r>
            <a:r>
              <a:rPr lang="en-US" altLang="en-US" sz="2400" i="1" dirty="0" err="1">
                <a:solidFill>
                  <a:srgbClr val="2103FD"/>
                </a:solidFill>
                <a:latin typeface="Times New Roman" pitchFamily="18" charset="0"/>
              </a:rPr>
              <a:t>Therme</a:t>
            </a:r>
            <a:r>
              <a:rPr lang="en-US" altLang="en-US" sz="2400" dirty="0">
                <a:latin typeface="Times New Roman" pitchFamily="18" charset="0"/>
              </a:rPr>
              <a:t>    +    </a:t>
            </a:r>
            <a:r>
              <a:rPr lang="en-US" altLang="en-US" sz="2400" i="1" dirty="0" err="1">
                <a:solidFill>
                  <a:srgbClr val="2103FD"/>
                </a:solidFill>
                <a:latin typeface="Times New Roman" pitchFamily="18" charset="0"/>
              </a:rPr>
              <a:t>Dynamis</a:t>
            </a:r>
            <a:r>
              <a:rPr lang="en-US" altLang="en-US" sz="2400" dirty="0">
                <a:latin typeface="Times New Roman" pitchFamily="18" charset="0"/>
              </a:rPr>
              <a:t>         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</a:rPr>
              <a:t>			          	</a:t>
            </a:r>
            <a:r>
              <a:rPr lang="en-US" altLang="en-US" sz="2400" dirty="0" smtClean="0">
                <a:latin typeface="Times New Roman" pitchFamily="18" charset="0"/>
              </a:rPr>
              <a:t>		</a:t>
            </a:r>
            <a:r>
              <a:rPr lang="en-US" altLang="en-US" sz="2400" dirty="0">
                <a:latin typeface="Times New Roman" pitchFamily="18" charset="0"/>
              </a:rPr>
              <a:t>				(Heat)           (Power)</a:t>
            </a: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Thermodynamics concept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8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Thermodynamics			convert </a:t>
            </a:r>
            <a:r>
              <a:rPr lang="en-US" dirty="0"/>
              <a:t>heat into </a:t>
            </a:r>
            <a:r>
              <a:rPr lang="en-US" dirty="0" smtClean="0"/>
              <a:t>power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altLang="en-US" dirty="0">
                <a:cs typeface="Times New Roman" pitchFamily="18" charset="0"/>
              </a:rPr>
              <a:t>Why is Thermodynamics useful?</a:t>
            </a:r>
            <a:endParaRPr lang="en-GB" altLang="en-US" sz="2000" dirty="0">
              <a:cs typeface="Times New Roman" pitchFamily="18" charset="0"/>
            </a:endParaRPr>
          </a:p>
          <a:p>
            <a:pPr marL="0" indent="0">
              <a:buNone/>
            </a:pPr>
            <a:endParaRPr lang="en-GB" altLang="en-US" sz="2000" dirty="0">
              <a:cs typeface="Times New Roman" pitchFamily="18" charset="0"/>
            </a:endParaRPr>
          </a:p>
          <a:p>
            <a:pPr marL="640080" indent="457200">
              <a:buFont typeface="+mj-lt"/>
              <a:buAutoNum type="arabicPeriod"/>
            </a:pPr>
            <a:r>
              <a:rPr lang="en-GB" altLang="en-US" dirty="0" smtClean="0">
                <a:cs typeface="Times New Roman" pitchFamily="18" charset="0"/>
              </a:rPr>
              <a:t>Qualitative </a:t>
            </a:r>
            <a:r>
              <a:rPr lang="en-GB" altLang="en-US" dirty="0">
                <a:cs typeface="Times New Roman" pitchFamily="18" charset="0"/>
              </a:rPr>
              <a:t>explanation of materials behaviour</a:t>
            </a:r>
            <a:endParaRPr lang="en-GB" altLang="en-US" sz="2000" dirty="0">
              <a:cs typeface="Times New Roman" pitchFamily="18" charset="0"/>
            </a:endParaRPr>
          </a:p>
          <a:p>
            <a:pPr marL="640080" indent="457200">
              <a:buFont typeface="+mj-lt"/>
              <a:buAutoNum type="arabicPeriod"/>
            </a:pPr>
            <a:endParaRPr lang="en-GB" altLang="en-US" sz="2000" dirty="0">
              <a:cs typeface="Times New Roman" pitchFamily="18" charset="0"/>
            </a:endParaRPr>
          </a:p>
          <a:p>
            <a:pPr marL="640080" indent="457200">
              <a:buFont typeface="+mj-lt"/>
              <a:buAutoNum type="arabicPeriod"/>
            </a:pPr>
            <a:r>
              <a:rPr lang="en-GB" altLang="en-US" dirty="0" smtClean="0">
                <a:cs typeface="Times New Roman" pitchFamily="18" charset="0"/>
              </a:rPr>
              <a:t>Quantitatively </a:t>
            </a:r>
            <a:r>
              <a:rPr lang="en-GB" altLang="en-US" dirty="0">
                <a:cs typeface="Times New Roman" pitchFamily="18" charset="0"/>
              </a:rPr>
              <a:t>understanding of materials status</a:t>
            </a:r>
            <a:r>
              <a:rPr lang="en-GB" altLang="en-US" sz="2000" dirty="0">
                <a:cs typeface="Times New Roman" pitchFamily="18" charset="0"/>
              </a:rPr>
              <a:t>.</a:t>
            </a:r>
          </a:p>
          <a:p>
            <a:pPr marL="640080" indent="457200">
              <a:buFont typeface="+mj-lt"/>
              <a:buAutoNum type="arabicPeriod"/>
            </a:pPr>
            <a:endParaRPr lang="en-GB" altLang="en-US" sz="2000" dirty="0">
              <a:cs typeface="Times New Roman" pitchFamily="18" charset="0"/>
            </a:endParaRPr>
          </a:p>
          <a:p>
            <a:pPr marL="640080" indent="457200">
              <a:buFont typeface="+mj-lt"/>
              <a:buAutoNum type="arabicPeriod"/>
            </a:pPr>
            <a:r>
              <a:rPr lang="en-GB" altLang="en-US" dirty="0" smtClean="0"/>
              <a:t>Physical </a:t>
            </a:r>
            <a:r>
              <a:rPr lang="en-GB" altLang="en-US" dirty="0"/>
              <a:t>significance of thermodynamic functions.</a:t>
            </a:r>
            <a:r>
              <a:rPr lang="en-GB" altLang="en-US" sz="1800" dirty="0"/>
              <a:t> </a:t>
            </a:r>
          </a:p>
          <a:p>
            <a:endParaRPr lang="ms-MY" dirty="0"/>
          </a:p>
        </p:txBody>
      </p:sp>
      <p:sp>
        <p:nvSpPr>
          <p:cNvPr id="4" name="Right Arrow 3"/>
          <p:cNvSpPr/>
          <p:nvPr/>
        </p:nvSpPr>
        <p:spPr>
          <a:xfrm>
            <a:off x="3393746" y="2044377"/>
            <a:ext cx="432048" cy="1212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2674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Thermodynamics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Thermodynamics</a:t>
            </a:r>
            <a:r>
              <a:rPr lang="en-US" dirty="0"/>
              <a:t>: The science of energy. </a:t>
            </a:r>
          </a:p>
          <a:p>
            <a:endParaRPr lang="en-US" dirty="0"/>
          </a:p>
          <a:p>
            <a:r>
              <a:rPr lang="en-US" b="1" dirty="0"/>
              <a:t>Energy</a:t>
            </a:r>
            <a:r>
              <a:rPr lang="en-US" dirty="0"/>
              <a:t>: The ability to cause changes.</a:t>
            </a:r>
          </a:p>
          <a:p>
            <a:endParaRPr lang="en-US" dirty="0"/>
          </a:p>
          <a:p>
            <a:r>
              <a:rPr lang="en-US" b="1" dirty="0"/>
              <a:t>Conservation of energy principle</a:t>
            </a:r>
            <a:r>
              <a:rPr lang="en-US" dirty="0"/>
              <a:t>: During an interaction, energy can change from one form to another but the total amount of energy remains constant. </a:t>
            </a:r>
          </a:p>
          <a:p>
            <a:endParaRPr lang="en-US" dirty="0"/>
          </a:p>
          <a:p>
            <a:r>
              <a:rPr lang="en-US" dirty="0"/>
              <a:t>Energy cannot be created or destroyed.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first law </a:t>
            </a:r>
            <a:r>
              <a:rPr lang="en-US" dirty="0"/>
              <a:t>of thermodynamics: An expression of the conservation of energy principle.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first law </a:t>
            </a:r>
            <a:r>
              <a:rPr lang="en-US" dirty="0" smtClean="0"/>
              <a:t>states </a:t>
            </a:r>
            <a:r>
              <a:rPr lang="en-US" dirty="0"/>
              <a:t>that energy is a thermodynamic property.</a:t>
            </a:r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8188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Thermodynamics concept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493" y="1556792"/>
            <a:ext cx="816564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5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</a:t>
            </a:r>
            <a:r>
              <a:rPr lang="en-US" dirty="0"/>
              <a:t>SI and the English unit systems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22" y="144922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Any </a:t>
            </a:r>
            <a:r>
              <a:rPr lang="en-US" b="1" dirty="0"/>
              <a:t>physical quantity </a:t>
            </a:r>
            <a:r>
              <a:rPr lang="en-US" dirty="0"/>
              <a:t>can be characterized by </a:t>
            </a:r>
            <a:r>
              <a:rPr lang="en-US" b="1" dirty="0" smtClean="0"/>
              <a:t>dimension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en-US" b="1" dirty="0" smtClean="0"/>
              <a:t>magnitude</a:t>
            </a:r>
            <a:r>
              <a:rPr lang="en-US" dirty="0" smtClean="0"/>
              <a:t> assigned </a:t>
            </a:r>
            <a:r>
              <a:rPr lang="en-US" dirty="0"/>
              <a:t>to the </a:t>
            </a:r>
            <a:r>
              <a:rPr lang="en-US" dirty="0" smtClean="0"/>
              <a:t>dimension is </a:t>
            </a:r>
            <a:r>
              <a:rPr lang="en-US" dirty="0"/>
              <a:t>called </a:t>
            </a:r>
            <a:r>
              <a:rPr lang="en-US" b="1" dirty="0" smtClean="0"/>
              <a:t>unit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Primary/Fundamental dimensions</a:t>
            </a:r>
          </a:p>
          <a:p>
            <a:pPr marL="457200" indent="0">
              <a:buNone/>
            </a:pPr>
            <a:r>
              <a:rPr lang="en-US" dirty="0" smtClean="0"/>
              <a:t>Some </a:t>
            </a:r>
            <a:r>
              <a:rPr lang="en-US" dirty="0"/>
              <a:t>basic dimensions such as mass m, length L, time t, and temperature T are selected as primary or fundamental </a:t>
            </a:r>
            <a:r>
              <a:rPr lang="en-US" dirty="0" smtClean="0"/>
              <a:t>dimensions.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Secondary/Derived dimensions</a:t>
            </a:r>
          </a:p>
          <a:p>
            <a:pPr marL="457200" indent="0">
              <a:buNone/>
            </a:pPr>
            <a:r>
              <a:rPr lang="en-US" dirty="0"/>
              <a:t>while others such as velocity V, energy E, and volume V are expressed in terms </a:t>
            </a:r>
            <a:r>
              <a:rPr lang="en-US" dirty="0" smtClean="0"/>
              <a:t>of the primary </a:t>
            </a:r>
            <a:r>
              <a:rPr lang="en-US" dirty="0"/>
              <a:t>dimensions and are called secondary dimensions, or derived dimensions.</a:t>
            </a:r>
          </a:p>
          <a:p>
            <a:endParaRPr lang="en-US" dirty="0"/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70462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/>
              <a:t>Fundamental (primary</a:t>
            </a:r>
            <a:r>
              <a:rPr lang="ms-MY" dirty="0" smtClean="0"/>
              <a:t>) dimensions </a:t>
            </a:r>
            <a:r>
              <a:rPr lang="ms-MY" dirty="0"/>
              <a:t>and </a:t>
            </a:r>
            <a:r>
              <a:rPr lang="ms-MY" dirty="0" smtClean="0"/>
              <a:t>units</a:t>
            </a:r>
            <a:endParaRPr lang="ms-MY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76019"/>
              </p:ext>
            </p:extLst>
          </p:nvPr>
        </p:nvGraphicFramePr>
        <p:xfrm>
          <a:off x="668079" y="2036135"/>
          <a:ext cx="7704455" cy="382844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30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6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Dimension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 Unit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English Unit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Mass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kg 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lb</a:t>
                      </a:r>
                      <a:r>
                        <a:rPr lang="en-US" sz="2400" baseline="-25000" dirty="0" err="1" smtClean="0"/>
                        <a:t>m</a:t>
                      </a:r>
                      <a:endParaRPr lang="en-US" sz="2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6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ft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6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3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Amount of matter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mol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lb</a:t>
                      </a:r>
                      <a:r>
                        <a:rPr lang="en-US" sz="2400" baseline="-25000" dirty="0" err="1" smtClean="0"/>
                        <a:t>mol</a:t>
                      </a:r>
                      <a:endParaRPr lang="en-MY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Electric</a:t>
                      </a:r>
                      <a:r>
                        <a:rPr lang="en-US" sz="2400" baseline="0" dirty="0" smtClean="0"/>
                        <a:t>al current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MY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6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Amount of light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cd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candles</a:t>
                      </a:r>
                      <a:endParaRPr lang="en-MY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87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Example; </a:t>
            </a:r>
            <a:r>
              <a:rPr lang="en-US" dirty="0"/>
              <a:t>SI and English units conversion</a:t>
            </a:r>
            <a:endParaRPr lang="ms-MY" dirty="0"/>
          </a:p>
        </p:txBody>
      </p:sp>
      <p:pic>
        <p:nvPicPr>
          <p:cNvPr id="4" name="Picture 7" descr="cen84959_01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3997449"/>
            <a:ext cx="4681537" cy="216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05" y="2033591"/>
            <a:ext cx="243681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82095"/>
            <a:ext cx="37465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2" y="4667770"/>
            <a:ext cx="100647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079330"/>
            <a:ext cx="3030538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4157662" y="1901828"/>
            <a:ext cx="3352800" cy="1311276"/>
            <a:chOff x="1152" y="1332"/>
            <a:chExt cx="2112" cy="826"/>
          </a:xfrm>
        </p:grpSpPr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1248" y="1342"/>
              <a:ext cx="2016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1152" y="1332"/>
              <a:ext cx="211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 dirty="0"/>
                <a:t>Work = Force </a:t>
              </a:r>
              <a:r>
                <a:rPr lang="en-US" sz="2000" dirty="0">
                  <a:sym typeface="Symbol" pitchFamily="18" charset="2"/>
                </a:rPr>
                <a:t> Distance</a:t>
              </a:r>
            </a:p>
            <a:p>
              <a:pPr algn="ctr"/>
              <a:r>
                <a:rPr lang="en-US" sz="2000" dirty="0">
                  <a:sym typeface="Symbol" pitchFamily="18" charset="2"/>
                </a:rPr>
                <a:t>1 J = 1 </a:t>
              </a:r>
              <a:r>
                <a:rPr lang="en-US" sz="2000" dirty="0" err="1">
                  <a:sym typeface="Symbol" pitchFamily="18" charset="2"/>
                </a:rPr>
                <a:t>N</a:t>
              </a:r>
              <a:r>
                <a:rPr lang="en-US" sz="2000" dirty="0" err="1">
                  <a:cs typeface="Arial" charset="0"/>
                  <a:sym typeface="Symbol" pitchFamily="18" charset="2"/>
                </a:rPr>
                <a:t>∙m</a:t>
              </a:r>
              <a:endParaRPr lang="en-US" sz="2000" dirty="0">
                <a:cs typeface="Arial" charset="0"/>
                <a:sym typeface="Symbol" pitchFamily="18" charset="2"/>
              </a:endParaRPr>
            </a:p>
            <a:p>
              <a:pPr algn="ctr"/>
              <a:r>
                <a:rPr lang="en-US" sz="2000" dirty="0">
                  <a:cs typeface="Arial" charset="0"/>
                  <a:sym typeface="Symbol" pitchFamily="18" charset="2"/>
                </a:rPr>
                <a:t>1 </a:t>
              </a:r>
              <a:r>
                <a:rPr lang="en-US" sz="2000" dirty="0" err="1">
                  <a:cs typeface="Arial" charset="0"/>
                  <a:sym typeface="Symbol" pitchFamily="18" charset="2"/>
                </a:rPr>
                <a:t>cal</a:t>
              </a:r>
              <a:r>
                <a:rPr lang="en-US" sz="2000" dirty="0">
                  <a:cs typeface="Arial" charset="0"/>
                  <a:sym typeface="Symbol" pitchFamily="18" charset="2"/>
                </a:rPr>
                <a:t> = 4.1868 J</a:t>
              </a:r>
            </a:p>
            <a:p>
              <a:pPr algn="ctr"/>
              <a:r>
                <a:rPr lang="en-US" sz="2000" dirty="0">
                  <a:cs typeface="Arial" charset="0"/>
                  <a:sym typeface="Symbol" pitchFamily="18" charset="2"/>
                </a:rPr>
                <a:t>1 Btu = 1.0551 kJ</a:t>
              </a:r>
              <a:endParaRPr lang="en-US" sz="2000" dirty="0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2293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750</Words>
  <Application>Microsoft Office PowerPoint</Application>
  <PresentationFormat>On-screen Show (4:3)</PresentationFormat>
  <Paragraphs>150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Helvetica</vt:lpstr>
      <vt:lpstr>Helvetica LT Std Light</vt:lpstr>
      <vt:lpstr>Symbol</vt:lpstr>
      <vt:lpstr>Times New Roman</vt:lpstr>
      <vt:lpstr>Office Theme</vt:lpstr>
      <vt:lpstr>Custom Design</vt:lpstr>
      <vt:lpstr>BTV2213 Thermodynamics  Chapter 1: Introduction of Thermodynamics</vt:lpstr>
      <vt:lpstr>Chapter Description</vt:lpstr>
      <vt:lpstr>Thermodynamics concept</vt:lpstr>
      <vt:lpstr>Thermodynamics concept</vt:lpstr>
      <vt:lpstr>Thermodynamics concept</vt:lpstr>
      <vt:lpstr>Thermodynamics concept</vt:lpstr>
      <vt:lpstr>Metric SI and the English unit systems</vt:lpstr>
      <vt:lpstr>Fundamental (primary) dimensions and units</vt:lpstr>
      <vt:lpstr>Example; SI and English units conversion</vt:lpstr>
      <vt:lpstr>Dimensional homogeneity</vt:lpstr>
      <vt:lpstr>The concepts of temperature and temperature scales</vt:lpstr>
      <vt:lpstr>Temperature Scales</vt:lpstr>
      <vt:lpstr>Temperature Scales</vt:lpstr>
      <vt:lpstr>The concepts of pressure and absolute and gauge pressure</vt:lpstr>
      <vt:lpstr>Pressure</vt:lpstr>
      <vt:lpstr>Pressure</vt:lpstr>
      <vt:lpstr>Conclusion of The Chapter1</vt:lpstr>
      <vt:lpstr>Hae-Geon Lee (2012) Introduction. Materials Thermodynamics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UMP</cp:lastModifiedBy>
  <cp:revision>257</cp:revision>
  <cp:lastPrinted>2017-07-24T03:54:17Z</cp:lastPrinted>
  <dcterms:created xsi:type="dcterms:W3CDTF">2016-03-03T08:04:10Z</dcterms:created>
  <dcterms:modified xsi:type="dcterms:W3CDTF">2017-08-31T10:38:00Z</dcterms:modified>
</cp:coreProperties>
</file>