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21"/>
  </p:notesMasterIdLst>
  <p:handoutMasterIdLst>
    <p:handoutMasterId r:id="rId22"/>
  </p:handoutMasterIdLst>
  <p:sldIdLst>
    <p:sldId id="359" r:id="rId3"/>
    <p:sldId id="360" r:id="rId4"/>
    <p:sldId id="361" r:id="rId5"/>
    <p:sldId id="364" r:id="rId6"/>
    <p:sldId id="365" r:id="rId7"/>
    <p:sldId id="366" r:id="rId8"/>
    <p:sldId id="367" r:id="rId9"/>
    <p:sldId id="368" r:id="rId10"/>
    <p:sldId id="369" r:id="rId11"/>
    <p:sldId id="370" r:id="rId12"/>
    <p:sldId id="392" r:id="rId13"/>
    <p:sldId id="393" r:id="rId14"/>
    <p:sldId id="394" r:id="rId15"/>
    <p:sldId id="395" r:id="rId16"/>
    <p:sldId id="396" r:id="rId17"/>
    <p:sldId id="397" r:id="rId18"/>
    <p:sldId id="362" r:id="rId19"/>
    <p:sldId id="345" r:id="rId20"/>
  </p:sldIdLst>
  <p:sldSz cx="9144000" cy="6858000" type="screen4x3"/>
  <p:notesSz cx="6797675" cy="9926638"/>
  <p:custDataLst>
    <p:tags r:id="rId2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00AFA7"/>
    <a:srgbClr val="CCFFFF"/>
    <a:srgbClr val="00FFCC"/>
    <a:srgbClr val="99FFCC"/>
    <a:srgbClr val="33CCCC"/>
    <a:srgbClr val="006699"/>
    <a:srgbClr val="336699"/>
    <a:srgbClr val="3366CC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364" autoAdjust="0"/>
  </p:normalViewPr>
  <p:slideViewPr>
    <p:cSldViewPr snapToObjects="1">
      <p:cViewPr varScale="1">
        <p:scale>
          <a:sx n="73" d="100"/>
          <a:sy n="73" d="100"/>
        </p:scale>
        <p:origin x="132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52" d="100"/>
          <a:sy n="52" d="100"/>
        </p:scale>
        <p:origin x="295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C86C0-41C2-A64F-A5D3-65308364D734}" type="datetimeFigureOut">
              <a:rPr lang="en-US" smtClean="0"/>
              <a:t>8/31/2017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77671-060F-9C43-AB6A-16DB37710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1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F5C8C-4E0A-4340-A20C-AFF94B550D4C}" type="datetimeFigureOut">
              <a:t>31/08/2017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A1761-9BDC-1847-AEC4-8F8E20EE70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1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4A1761-9BDC-1847-AEC4-8F8E20EE702D}" type="slidenum">
              <a:rPr lang="ms-MY" smtClean="0"/>
              <a:t>1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578976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250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2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98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9A623-792D-4E10-BFC9-13879C053336}" type="datetimeFigureOut">
              <a:rPr lang="ms-MY" smtClean="0"/>
              <a:t>31/08/2017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4A4A-5040-4554-A2B7-149A65F7D11E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42173290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9A623-792D-4E10-BFC9-13879C053336}" type="datetimeFigureOut">
              <a:rPr lang="ms-MY" smtClean="0"/>
              <a:t>31/08/2017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4A4A-5040-4554-A2B7-149A65F7D11E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5972644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9A623-792D-4E10-BFC9-13879C053336}" type="datetimeFigureOut">
              <a:rPr lang="ms-MY" smtClean="0"/>
              <a:t>31/08/2017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4A4A-5040-4554-A2B7-149A65F7D11E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5317559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9A623-792D-4E10-BFC9-13879C053336}" type="datetimeFigureOut">
              <a:rPr lang="ms-MY" smtClean="0"/>
              <a:t>31/08/2017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4A4A-5040-4554-A2B7-149A65F7D11E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4810013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9A623-792D-4E10-BFC9-13879C053336}" type="datetimeFigureOut">
              <a:rPr lang="ms-MY" smtClean="0"/>
              <a:t>31/08/2017</a:t>
            </a:fld>
            <a:endParaRPr lang="ms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4A4A-5040-4554-A2B7-149A65F7D11E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5911455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9A623-792D-4E10-BFC9-13879C053336}" type="datetimeFigureOut">
              <a:rPr lang="ms-MY" smtClean="0"/>
              <a:t>31/08/2017</a:t>
            </a:fld>
            <a:endParaRPr lang="ms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4A4A-5040-4554-A2B7-149A65F7D11E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238332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9A623-792D-4E10-BFC9-13879C053336}" type="datetimeFigureOut">
              <a:rPr lang="ms-MY" smtClean="0"/>
              <a:t>31/08/2017</a:t>
            </a:fld>
            <a:endParaRPr lang="ms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4A4A-5040-4554-A2B7-149A65F7D11E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8110014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9A623-792D-4E10-BFC9-13879C053336}" type="datetimeFigureOut">
              <a:rPr lang="ms-MY" smtClean="0"/>
              <a:t>31/08/2017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4A4A-5040-4554-A2B7-149A65F7D11E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4274803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754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ms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9A623-792D-4E10-BFC9-13879C053336}" type="datetimeFigureOut">
              <a:rPr lang="ms-MY" smtClean="0"/>
              <a:t>31/08/2017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4A4A-5040-4554-A2B7-149A65F7D11E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9237718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9A623-792D-4E10-BFC9-13879C053336}" type="datetimeFigureOut">
              <a:rPr lang="ms-MY" smtClean="0"/>
              <a:t>31/08/2017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4A4A-5040-4554-A2B7-149A65F7D11E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3321426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9A623-792D-4E10-BFC9-13879C053336}" type="datetimeFigureOut">
              <a:rPr lang="ms-MY" smtClean="0"/>
              <a:t>31/08/2017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4A4A-5040-4554-A2B7-149A65F7D11E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072153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557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34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3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405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394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6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5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7095" y="54868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EAAC8-B8D1-874E-AA70-8B4502729C1D}" type="datetimeFigureOut">
              <a:rPr lang="en-US" smtClean="0"/>
              <a:t>8/31/2017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6636454" y="6117037"/>
            <a:ext cx="791810" cy="303266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7350536" y="6084004"/>
            <a:ext cx="1757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sz="900" dirty="0" smtClean="0"/>
              <a:t>Introduction of Thermodynamics BY Nasrin Khodapanah</a:t>
            </a:r>
            <a:endParaRPr lang="ms-MY" sz="900" dirty="0"/>
          </a:p>
        </p:txBody>
      </p:sp>
    </p:spTree>
    <p:extLst>
      <p:ext uri="{BB962C8B-B14F-4D97-AF65-F5344CB8AC3E}">
        <p14:creationId xmlns:p14="http://schemas.microsoft.com/office/powerpoint/2010/main" val="20479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49A623-792D-4E10-BFC9-13879C053336}" type="datetimeFigureOut">
              <a:rPr lang="ms-MY" smtClean="0"/>
              <a:t>31/08/2017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24A4A-5040-4554-A2B7-149A65F7D11E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934973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ms-M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wmf"/><Relationship Id="rId5" Type="http://schemas.openxmlformats.org/officeDocument/2006/relationships/image" Target="../media/image8.png"/><Relationship Id="rId4" Type="http://schemas.openxmlformats.org/officeDocument/2006/relationships/image" Target="../media/image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-396552" y="2130425"/>
            <a:ext cx="9900592" cy="1470025"/>
          </a:xfrm>
        </p:spPr>
        <p:txBody>
          <a:bodyPr>
            <a:noAutofit/>
          </a:bodyPr>
          <a:lstStyle/>
          <a:p>
            <a:r>
              <a:rPr lang="en-GB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BTV2213 Thermodynamics</a:t>
            </a:r>
            <a:br>
              <a:rPr lang="en-GB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Chapter 1: Introduction of Thermodynamics</a:t>
            </a:r>
            <a:endParaRPr lang="en-GB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</a:t>
            </a:r>
          </a:p>
          <a:p>
            <a:r>
              <a:rPr lang="en-GB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Nasrin</a:t>
            </a: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Khodapanah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Faculty of Engineering Technology</a:t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nasrin@ump.edu.my</a:t>
            </a: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33589" y="332655"/>
            <a:ext cx="4320480" cy="646331"/>
          </a:xfrm>
          <a:prstGeom prst="rect">
            <a:avLst/>
          </a:prstGeom>
          <a:solidFill>
            <a:schemeClr val="accent1"/>
          </a:solidFill>
          <a:ln w="15875">
            <a:solidFill>
              <a:srgbClr val="009999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For uploaded version, please click on this: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http://ocw.ump.edu.my</a:t>
            </a:r>
            <a:endParaRPr lang="ms-MY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53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s-MY" dirty="0"/>
              <a:t>Dimensional homogeneity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7095" y="1393808"/>
            <a:ext cx="8229600" cy="4525963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All equations must be dimensionally </a:t>
            </a:r>
            <a:r>
              <a:rPr lang="en-US" b="1" dirty="0"/>
              <a:t>homogeneous</a:t>
            </a:r>
            <a:r>
              <a:rPr lang="en-US" dirty="0"/>
              <a:t>.</a:t>
            </a:r>
          </a:p>
          <a:p>
            <a:r>
              <a:rPr lang="en-US" i="1" dirty="0"/>
              <a:t>All </a:t>
            </a:r>
            <a:r>
              <a:rPr lang="en-US" i="1" dirty="0" smtClean="0"/>
              <a:t>secondary units </a:t>
            </a:r>
            <a:r>
              <a:rPr lang="en-US" i="1" dirty="0"/>
              <a:t>can be formed by combinations of primary units</a:t>
            </a:r>
            <a:r>
              <a:rPr lang="en-US" dirty="0"/>
              <a:t>. </a:t>
            </a:r>
          </a:p>
          <a:p>
            <a:r>
              <a:rPr lang="en-US" dirty="0"/>
              <a:t>Force units, for example, can be expressed </a:t>
            </a:r>
            <a:r>
              <a:rPr lang="en-US" dirty="0" smtClean="0"/>
              <a:t>as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They </a:t>
            </a:r>
            <a:r>
              <a:rPr lang="en-US" dirty="0"/>
              <a:t>can also be expressed more conveniently as </a:t>
            </a:r>
            <a:r>
              <a:rPr lang="en-US" b="1" dirty="0"/>
              <a:t>unity conversion ratios </a:t>
            </a:r>
            <a:r>
              <a:rPr lang="en-US" dirty="0" smtClean="0"/>
              <a:t>as</a:t>
            </a:r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Unity </a:t>
            </a:r>
            <a:r>
              <a:rPr lang="en-US" dirty="0"/>
              <a:t>conversion ratios are identically equal to 1 and are </a:t>
            </a:r>
            <a:r>
              <a:rPr lang="en-US" dirty="0" err="1"/>
              <a:t>unitless</a:t>
            </a:r>
            <a:r>
              <a:rPr lang="en-US" dirty="0"/>
              <a:t>, and thus such ratios (or their inverses) can be inserted conveniently into any calculation to properly convert units.</a:t>
            </a:r>
          </a:p>
          <a:p>
            <a:endParaRPr lang="en-US" dirty="0"/>
          </a:p>
          <a:p>
            <a:endParaRPr lang="ms-MY" dirty="0"/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1760" y="2636912"/>
            <a:ext cx="4881563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91779" y="4149080"/>
            <a:ext cx="5401524" cy="731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7738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The </a:t>
            </a:r>
            <a:r>
              <a:rPr lang="en-US" sz="2800" dirty="0"/>
              <a:t>concepts of </a:t>
            </a:r>
            <a:r>
              <a:rPr lang="en-US" sz="2800" dirty="0" smtClean="0"/>
              <a:t>temperature and </a:t>
            </a:r>
            <a:r>
              <a:rPr lang="en-US" sz="2800" dirty="0"/>
              <a:t>temperature </a:t>
            </a:r>
            <a:r>
              <a:rPr lang="en-US" sz="2800" dirty="0" smtClean="0"/>
              <a:t>scales</a:t>
            </a:r>
            <a:endParaRPr lang="ms-MY" sz="2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354" y="1700808"/>
            <a:ext cx="8321761" cy="4249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90366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s-MY" dirty="0"/>
              <a:t>Temperature Scales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556792"/>
            <a:ext cx="8279086" cy="46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74331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s-MY" dirty="0"/>
              <a:t>Temperature </a:t>
            </a:r>
            <a:r>
              <a:rPr lang="ms-MY" dirty="0" smtClean="0"/>
              <a:t>Scales</a:t>
            </a:r>
            <a:endParaRPr lang="ms-MY" dirty="0"/>
          </a:p>
        </p:txBody>
      </p: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4822370" y="2083463"/>
            <a:ext cx="4285603" cy="3577785"/>
            <a:chOff x="172" y="1200"/>
            <a:chExt cx="3263" cy="2736"/>
          </a:xfrm>
        </p:grpSpPr>
        <p:sp>
          <p:nvSpPr>
            <p:cNvPr id="5" name="Text Box 12"/>
            <p:cNvSpPr txBox="1">
              <a:spLocks noChangeArrowheads="1"/>
            </p:cNvSpPr>
            <p:nvPr/>
          </p:nvSpPr>
          <p:spPr bwMode="auto">
            <a:xfrm>
              <a:off x="172" y="3120"/>
              <a:ext cx="641" cy="2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itchFamily="2" charset="2"/>
                <a:buChar char="n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imes New Roman" pitchFamily="18" charset="0"/>
                </a:rPr>
                <a:t>-273.15 </a:t>
              </a:r>
            </a:p>
          </p:txBody>
        </p:sp>
        <p:grpSp>
          <p:nvGrpSpPr>
            <p:cNvPr id="6" name="Group 13"/>
            <p:cNvGrpSpPr>
              <a:grpSpLocks/>
            </p:cNvGrpSpPr>
            <p:nvPr/>
          </p:nvGrpSpPr>
          <p:grpSpPr bwMode="auto">
            <a:xfrm>
              <a:off x="671" y="1485"/>
              <a:ext cx="566" cy="2451"/>
              <a:chOff x="384" y="2016"/>
              <a:chExt cx="480" cy="2064"/>
            </a:xfrm>
          </p:grpSpPr>
          <p:sp>
            <p:nvSpPr>
              <p:cNvPr id="27" name="Oval 14"/>
              <p:cNvSpPr>
                <a:spLocks noChangeArrowheads="1"/>
              </p:cNvSpPr>
              <p:nvPr/>
            </p:nvSpPr>
            <p:spPr bwMode="auto">
              <a:xfrm>
                <a:off x="384" y="3600"/>
                <a:ext cx="480" cy="480"/>
              </a:xfrm>
              <a:prstGeom prst="ellips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itchFamily="2" charset="2"/>
                  <a:buChar char="n"/>
                  <a:defRPr sz="26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itchFamily="2" charset="2"/>
                  <a:buChar char="n"/>
                  <a:defRPr sz="23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Times New Roman" pitchFamily="18" charset="0"/>
                </a:endParaRPr>
              </a:p>
            </p:txBody>
          </p:sp>
          <p:sp>
            <p:nvSpPr>
              <p:cNvPr id="28" name="Line 15"/>
              <p:cNvSpPr>
                <a:spLocks noChangeShapeType="1"/>
              </p:cNvSpPr>
              <p:nvPr/>
            </p:nvSpPr>
            <p:spPr bwMode="auto">
              <a:xfrm flipV="1">
                <a:off x="480" y="2016"/>
                <a:ext cx="0" cy="16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Line 16"/>
              <p:cNvSpPr>
                <a:spLocks noChangeShapeType="1"/>
              </p:cNvSpPr>
              <p:nvPr/>
            </p:nvSpPr>
            <p:spPr bwMode="auto">
              <a:xfrm flipV="1">
                <a:off x="768" y="2016"/>
                <a:ext cx="0" cy="16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Line 17"/>
              <p:cNvSpPr>
                <a:spLocks noChangeShapeType="1"/>
              </p:cNvSpPr>
              <p:nvPr/>
            </p:nvSpPr>
            <p:spPr bwMode="auto">
              <a:xfrm>
                <a:off x="480" y="2016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Oval 18"/>
              <p:cNvSpPr>
                <a:spLocks noChangeArrowheads="1"/>
              </p:cNvSpPr>
              <p:nvPr/>
            </p:nvSpPr>
            <p:spPr bwMode="auto">
              <a:xfrm>
                <a:off x="480" y="3696"/>
                <a:ext cx="288" cy="288"/>
              </a:xfrm>
              <a:prstGeom prst="ellipse">
                <a:avLst/>
              </a:prstGeom>
              <a:solidFill>
                <a:schemeClr val="tx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itchFamily="2" charset="2"/>
                  <a:buChar char="n"/>
                  <a:defRPr sz="26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itchFamily="2" charset="2"/>
                  <a:buChar char="n"/>
                  <a:defRPr sz="23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Times New Roman" pitchFamily="18" charset="0"/>
                </a:endParaRPr>
              </a:p>
            </p:txBody>
          </p:sp>
          <p:sp>
            <p:nvSpPr>
              <p:cNvPr id="32" name="Line 19"/>
              <p:cNvSpPr>
                <a:spLocks noChangeShapeType="1"/>
              </p:cNvSpPr>
              <p:nvPr/>
            </p:nvSpPr>
            <p:spPr bwMode="auto">
              <a:xfrm flipV="1">
                <a:off x="624" y="2400"/>
                <a:ext cx="0" cy="13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Line 20"/>
              <p:cNvSpPr>
                <a:spLocks noChangeShapeType="1"/>
              </p:cNvSpPr>
              <p:nvPr/>
            </p:nvSpPr>
            <p:spPr bwMode="auto">
              <a:xfrm>
                <a:off x="528" y="3504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Line 21"/>
              <p:cNvSpPr>
                <a:spLocks noChangeShapeType="1"/>
              </p:cNvSpPr>
              <p:nvPr/>
            </p:nvSpPr>
            <p:spPr bwMode="auto">
              <a:xfrm>
                <a:off x="528" y="2544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" name="Group 22"/>
            <p:cNvGrpSpPr>
              <a:grpSpLocks/>
            </p:cNvGrpSpPr>
            <p:nvPr/>
          </p:nvGrpSpPr>
          <p:grpSpPr bwMode="auto">
            <a:xfrm>
              <a:off x="2369" y="1485"/>
              <a:ext cx="566" cy="2451"/>
              <a:chOff x="384" y="2016"/>
              <a:chExt cx="480" cy="2064"/>
            </a:xfrm>
          </p:grpSpPr>
          <p:sp>
            <p:nvSpPr>
              <p:cNvPr id="19" name="Oval 23"/>
              <p:cNvSpPr>
                <a:spLocks noChangeArrowheads="1"/>
              </p:cNvSpPr>
              <p:nvPr/>
            </p:nvSpPr>
            <p:spPr bwMode="auto">
              <a:xfrm>
                <a:off x="384" y="3600"/>
                <a:ext cx="480" cy="480"/>
              </a:xfrm>
              <a:prstGeom prst="ellips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itchFamily="2" charset="2"/>
                  <a:buChar char="n"/>
                  <a:defRPr sz="26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itchFamily="2" charset="2"/>
                  <a:buChar char="n"/>
                  <a:defRPr sz="23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Times New Roman" pitchFamily="18" charset="0"/>
                </a:endParaRPr>
              </a:p>
            </p:txBody>
          </p:sp>
          <p:sp>
            <p:nvSpPr>
              <p:cNvPr id="20" name="Line 24"/>
              <p:cNvSpPr>
                <a:spLocks noChangeShapeType="1"/>
              </p:cNvSpPr>
              <p:nvPr/>
            </p:nvSpPr>
            <p:spPr bwMode="auto">
              <a:xfrm flipV="1">
                <a:off x="480" y="2016"/>
                <a:ext cx="0" cy="16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Line 25"/>
              <p:cNvSpPr>
                <a:spLocks noChangeShapeType="1"/>
              </p:cNvSpPr>
              <p:nvPr/>
            </p:nvSpPr>
            <p:spPr bwMode="auto">
              <a:xfrm flipV="1">
                <a:off x="768" y="2016"/>
                <a:ext cx="0" cy="16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Line 26"/>
              <p:cNvSpPr>
                <a:spLocks noChangeShapeType="1"/>
              </p:cNvSpPr>
              <p:nvPr/>
            </p:nvSpPr>
            <p:spPr bwMode="auto">
              <a:xfrm>
                <a:off x="480" y="2016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Oval 27"/>
              <p:cNvSpPr>
                <a:spLocks noChangeArrowheads="1"/>
              </p:cNvSpPr>
              <p:nvPr/>
            </p:nvSpPr>
            <p:spPr bwMode="auto">
              <a:xfrm>
                <a:off x="480" y="3696"/>
                <a:ext cx="288" cy="288"/>
              </a:xfrm>
              <a:prstGeom prst="ellipse">
                <a:avLst/>
              </a:prstGeom>
              <a:solidFill>
                <a:schemeClr val="tx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itchFamily="2" charset="2"/>
                  <a:buChar char="n"/>
                  <a:defRPr sz="26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itchFamily="2" charset="2"/>
                  <a:buChar char="n"/>
                  <a:defRPr sz="23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Times New Roman" pitchFamily="18" charset="0"/>
                </a:endParaRPr>
              </a:p>
            </p:txBody>
          </p:sp>
          <p:sp>
            <p:nvSpPr>
              <p:cNvPr id="24" name="Line 28"/>
              <p:cNvSpPr>
                <a:spLocks noChangeShapeType="1"/>
              </p:cNvSpPr>
              <p:nvPr/>
            </p:nvSpPr>
            <p:spPr bwMode="auto">
              <a:xfrm flipV="1">
                <a:off x="624" y="2400"/>
                <a:ext cx="0" cy="13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Line 29"/>
              <p:cNvSpPr>
                <a:spLocks noChangeShapeType="1"/>
              </p:cNvSpPr>
              <p:nvPr/>
            </p:nvSpPr>
            <p:spPr bwMode="auto">
              <a:xfrm>
                <a:off x="528" y="3504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Line 30"/>
              <p:cNvSpPr>
                <a:spLocks noChangeShapeType="1"/>
              </p:cNvSpPr>
              <p:nvPr/>
            </p:nvSpPr>
            <p:spPr bwMode="auto">
              <a:xfrm>
                <a:off x="528" y="2544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" name="Text Box 31"/>
            <p:cNvSpPr txBox="1">
              <a:spLocks noChangeArrowheads="1"/>
            </p:cNvSpPr>
            <p:nvPr/>
          </p:nvSpPr>
          <p:spPr bwMode="auto">
            <a:xfrm>
              <a:off x="1168" y="3110"/>
              <a:ext cx="240" cy="2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itchFamily="2" charset="2"/>
                <a:buChar char="n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imes New Roman" pitchFamily="18" charset="0"/>
                </a:rPr>
                <a:t>0 </a:t>
              </a:r>
            </a:p>
          </p:txBody>
        </p:sp>
        <p:sp>
          <p:nvSpPr>
            <p:cNvPr id="9" name="Text Box 32"/>
            <p:cNvSpPr txBox="1">
              <a:spLocks noChangeArrowheads="1"/>
            </p:cNvSpPr>
            <p:nvPr/>
          </p:nvSpPr>
          <p:spPr bwMode="auto">
            <a:xfrm>
              <a:off x="1123" y="1941"/>
              <a:ext cx="590" cy="2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itchFamily="2" charset="2"/>
                <a:buChar char="n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imes New Roman" pitchFamily="18" charset="0"/>
                </a:rPr>
                <a:t>273.16 </a:t>
              </a:r>
            </a:p>
          </p:txBody>
        </p:sp>
        <p:sp>
          <p:nvSpPr>
            <p:cNvPr id="10" name="Text Box 33"/>
            <p:cNvSpPr txBox="1">
              <a:spLocks noChangeArrowheads="1"/>
            </p:cNvSpPr>
            <p:nvPr/>
          </p:nvSpPr>
          <p:spPr bwMode="auto">
            <a:xfrm>
              <a:off x="364" y="1941"/>
              <a:ext cx="435" cy="2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itchFamily="2" charset="2"/>
                <a:buChar char="n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imes New Roman" pitchFamily="18" charset="0"/>
                </a:rPr>
                <a:t>0.01 </a:t>
              </a:r>
            </a:p>
          </p:txBody>
        </p:sp>
        <p:sp>
          <p:nvSpPr>
            <p:cNvPr id="11" name="Text Box 34"/>
            <p:cNvSpPr txBox="1">
              <a:spLocks noChangeArrowheads="1"/>
            </p:cNvSpPr>
            <p:nvPr/>
          </p:nvSpPr>
          <p:spPr bwMode="auto">
            <a:xfrm>
              <a:off x="2891" y="3110"/>
              <a:ext cx="241" cy="2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itchFamily="2" charset="2"/>
                <a:buChar char="n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imes New Roman" pitchFamily="18" charset="0"/>
                </a:rPr>
                <a:t>0 </a:t>
              </a:r>
            </a:p>
          </p:txBody>
        </p:sp>
        <p:sp>
          <p:nvSpPr>
            <p:cNvPr id="12" name="Text Box 35"/>
            <p:cNvSpPr txBox="1">
              <a:spLocks noChangeArrowheads="1"/>
            </p:cNvSpPr>
            <p:nvPr/>
          </p:nvSpPr>
          <p:spPr bwMode="auto">
            <a:xfrm>
              <a:off x="1803" y="3081"/>
              <a:ext cx="641" cy="2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itchFamily="2" charset="2"/>
                <a:buChar char="n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imes New Roman" pitchFamily="18" charset="0"/>
                </a:rPr>
                <a:t>-459.67 </a:t>
              </a:r>
            </a:p>
          </p:txBody>
        </p:sp>
        <p:sp>
          <p:nvSpPr>
            <p:cNvPr id="13" name="Text Box 36"/>
            <p:cNvSpPr txBox="1">
              <a:spLocks noChangeArrowheads="1"/>
            </p:cNvSpPr>
            <p:nvPr/>
          </p:nvSpPr>
          <p:spPr bwMode="auto">
            <a:xfrm>
              <a:off x="2846" y="1941"/>
              <a:ext cx="589" cy="2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itchFamily="2" charset="2"/>
                <a:buChar char="n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dirty="0">
                  <a:latin typeface="Times New Roman" pitchFamily="18" charset="0"/>
                </a:rPr>
                <a:t>491.69 </a:t>
              </a:r>
            </a:p>
          </p:txBody>
        </p:sp>
        <p:sp>
          <p:nvSpPr>
            <p:cNvPr id="14" name="Text Box 37"/>
            <p:cNvSpPr txBox="1">
              <a:spLocks noChangeArrowheads="1"/>
            </p:cNvSpPr>
            <p:nvPr/>
          </p:nvSpPr>
          <p:spPr bwMode="auto">
            <a:xfrm>
              <a:off x="1973" y="1941"/>
              <a:ext cx="512" cy="2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itchFamily="2" charset="2"/>
                <a:buChar char="n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imes New Roman" pitchFamily="18" charset="0"/>
                </a:rPr>
                <a:t>32.02 </a:t>
              </a:r>
            </a:p>
          </p:txBody>
        </p:sp>
        <p:sp>
          <p:nvSpPr>
            <p:cNvPr id="15" name="Text Box 38"/>
            <p:cNvSpPr txBox="1">
              <a:spLocks noChangeArrowheads="1"/>
            </p:cNvSpPr>
            <p:nvPr/>
          </p:nvSpPr>
          <p:spPr bwMode="auto">
            <a:xfrm>
              <a:off x="489" y="1211"/>
              <a:ext cx="288" cy="2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itchFamily="2" charset="2"/>
                <a:buChar char="n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solidFill>
                    <a:srgbClr val="2103FD"/>
                  </a:solidFill>
                  <a:latin typeface="Times New Roman" pitchFamily="18" charset="0"/>
                </a:rPr>
                <a:t>ºC</a:t>
              </a:r>
            </a:p>
          </p:txBody>
        </p:sp>
        <p:sp>
          <p:nvSpPr>
            <p:cNvPr id="16" name="Text Box 39"/>
            <p:cNvSpPr txBox="1">
              <a:spLocks noChangeArrowheads="1"/>
            </p:cNvSpPr>
            <p:nvPr/>
          </p:nvSpPr>
          <p:spPr bwMode="auto">
            <a:xfrm>
              <a:off x="1180" y="1211"/>
              <a:ext cx="246" cy="2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itchFamily="2" charset="2"/>
                <a:buChar char="n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solidFill>
                    <a:srgbClr val="590D0F"/>
                  </a:solidFill>
                  <a:latin typeface="Times New Roman" pitchFamily="18" charset="0"/>
                </a:rPr>
                <a:t>K</a:t>
              </a:r>
            </a:p>
          </p:txBody>
        </p:sp>
        <p:sp>
          <p:nvSpPr>
            <p:cNvPr id="17" name="Text Box 40"/>
            <p:cNvSpPr txBox="1">
              <a:spLocks noChangeArrowheads="1"/>
            </p:cNvSpPr>
            <p:nvPr/>
          </p:nvSpPr>
          <p:spPr bwMode="auto">
            <a:xfrm>
              <a:off x="2166" y="1211"/>
              <a:ext cx="271" cy="2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itchFamily="2" charset="2"/>
                <a:buChar char="n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solidFill>
                    <a:srgbClr val="2103FD"/>
                  </a:solidFill>
                  <a:latin typeface="Times New Roman" pitchFamily="18" charset="0"/>
                </a:rPr>
                <a:t>ºF</a:t>
              </a:r>
            </a:p>
          </p:txBody>
        </p:sp>
        <p:sp>
          <p:nvSpPr>
            <p:cNvPr id="18" name="Text Box 41"/>
            <p:cNvSpPr txBox="1">
              <a:spLocks noChangeArrowheads="1"/>
            </p:cNvSpPr>
            <p:nvPr/>
          </p:nvSpPr>
          <p:spPr bwMode="auto">
            <a:xfrm>
              <a:off x="2846" y="1200"/>
              <a:ext cx="236" cy="2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itchFamily="2" charset="2"/>
                <a:buChar char="n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solidFill>
                    <a:srgbClr val="590D0F"/>
                  </a:solidFill>
                  <a:latin typeface="Times New Roman" pitchFamily="18" charset="0"/>
                </a:rPr>
                <a:t>R</a:t>
              </a:r>
            </a:p>
          </p:txBody>
        </p:sp>
      </p:grpSp>
      <p:sp>
        <p:nvSpPr>
          <p:cNvPr id="36" name="Rectangle 35"/>
          <p:cNvSpPr/>
          <p:nvPr/>
        </p:nvSpPr>
        <p:spPr>
          <a:xfrm>
            <a:off x="217186" y="1603890"/>
            <a:ext cx="27408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ms-MY" sz="2400" b="1" dirty="0"/>
              <a:t>Conversion Factors :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45726" y="2065555"/>
            <a:ext cx="5090601" cy="3158002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49038"/>
            <a:ext cx="8986283" cy="1231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2442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concepts of </a:t>
            </a:r>
            <a:r>
              <a:rPr lang="en-US" dirty="0" smtClean="0"/>
              <a:t>pressure </a:t>
            </a:r>
            <a:r>
              <a:rPr lang="en-US" dirty="0"/>
              <a:t>and absolute and gauge pressure</a:t>
            </a:r>
            <a:endParaRPr lang="ms-MY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119" y="1669862"/>
            <a:ext cx="8321761" cy="4639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05330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Pressure</a:t>
            </a:r>
            <a:endParaRPr lang="ms-MY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572" y="1628800"/>
            <a:ext cx="8315665" cy="4639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9317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Pressure</a:t>
            </a:r>
            <a:endParaRPr lang="ms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3951894"/>
            <a:ext cx="8229600" cy="26928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Variation </a:t>
            </a:r>
            <a:r>
              <a:rPr lang="en-US" sz="2400" dirty="0"/>
              <a:t>of Pressure with </a:t>
            </a:r>
            <a:r>
              <a:rPr lang="en-US" sz="2400" dirty="0" smtClean="0"/>
              <a:t>Depth: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/>
              <a:t>Pressure is the same at all points on a horizontal plane in a given fluid regardless of geometry, provided that the points are interconnected by the same </a:t>
            </a:r>
            <a:r>
              <a:rPr lang="en-US" sz="2400" dirty="0" smtClean="0"/>
              <a:t>fluid.</a:t>
            </a:r>
            <a:endParaRPr lang="ms-MY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ms-MY" sz="2400" dirty="0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733527" y="1796546"/>
            <a:ext cx="6718793" cy="2161878"/>
            <a:chOff x="108" y="1536"/>
            <a:chExt cx="5294" cy="1911"/>
          </a:xfrm>
        </p:grpSpPr>
        <p:sp>
          <p:nvSpPr>
            <p:cNvPr id="5" name="Line 4"/>
            <p:cNvSpPr>
              <a:spLocks noChangeShapeType="1"/>
            </p:cNvSpPr>
            <p:nvPr/>
          </p:nvSpPr>
          <p:spPr bwMode="auto">
            <a:xfrm>
              <a:off x="768" y="3360"/>
              <a:ext cx="27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Line 5"/>
            <p:cNvSpPr>
              <a:spLocks noChangeShapeType="1"/>
            </p:cNvSpPr>
            <p:nvPr/>
          </p:nvSpPr>
          <p:spPr bwMode="auto">
            <a:xfrm>
              <a:off x="768" y="2064"/>
              <a:ext cx="27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Line 6"/>
            <p:cNvSpPr>
              <a:spLocks noChangeShapeType="1"/>
            </p:cNvSpPr>
            <p:nvPr/>
          </p:nvSpPr>
          <p:spPr bwMode="auto">
            <a:xfrm>
              <a:off x="768" y="2880"/>
              <a:ext cx="27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Line 7"/>
            <p:cNvSpPr>
              <a:spLocks noChangeShapeType="1"/>
            </p:cNvSpPr>
            <p:nvPr/>
          </p:nvSpPr>
          <p:spPr bwMode="auto">
            <a:xfrm>
              <a:off x="768" y="1536"/>
              <a:ext cx="27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Line 8"/>
            <p:cNvSpPr>
              <a:spLocks noChangeShapeType="1"/>
            </p:cNvSpPr>
            <p:nvPr/>
          </p:nvSpPr>
          <p:spPr bwMode="auto">
            <a:xfrm flipV="1">
              <a:off x="1392" y="1536"/>
              <a:ext cx="0" cy="1824"/>
            </a:xfrm>
            <a:prstGeom prst="line">
              <a:avLst/>
            </a:prstGeom>
            <a:noFill/>
            <a:ln w="25400">
              <a:solidFill>
                <a:srgbClr val="80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Line 9"/>
            <p:cNvSpPr>
              <a:spLocks noChangeShapeType="1"/>
            </p:cNvSpPr>
            <p:nvPr/>
          </p:nvSpPr>
          <p:spPr bwMode="auto">
            <a:xfrm flipV="1">
              <a:off x="2496" y="2064"/>
              <a:ext cx="0" cy="1296"/>
            </a:xfrm>
            <a:prstGeom prst="line">
              <a:avLst/>
            </a:prstGeom>
            <a:noFill/>
            <a:ln w="25400">
              <a:solidFill>
                <a:srgbClr val="80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Text Box 10"/>
            <p:cNvSpPr txBox="1">
              <a:spLocks noChangeArrowheads="1"/>
            </p:cNvSpPr>
            <p:nvPr/>
          </p:nvSpPr>
          <p:spPr bwMode="auto">
            <a:xfrm>
              <a:off x="3542" y="1944"/>
              <a:ext cx="186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itchFamily="2" charset="2"/>
                <a:buChar char="n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dirty="0">
                  <a:solidFill>
                    <a:srgbClr val="00B050"/>
                  </a:solidFill>
                  <a:latin typeface="Times New Roman" pitchFamily="18" charset="0"/>
                </a:rPr>
                <a:t>Local Atmospheric Pressure</a:t>
              </a:r>
            </a:p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dirty="0">
                  <a:solidFill>
                    <a:srgbClr val="00B050"/>
                  </a:solidFill>
                  <a:latin typeface="Times New Roman" pitchFamily="18" charset="0"/>
                </a:rPr>
                <a:t>( 1.01325 bar @ Sea Level )</a:t>
              </a:r>
            </a:p>
          </p:txBody>
        </p:sp>
        <p:sp>
          <p:nvSpPr>
            <p:cNvPr id="12" name="Text Box 11"/>
            <p:cNvSpPr txBox="1">
              <a:spLocks noChangeArrowheads="1"/>
            </p:cNvSpPr>
            <p:nvPr/>
          </p:nvSpPr>
          <p:spPr bwMode="auto">
            <a:xfrm>
              <a:off x="3552" y="3216"/>
              <a:ext cx="156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itchFamily="2" charset="2"/>
                <a:buChar char="n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solidFill>
                    <a:srgbClr val="00B050"/>
                  </a:solidFill>
                  <a:latin typeface="Times New Roman" pitchFamily="18" charset="0"/>
                </a:rPr>
                <a:t>Absolute Zero Pressure</a:t>
              </a:r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2544" y="1680"/>
              <a:ext cx="6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itchFamily="2" charset="2"/>
                <a:buChar char="n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dirty="0">
                  <a:solidFill>
                    <a:srgbClr val="2103FD"/>
                  </a:solidFill>
                  <a:latin typeface="Times New Roman" pitchFamily="18" charset="0"/>
                </a:rPr>
                <a:t>P (gauge)</a:t>
              </a:r>
            </a:p>
          </p:txBody>
        </p:sp>
        <p:sp>
          <p:nvSpPr>
            <p:cNvPr id="14" name="Line 13"/>
            <p:cNvSpPr>
              <a:spLocks noChangeShapeType="1"/>
            </p:cNvSpPr>
            <p:nvPr/>
          </p:nvSpPr>
          <p:spPr bwMode="auto">
            <a:xfrm flipV="1">
              <a:off x="2496" y="1536"/>
              <a:ext cx="0" cy="528"/>
            </a:xfrm>
            <a:prstGeom prst="line">
              <a:avLst/>
            </a:prstGeom>
            <a:noFill/>
            <a:ln w="25400">
              <a:solidFill>
                <a:srgbClr val="80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Text Box 14"/>
            <p:cNvSpPr txBox="1">
              <a:spLocks noChangeArrowheads="1"/>
            </p:cNvSpPr>
            <p:nvPr/>
          </p:nvSpPr>
          <p:spPr bwMode="auto">
            <a:xfrm>
              <a:off x="1440" y="2304"/>
              <a:ext cx="54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itchFamily="2" charset="2"/>
                <a:buChar char="n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solidFill>
                    <a:srgbClr val="2103FD"/>
                  </a:solidFill>
                  <a:latin typeface="Times New Roman" pitchFamily="18" charset="0"/>
                </a:rPr>
                <a:t>P (abs)</a:t>
              </a:r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2544" y="2352"/>
              <a:ext cx="57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itchFamily="2" charset="2"/>
                <a:buChar char="n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solidFill>
                    <a:srgbClr val="2103FD"/>
                  </a:solidFill>
                  <a:latin typeface="Times New Roman" pitchFamily="18" charset="0"/>
                </a:rPr>
                <a:t>P (atm)</a:t>
              </a:r>
            </a:p>
          </p:txBody>
        </p:sp>
        <p:sp>
          <p:nvSpPr>
            <p:cNvPr id="17" name="Line 16"/>
            <p:cNvSpPr>
              <a:spLocks noChangeShapeType="1"/>
            </p:cNvSpPr>
            <p:nvPr/>
          </p:nvSpPr>
          <p:spPr bwMode="auto">
            <a:xfrm>
              <a:off x="1008" y="2064"/>
              <a:ext cx="0" cy="816"/>
            </a:xfrm>
            <a:prstGeom prst="line">
              <a:avLst/>
            </a:prstGeom>
            <a:noFill/>
            <a:ln w="25400">
              <a:solidFill>
                <a:srgbClr val="80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Text Box 17"/>
            <p:cNvSpPr txBox="1">
              <a:spLocks noChangeArrowheads="1"/>
            </p:cNvSpPr>
            <p:nvPr/>
          </p:nvSpPr>
          <p:spPr bwMode="auto">
            <a:xfrm>
              <a:off x="108" y="2260"/>
              <a:ext cx="82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itchFamily="2" charset="2"/>
                <a:buChar char="n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dirty="0">
                  <a:solidFill>
                    <a:srgbClr val="2103FD"/>
                  </a:solidFill>
                  <a:latin typeface="Times New Roman" pitchFamily="18" charset="0"/>
                </a:rPr>
                <a:t>P (vacuum)</a:t>
              </a:r>
            </a:p>
          </p:txBody>
        </p:sp>
      </p:grpSp>
      <p:pic>
        <p:nvPicPr>
          <p:cNvPr id="20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0175" y="4549209"/>
            <a:ext cx="4313238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6670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 of The Chapter1</a:t>
            </a:r>
            <a:endParaRPr lang="en-GB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457200" y="1407619"/>
            <a:ext cx="8229600" cy="49737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In this chapter the </a:t>
            </a: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vocabulary associated with thermodynamics </a:t>
            </a:r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and </a:t>
            </a: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basic </a:t>
            </a:r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concepts such as the </a:t>
            </a: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metric SI and the English unit </a:t>
            </a:r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systems have been identified. We have also learnt about the </a:t>
            </a: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concepts of </a:t>
            </a:r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temperature and pressure. </a:t>
            </a:r>
          </a:p>
          <a:p>
            <a:pPr marL="457200" lvl="1" indent="0">
              <a:buNone/>
            </a:pPr>
            <a:endParaRPr lang="en-US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  <a:p>
            <a:pPr marL="0" indent="0">
              <a:spcBef>
                <a:spcPct val="10000"/>
              </a:spcBef>
              <a:spcAft>
                <a:spcPct val="10000"/>
              </a:spcAft>
              <a:buNone/>
            </a:pP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Now you should be able to conclude the chapter as follows:</a:t>
            </a:r>
          </a:p>
          <a:p>
            <a:pPr>
              <a:spcBef>
                <a:spcPct val="10000"/>
              </a:spcBef>
              <a:spcAft>
                <a:spcPct val="10000"/>
              </a:spcAft>
            </a:pPr>
            <a:endParaRPr lang="en-US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  <a:p>
            <a:pPr>
              <a:spcBef>
                <a:spcPct val="10000"/>
              </a:spcBef>
              <a:spcAft>
                <a:spcPct val="10000"/>
              </a:spcAft>
            </a:pP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Thermodynamics and energy</a:t>
            </a:r>
          </a:p>
          <a:p>
            <a:pPr lvl="1">
              <a:spcBef>
                <a:spcPct val="10000"/>
              </a:spcBef>
              <a:spcAft>
                <a:spcPct val="10000"/>
              </a:spcAft>
            </a:pP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Application areas of thermodynamics</a:t>
            </a:r>
          </a:p>
          <a:p>
            <a:pPr>
              <a:spcBef>
                <a:spcPct val="10000"/>
              </a:spcBef>
              <a:spcAft>
                <a:spcPct val="10000"/>
              </a:spcAft>
            </a:pP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Importance of dimensions and units</a:t>
            </a:r>
          </a:p>
          <a:p>
            <a:pPr lvl="1">
              <a:spcBef>
                <a:spcPct val="10000"/>
              </a:spcBef>
              <a:spcAft>
                <a:spcPct val="10000"/>
              </a:spcAft>
            </a:pP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Some SI and English units, Dimensional homogeneity, Unity conversion ratios </a:t>
            </a:r>
          </a:p>
          <a:p>
            <a:pPr>
              <a:spcBef>
                <a:spcPct val="10000"/>
              </a:spcBef>
              <a:spcAft>
                <a:spcPct val="10000"/>
              </a:spcAft>
            </a:pP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Temperature and the zeroth law of thermodynamics</a:t>
            </a:r>
          </a:p>
          <a:p>
            <a:pPr lvl="1">
              <a:spcBef>
                <a:spcPct val="10000"/>
              </a:spcBef>
              <a:spcAft>
                <a:spcPct val="10000"/>
              </a:spcAft>
            </a:pP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Temperature scales</a:t>
            </a:r>
          </a:p>
          <a:p>
            <a:pPr>
              <a:spcBef>
                <a:spcPct val="10000"/>
              </a:spcBef>
              <a:spcAft>
                <a:spcPct val="10000"/>
              </a:spcAft>
            </a:pP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Pressure</a:t>
            </a:r>
          </a:p>
          <a:p>
            <a:pPr lvl="1">
              <a:spcBef>
                <a:spcPct val="10000"/>
              </a:spcBef>
              <a:spcAft>
                <a:spcPct val="10000"/>
              </a:spcAft>
            </a:pP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Variation of pressure with depth</a:t>
            </a:r>
          </a:p>
        </p:txBody>
      </p:sp>
    </p:spTree>
    <p:extLst>
      <p:ext uri="{BB962C8B-B14F-4D97-AF65-F5344CB8AC3E}">
        <p14:creationId xmlns:p14="http://schemas.microsoft.com/office/powerpoint/2010/main" val="4086610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44825"/>
            <a:ext cx="7772400" cy="2232247"/>
          </a:xfrm>
        </p:spPr>
        <p:txBody>
          <a:bodyPr>
            <a:norm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en-US" sz="2000" dirty="0" err="1"/>
              <a:t>Hae</a:t>
            </a:r>
            <a:r>
              <a:rPr lang="en-US" sz="2000" dirty="0"/>
              <a:t>-Geon Lee (2012) Introduction. Materials </a:t>
            </a:r>
            <a:r>
              <a:rPr lang="en-US" sz="2000" dirty="0" smtClean="0"/>
              <a:t>Thermodynamics</a:t>
            </a:r>
            <a:br>
              <a:rPr lang="en-US" sz="2000" dirty="0" smtClean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/>
            </a:r>
            <a:br>
              <a:rPr lang="en-US" sz="2000" dirty="0"/>
            </a:br>
            <a:endParaRPr lang="en-GB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674360" y="2753633"/>
            <a:ext cx="82089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2"/>
            </a:pPr>
            <a:r>
              <a:rPr lang="en-US" sz="2000" dirty="0">
                <a:solidFill>
                  <a:prstClr val="white"/>
                </a:solidFill>
                <a:latin typeface="Helvetica" panose="020B0604020202020204" pitchFamily="34" charset="0"/>
                <a:ea typeface="+mj-ea"/>
                <a:cs typeface="Helvetica" panose="020B0604020202020204" pitchFamily="34" charset="0"/>
              </a:rPr>
              <a:t>Huang, Biao, </a:t>
            </a:r>
            <a:r>
              <a:rPr lang="en-US" sz="2000" dirty="0" err="1">
                <a:solidFill>
                  <a:prstClr val="white"/>
                </a:solidFill>
                <a:latin typeface="Helvetica" panose="020B0604020202020204" pitchFamily="34" charset="0"/>
                <a:ea typeface="+mj-ea"/>
                <a:cs typeface="Helvetica" panose="020B0604020202020204" pitchFamily="34" charset="0"/>
              </a:rPr>
              <a:t>Yutong</a:t>
            </a:r>
            <a:r>
              <a:rPr lang="en-US" sz="2000" dirty="0">
                <a:solidFill>
                  <a:prstClr val="white"/>
                </a:solidFill>
                <a:latin typeface="Helvetica" panose="020B0604020202020204" pitchFamily="34" charset="0"/>
                <a:ea typeface="+mj-ea"/>
                <a:cs typeface="Helvetica" panose="020B0604020202020204" pitchFamily="34" charset="0"/>
              </a:rPr>
              <a:t> Qi, and A. K. M. </a:t>
            </a:r>
            <a:r>
              <a:rPr lang="en-US" sz="2000" dirty="0" err="1">
                <a:solidFill>
                  <a:prstClr val="white"/>
                </a:solidFill>
                <a:latin typeface="Helvetica" panose="020B0604020202020204" pitchFamily="34" charset="0"/>
                <a:ea typeface="+mj-ea"/>
                <a:cs typeface="Helvetica" panose="020B0604020202020204" pitchFamily="34" charset="0"/>
              </a:rPr>
              <a:t>Murshed</a:t>
            </a:r>
            <a:r>
              <a:rPr lang="en-US" sz="2000" dirty="0">
                <a:solidFill>
                  <a:prstClr val="white"/>
                </a:solidFill>
                <a:latin typeface="Helvetica" panose="020B0604020202020204" pitchFamily="34" charset="0"/>
                <a:ea typeface="+mj-ea"/>
                <a:cs typeface="Helvetica" panose="020B0604020202020204" pitchFamily="34" charset="0"/>
              </a:rPr>
              <a:t>. "First Principle Modelling for Chemical Processes." Dynamic Modelling and Predictive Control in Solid Oxide Fuel Cells: First Principle and Data-Based Approaches: 11-29.</a:t>
            </a:r>
            <a:endParaRPr lang="ms-MY" dirty="0"/>
          </a:p>
        </p:txBody>
      </p:sp>
      <p:sp>
        <p:nvSpPr>
          <p:cNvPr id="4" name="TextBox 3"/>
          <p:cNvSpPr txBox="1"/>
          <p:nvPr/>
        </p:nvSpPr>
        <p:spPr>
          <a:xfrm>
            <a:off x="683568" y="4092245"/>
            <a:ext cx="777463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3"/>
            </a:pPr>
            <a:r>
              <a:rPr lang="ms-MY" sz="2000" dirty="0">
                <a:solidFill>
                  <a:prstClr val="white"/>
                </a:solidFill>
                <a:latin typeface="Helvetica" panose="020B0604020202020204" pitchFamily="34" charset="0"/>
                <a:ea typeface="+mj-ea"/>
                <a:cs typeface="Helvetica" panose="020B0604020202020204" pitchFamily="34" charset="0"/>
              </a:rPr>
              <a:t>Kanoglu, Mehmet, Ibrahim Dincer, and Yunus A. Cengel. "Exergy for better environment and sustainability." Environment, Development and Sustainability 11.5 (2009): 971-988.</a:t>
            </a:r>
          </a:p>
        </p:txBody>
      </p:sp>
    </p:spTree>
    <p:extLst>
      <p:ext uri="{BB962C8B-B14F-4D97-AF65-F5344CB8AC3E}">
        <p14:creationId xmlns:p14="http://schemas.microsoft.com/office/powerpoint/2010/main" val="752189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Chapter Description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916832"/>
            <a:ext cx="8572278" cy="4248472"/>
          </a:xfrm>
        </p:spPr>
        <p:txBody>
          <a:bodyPr>
            <a:normAutofit fontScale="70000" lnSpcReduction="20000"/>
          </a:bodyPr>
          <a:lstStyle/>
          <a:p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Aims</a:t>
            </a:r>
          </a:p>
          <a:p>
            <a:pPr lvl="1"/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Introduce 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the vocabulary and basic concepts associated with thermodynamics</a:t>
            </a:r>
          </a:p>
          <a:p>
            <a:pPr lvl="1"/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Explain the metric SI and the English unit systems</a:t>
            </a:r>
          </a:p>
          <a:p>
            <a:pPr lvl="1"/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Employ the concepts of temperature, temperature scales, pressure, and absolute and gauge pressure</a:t>
            </a:r>
          </a:p>
          <a:p>
            <a:pPr marL="457200" lvl="1" indent="0">
              <a:buNone/>
            </a:pPr>
            <a:endParaRPr lang="en-GB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  <a:p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Expected Outcomes</a:t>
            </a:r>
          </a:p>
          <a:p>
            <a:pPr lvl="1"/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Students able to understand basic 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concepts associated with thermodynamics</a:t>
            </a:r>
          </a:p>
          <a:p>
            <a:pPr lvl="1"/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Students able to understand 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the 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metric SI and the English unit systems</a:t>
            </a:r>
          </a:p>
          <a:p>
            <a:pPr lvl="1"/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Students able to understand  the concepts of temperature, temperature scales, pressure, and absolute and gauge pressure</a:t>
            </a:r>
          </a:p>
          <a:p>
            <a:pPr marL="457200" lvl="1" indent="0">
              <a:buNone/>
            </a:pPr>
            <a:endParaRPr lang="en-GB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  <a:p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References</a:t>
            </a:r>
          </a:p>
          <a:p>
            <a:pPr lvl="1"/>
            <a:r>
              <a:rPr lang="en-GB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Cengel</a:t>
            </a:r>
            <a:r>
              <a:rPr lang="en-GB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, Y.A and Boles, M.A (2010),”Thermodynamics: An Engineering Approach(7th Edition)”, McGraw Hill, New York</a:t>
            </a:r>
          </a:p>
          <a:p>
            <a:pPr lvl="1"/>
            <a:r>
              <a:rPr lang="en-GB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Cengel</a:t>
            </a:r>
            <a:r>
              <a:rPr lang="en-GB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, Y.A (2012): Introduction to Thermodynamics and Heat Transfer, McGraw Hill, New York</a:t>
            </a:r>
          </a:p>
          <a:p>
            <a:pPr lvl="1"/>
            <a:r>
              <a:rPr lang="en-GB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Robert </a:t>
            </a:r>
            <a:r>
              <a:rPr lang="en-GB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Balmer</a:t>
            </a:r>
            <a:r>
              <a:rPr lang="en-GB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 (2011): Thermodynamics, </a:t>
            </a:r>
            <a:r>
              <a:rPr lang="en-GB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Jaico</a:t>
            </a:r>
            <a:r>
              <a:rPr lang="en-GB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 Publication </a:t>
            </a:r>
          </a:p>
        </p:txBody>
      </p:sp>
    </p:spTree>
    <p:extLst>
      <p:ext uri="{BB962C8B-B14F-4D97-AF65-F5344CB8AC3E}">
        <p14:creationId xmlns:p14="http://schemas.microsoft.com/office/powerpoint/2010/main" val="1203065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Thermodynamics concept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77155"/>
            <a:ext cx="8229600" cy="3629000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The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behavior of energy (heat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)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flow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is studied in thermodynamics. From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this study, a number of physical laws have been established.  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  <a:p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	The laws of thermodynamics describe some of the fundamental truths observed in our Universe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.</a:t>
            </a:r>
          </a:p>
          <a:p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  <a:p>
            <a:pPr>
              <a:spcBef>
                <a:spcPct val="0"/>
              </a:spcBef>
              <a:buNone/>
            </a:pPr>
            <a:r>
              <a:rPr lang="en-US" altLang="en-US" sz="2400" dirty="0" smtClean="0">
                <a:latin typeface="Times New Roman" pitchFamily="18" charset="0"/>
              </a:rPr>
              <a:t>			Thermodynamics         </a:t>
            </a:r>
            <a:r>
              <a:rPr lang="en-US" altLang="en-US" sz="2400" dirty="0">
                <a:latin typeface="Times New Roman" pitchFamily="18" charset="0"/>
              </a:rPr>
              <a:t>=           </a:t>
            </a:r>
            <a:r>
              <a:rPr lang="en-US" altLang="en-US" sz="2400" i="1" dirty="0" err="1">
                <a:solidFill>
                  <a:srgbClr val="2103FD"/>
                </a:solidFill>
                <a:latin typeface="Times New Roman" pitchFamily="18" charset="0"/>
              </a:rPr>
              <a:t>Therme</a:t>
            </a:r>
            <a:r>
              <a:rPr lang="en-US" altLang="en-US" sz="2400" dirty="0">
                <a:latin typeface="Times New Roman" pitchFamily="18" charset="0"/>
              </a:rPr>
              <a:t>    +    </a:t>
            </a:r>
            <a:r>
              <a:rPr lang="en-US" altLang="en-US" sz="2400" i="1" dirty="0" err="1">
                <a:solidFill>
                  <a:srgbClr val="2103FD"/>
                </a:solidFill>
                <a:latin typeface="Times New Roman" pitchFamily="18" charset="0"/>
              </a:rPr>
              <a:t>Dynamis</a:t>
            </a:r>
            <a:r>
              <a:rPr lang="en-US" altLang="en-US" sz="2400" dirty="0">
                <a:latin typeface="Times New Roman" pitchFamily="18" charset="0"/>
              </a:rPr>
              <a:t>          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sz="2400" dirty="0">
                <a:latin typeface="Times New Roman" pitchFamily="18" charset="0"/>
              </a:rPr>
              <a:t>			          	</a:t>
            </a:r>
            <a:r>
              <a:rPr lang="en-US" altLang="en-US" sz="2400" dirty="0" smtClean="0">
                <a:latin typeface="Times New Roman" pitchFamily="18" charset="0"/>
              </a:rPr>
              <a:t>		</a:t>
            </a:r>
            <a:r>
              <a:rPr lang="en-US" altLang="en-US" sz="2400" dirty="0">
                <a:latin typeface="Times New Roman" pitchFamily="18" charset="0"/>
              </a:rPr>
              <a:t>				(Heat)           (Power)</a:t>
            </a:r>
          </a:p>
          <a:p>
            <a:pPr marL="0" indent="0">
              <a:buNone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545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Thermodynamics concept</a:t>
            </a:r>
            <a:endParaRPr lang="ms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7887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smtClean="0"/>
              <a:t>Thermodynamics			convert </a:t>
            </a:r>
            <a:r>
              <a:rPr lang="en-US" dirty="0"/>
              <a:t>heat into </a:t>
            </a:r>
            <a:r>
              <a:rPr lang="en-US" dirty="0" smtClean="0"/>
              <a:t>power</a:t>
            </a:r>
          </a:p>
          <a:p>
            <a:pPr marL="0" indent="0">
              <a:buNone/>
            </a:pPr>
            <a:endParaRPr lang="en-US" dirty="0"/>
          </a:p>
          <a:p>
            <a:r>
              <a:rPr lang="en-GB" altLang="en-US" dirty="0">
                <a:cs typeface="Times New Roman" pitchFamily="18" charset="0"/>
              </a:rPr>
              <a:t>Why is Thermodynamics useful?</a:t>
            </a:r>
            <a:endParaRPr lang="en-GB" altLang="en-US" sz="2000" dirty="0">
              <a:cs typeface="Times New Roman" pitchFamily="18" charset="0"/>
            </a:endParaRPr>
          </a:p>
          <a:p>
            <a:pPr marL="0" indent="0">
              <a:buNone/>
            </a:pPr>
            <a:endParaRPr lang="en-GB" altLang="en-US" sz="2000" dirty="0">
              <a:cs typeface="Times New Roman" pitchFamily="18" charset="0"/>
            </a:endParaRPr>
          </a:p>
          <a:p>
            <a:pPr marL="640080" indent="457200">
              <a:buFont typeface="+mj-lt"/>
              <a:buAutoNum type="arabicPeriod"/>
            </a:pPr>
            <a:r>
              <a:rPr lang="en-GB" altLang="en-US" dirty="0" smtClean="0">
                <a:cs typeface="Times New Roman" pitchFamily="18" charset="0"/>
              </a:rPr>
              <a:t>Qualitative </a:t>
            </a:r>
            <a:r>
              <a:rPr lang="en-GB" altLang="en-US" dirty="0">
                <a:cs typeface="Times New Roman" pitchFamily="18" charset="0"/>
              </a:rPr>
              <a:t>explanation of materials behaviour</a:t>
            </a:r>
            <a:endParaRPr lang="en-GB" altLang="en-US" sz="2000" dirty="0">
              <a:cs typeface="Times New Roman" pitchFamily="18" charset="0"/>
            </a:endParaRPr>
          </a:p>
          <a:p>
            <a:pPr marL="640080" indent="457200">
              <a:buFont typeface="+mj-lt"/>
              <a:buAutoNum type="arabicPeriod"/>
            </a:pPr>
            <a:endParaRPr lang="en-GB" altLang="en-US" sz="2000" dirty="0">
              <a:cs typeface="Times New Roman" pitchFamily="18" charset="0"/>
            </a:endParaRPr>
          </a:p>
          <a:p>
            <a:pPr marL="640080" indent="457200">
              <a:buFont typeface="+mj-lt"/>
              <a:buAutoNum type="arabicPeriod"/>
            </a:pPr>
            <a:r>
              <a:rPr lang="en-GB" altLang="en-US" dirty="0" smtClean="0">
                <a:cs typeface="Times New Roman" pitchFamily="18" charset="0"/>
              </a:rPr>
              <a:t>Quantitatively </a:t>
            </a:r>
            <a:r>
              <a:rPr lang="en-GB" altLang="en-US" dirty="0">
                <a:cs typeface="Times New Roman" pitchFamily="18" charset="0"/>
              </a:rPr>
              <a:t>understanding of materials status</a:t>
            </a:r>
            <a:r>
              <a:rPr lang="en-GB" altLang="en-US" sz="2000" dirty="0">
                <a:cs typeface="Times New Roman" pitchFamily="18" charset="0"/>
              </a:rPr>
              <a:t>.</a:t>
            </a:r>
          </a:p>
          <a:p>
            <a:pPr marL="640080" indent="457200">
              <a:buFont typeface="+mj-lt"/>
              <a:buAutoNum type="arabicPeriod"/>
            </a:pPr>
            <a:endParaRPr lang="en-GB" altLang="en-US" sz="2000" dirty="0">
              <a:cs typeface="Times New Roman" pitchFamily="18" charset="0"/>
            </a:endParaRPr>
          </a:p>
          <a:p>
            <a:pPr marL="640080" indent="457200">
              <a:buFont typeface="+mj-lt"/>
              <a:buAutoNum type="arabicPeriod"/>
            </a:pPr>
            <a:r>
              <a:rPr lang="en-GB" altLang="en-US" dirty="0" smtClean="0"/>
              <a:t>Physical </a:t>
            </a:r>
            <a:r>
              <a:rPr lang="en-GB" altLang="en-US" dirty="0"/>
              <a:t>significance of thermodynamic functions.</a:t>
            </a:r>
            <a:r>
              <a:rPr lang="en-GB" altLang="en-US" sz="1800" dirty="0"/>
              <a:t> </a:t>
            </a:r>
          </a:p>
          <a:p>
            <a:endParaRPr lang="ms-MY" dirty="0"/>
          </a:p>
        </p:txBody>
      </p:sp>
      <p:sp>
        <p:nvSpPr>
          <p:cNvPr id="4" name="Right Arrow 3"/>
          <p:cNvSpPr/>
          <p:nvPr/>
        </p:nvSpPr>
        <p:spPr>
          <a:xfrm>
            <a:off x="3393746" y="2044377"/>
            <a:ext cx="432048" cy="121298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9267465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s-MY" dirty="0"/>
              <a:t>Thermodynamics concept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25963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/>
              <a:t>Thermodynamics</a:t>
            </a:r>
            <a:r>
              <a:rPr lang="en-US" dirty="0"/>
              <a:t>: The science of energy. </a:t>
            </a:r>
          </a:p>
          <a:p>
            <a:endParaRPr lang="en-US" dirty="0"/>
          </a:p>
          <a:p>
            <a:r>
              <a:rPr lang="en-US" b="1" dirty="0"/>
              <a:t>Energy</a:t>
            </a:r>
            <a:r>
              <a:rPr lang="en-US" dirty="0"/>
              <a:t>: The ability to cause changes.</a:t>
            </a:r>
          </a:p>
          <a:p>
            <a:endParaRPr lang="en-US" dirty="0"/>
          </a:p>
          <a:p>
            <a:r>
              <a:rPr lang="en-US" b="1" dirty="0"/>
              <a:t>Conservation of energy principle</a:t>
            </a:r>
            <a:r>
              <a:rPr lang="en-US" dirty="0"/>
              <a:t>: During an interaction, energy can change from one form to another but the total amount of energy remains constant. </a:t>
            </a:r>
          </a:p>
          <a:p>
            <a:endParaRPr lang="en-US" dirty="0"/>
          </a:p>
          <a:p>
            <a:r>
              <a:rPr lang="en-US" dirty="0"/>
              <a:t>Energy cannot be created or destroyed.</a:t>
            </a:r>
          </a:p>
          <a:p>
            <a:endParaRPr lang="en-US" dirty="0"/>
          </a:p>
          <a:p>
            <a:r>
              <a:rPr lang="en-US" dirty="0"/>
              <a:t>The </a:t>
            </a:r>
            <a:r>
              <a:rPr lang="en-US" b="1" dirty="0"/>
              <a:t>first law </a:t>
            </a:r>
            <a:r>
              <a:rPr lang="en-US" dirty="0"/>
              <a:t>of thermodynamics: An expression of the conservation of energy principle.</a:t>
            </a:r>
          </a:p>
          <a:p>
            <a:endParaRPr lang="en-US" dirty="0"/>
          </a:p>
          <a:p>
            <a:r>
              <a:rPr lang="en-US" dirty="0"/>
              <a:t>The </a:t>
            </a:r>
            <a:r>
              <a:rPr lang="en-US" b="1" dirty="0"/>
              <a:t>first law </a:t>
            </a:r>
            <a:r>
              <a:rPr lang="en-US" dirty="0" smtClean="0"/>
              <a:t>states </a:t>
            </a:r>
            <a:r>
              <a:rPr lang="en-US" dirty="0"/>
              <a:t>that energy is a thermodynamic property.</a:t>
            </a:r>
          </a:p>
          <a:p>
            <a:endParaRPr lang="ms-MY" dirty="0"/>
          </a:p>
        </p:txBody>
      </p:sp>
    </p:spTree>
    <p:extLst>
      <p:ext uri="{BB962C8B-B14F-4D97-AF65-F5344CB8AC3E}">
        <p14:creationId xmlns:p14="http://schemas.microsoft.com/office/powerpoint/2010/main" val="1818857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s-MY" dirty="0"/>
              <a:t>Thermodynamics concept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9493" y="1556792"/>
            <a:ext cx="8165640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57540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Metric </a:t>
            </a:r>
            <a:r>
              <a:rPr lang="en-US" dirty="0"/>
              <a:t>SI and the English unit systems</a:t>
            </a:r>
            <a:endParaRPr lang="ms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022" y="1449226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Any </a:t>
            </a:r>
            <a:r>
              <a:rPr lang="en-US" b="1" dirty="0"/>
              <a:t>physical quantity </a:t>
            </a:r>
            <a:r>
              <a:rPr lang="en-US" dirty="0"/>
              <a:t>can be characterized by </a:t>
            </a:r>
            <a:r>
              <a:rPr lang="en-US" b="1" dirty="0" smtClean="0"/>
              <a:t>dimension</a:t>
            </a:r>
            <a:r>
              <a:rPr lang="en-US" dirty="0" smtClean="0"/>
              <a:t>. </a:t>
            </a:r>
            <a:r>
              <a:rPr lang="en-US" dirty="0"/>
              <a:t>The </a:t>
            </a:r>
            <a:r>
              <a:rPr lang="en-US" b="1" dirty="0" smtClean="0"/>
              <a:t>magnitude</a:t>
            </a:r>
            <a:r>
              <a:rPr lang="en-US" dirty="0" smtClean="0"/>
              <a:t> assigned </a:t>
            </a:r>
            <a:r>
              <a:rPr lang="en-US" dirty="0"/>
              <a:t>to the </a:t>
            </a:r>
            <a:r>
              <a:rPr lang="en-US" dirty="0" smtClean="0"/>
              <a:t>dimension is </a:t>
            </a:r>
            <a:r>
              <a:rPr lang="en-US" dirty="0"/>
              <a:t>called </a:t>
            </a:r>
            <a:r>
              <a:rPr lang="en-US" b="1" dirty="0" smtClean="0"/>
              <a:t>unit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b="1" dirty="0"/>
              <a:t>Primary/Fundamental dimensions</a:t>
            </a:r>
          </a:p>
          <a:p>
            <a:pPr marL="457200" indent="0">
              <a:buNone/>
            </a:pPr>
            <a:r>
              <a:rPr lang="en-US" dirty="0" smtClean="0"/>
              <a:t>Some </a:t>
            </a:r>
            <a:r>
              <a:rPr lang="en-US" dirty="0"/>
              <a:t>basic dimensions such as mass m, length L, time t, and temperature T are selected as primary or fundamental </a:t>
            </a:r>
            <a:r>
              <a:rPr lang="en-US" dirty="0" smtClean="0"/>
              <a:t>dimensions.</a:t>
            </a:r>
            <a:endParaRPr lang="en-US" dirty="0"/>
          </a:p>
          <a:p>
            <a:endParaRPr lang="en-US" dirty="0"/>
          </a:p>
          <a:p>
            <a:r>
              <a:rPr lang="en-US" b="1" dirty="0"/>
              <a:t>Secondary/Derived dimensions</a:t>
            </a:r>
          </a:p>
          <a:p>
            <a:pPr marL="457200" indent="0">
              <a:buNone/>
            </a:pPr>
            <a:r>
              <a:rPr lang="en-US" dirty="0"/>
              <a:t>while others such as velocity V, energy E, and volume V are expressed in terms </a:t>
            </a:r>
            <a:r>
              <a:rPr lang="en-US" dirty="0" smtClean="0"/>
              <a:t>of the primary </a:t>
            </a:r>
            <a:r>
              <a:rPr lang="en-US" dirty="0"/>
              <a:t>dimensions and are called secondary dimensions, or derived dimensions.</a:t>
            </a:r>
          </a:p>
          <a:p>
            <a:endParaRPr lang="en-US" dirty="0"/>
          </a:p>
          <a:p>
            <a:endParaRPr lang="ms-MY" dirty="0"/>
          </a:p>
        </p:txBody>
      </p:sp>
    </p:spTree>
    <p:extLst>
      <p:ext uri="{BB962C8B-B14F-4D97-AF65-F5344CB8AC3E}">
        <p14:creationId xmlns:p14="http://schemas.microsoft.com/office/powerpoint/2010/main" val="27046272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s-MY" dirty="0"/>
              <a:t>Fundamental (primary</a:t>
            </a:r>
            <a:r>
              <a:rPr lang="ms-MY" dirty="0" smtClean="0"/>
              <a:t>) dimensions </a:t>
            </a:r>
            <a:r>
              <a:rPr lang="ms-MY" dirty="0"/>
              <a:t>and </a:t>
            </a:r>
            <a:r>
              <a:rPr lang="ms-MY" dirty="0" smtClean="0"/>
              <a:t>units</a:t>
            </a:r>
            <a:endParaRPr lang="ms-MY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3676019"/>
              </p:ext>
            </p:extLst>
          </p:nvPr>
        </p:nvGraphicFramePr>
        <p:xfrm>
          <a:off x="668079" y="2036135"/>
          <a:ext cx="7704455" cy="3828442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30308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6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3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5642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Dimension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SI Unit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English Unit</a:t>
                      </a:r>
                      <a:endParaRPr lang="en-MY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5642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Mass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kg 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err="1" smtClean="0"/>
                        <a:t>lb</a:t>
                      </a:r>
                      <a:r>
                        <a:rPr lang="en-US" sz="2400" baseline="-25000" dirty="0" err="1" smtClean="0"/>
                        <a:t>m</a:t>
                      </a:r>
                      <a:endParaRPr lang="en-US" sz="2400" b="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5642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Length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ft</a:t>
                      </a:r>
                      <a:endParaRPr lang="en-MY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5642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Time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5642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Temperature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K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R</a:t>
                      </a:r>
                      <a:endParaRPr lang="en-MY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739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Amount of matter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mol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lb</a:t>
                      </a:r>
                      <a:r>
                        <a:rPr lang="en-US" sz="2400" baseline="-25000" dirty="0" err="1" smtClean="0"/>
                        <a:t>mol</a:t>
                      </a:r>
                      <a:endParaRPr lang="en-MY" sz="2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Electric</a:t>
                      </a:r>
                      <a:r>
                        <a:rPr lang="en-US" sz="2400" baseline="0" dirty="0" smtClean="0"/>
                        <a:t>al current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</a:t>
                      </a:r>
                      <a:endParaRPr lang="en-MY" sz="2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5642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Amount of light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cd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candles</a:t>
                      </a:r>
                      <a:endParaRPr lang="en-MY" sz="2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48786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Example; </a:t>
            </a:r>
            <a:r>
              <a:rPr lang="en-US" dirty="0"/>
              <a:t>SI and English units conversion</a:t>
            </a:r>
            <a:endParaRPr lang="ms-MY" dirty="0"/>
          </a:p>
        </p:txBody>
      </p:sp>
      <p:pic>
        <p:nvPicPr>
          <p:cNvPr id="4" name="Picture 7" descr="cen84959_0100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0063" y="3997449"/>
            <a:ext cx="4681537" cy="2163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705" y="2033591"/>
            <a:ext cx="2436813" cy="78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1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100" y="4182095"/>
            <a:ext cx="37465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1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462" y="4667770"/>
            <a:ext cx="1006475" cy="258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1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100" y="5079330"/>
            <a:ext cx="3030538" cy="869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9" name="Group 21"/>
          <p:cNvGrpSpPr>
            <a:grpSpLocks/>
          </p:cNvGrpSpPr>
          <p:nvPr/>
        </p:nvGrpSpPr>
        <p:grpSpPr bwMode="auto">
          <a:xfrm>
            <a:off x="4157662" y="1901828"/>
            <a:ext cx="3352800" cy="1311276"/>
            <a:chOff x="1152" y="1332"/>
            <a:chExt cx="2112" cy="826"/>
          </a:xfrm>
        </p:grpSpPr>
        <p:sp>
          <p:nvSpPr>
            <p:cNvPr id="10" name="Rectangle 20"/>
            <p:cNvSpPr>
              <a:spLocks noChangeArrowheads="1"/>
            </p:cNvSpPr>
            <p:nvPr/>
          </p:nvSpPr>
          <p:spPr bwMode="auto">
            <a:xfrm>
              <a:off x="1248" y="1342"/>
              <a:ext cx="2016" cy="81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MY"/>
            </a:p>
          </p:txBody>
        </p:sp>
        <p:sp>
          <p:nvSpPr>
            <p:cNvPr id="11" name="Rectangle 19"/>
            <p:cNvSpPr>
              <a:spLocks noChangeArrowheads="1"/>
            </p:cNvSpPr>
            <p:nvPr/>
          </p:nvSpPr>
          <p:spPr bwMode="auto">
            <a:xfrm>
              <a:off x="1152" y="1332"/>
              <a:ext cx="2112" cy="8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2000" dirty="0"/>
                <a:t>Work = Force </a:t>
              </a:r>
              <a:r>
                <a:rPr lang="en-US" sz="2000" dirty="0">
                  <a:sym typeface="Symbol" pitchFamily="18" charset="2"/>
                </a:rPr>
                <a:t> Distance</a:t>
              </a:r>
            </a:p>
            <a:p>
              <a:pPr algn="ctr"/>
              <a:r>
                <a:rPr lang="en-US" sz="2000" dirty="0">
                  <a:sym typeface="Symbol" pitchFamily="18" charset="2"/>
                </a:rPr>
                <a:t>1 J = 1 </a:t>
              </a:r>
              <a:r>
                <a:rPr lang="en-US" sz="2000" dirty="0" err="1">
                  <a:sym typeface="Symbol" pitchFamily="18" charset="2"/>
                </a:rPr>
                <a:t>N</a:t>
              </a:r>
              <a:r>
                <a:rPr lang="en-US" sz="2000" dirty="0" err="1">
                  <a:cs typeface="Arial" charset="0"/>
                  <a:sym typeface="Symbol" pitchFamily="18" charset="2"/>
                </a:rPr>
                <a:t>∙m</a:t>
              </a:r>
              <a:endParaRPr lang="en-US" sz="2000" dirty="0">
                <a:cs typeface="Arial" charset="0"/>
                <a:sym typeface="Symbol" pitchFamily="18" charset="2"/>
              </a:endParaRPr>
            </a:p>
            <a:p>
              <a:pPr algn="ctr"/>
              <a:r>
                <a:rPr lang="en-US" sz="2000" dirty="0">
                  <a:cs typeface="Arial" charset="0"/>
                  <a:sym typeface="Symbol" pitchFamily="18" charset="2"/>
                </a:rPr>
                <a:t>1 </a:t>
              </a:r>
              <a:r>
                <a:rPr lang="en-US" sz="2000" dirty="0" err="1">
                  <a:cs typeface="Arial" charset="0"/>
                  <a:sym typeface="Symbol" pitchFamily="18" charset="2"/>
                </a:rPr>
                <a:t>cal</a:t>
              </a:r>
              <a:r>
                <a:rPr lang="en-US" sz="2000" dirty="0">
                  <a:cs typeface="Arial" charset="0"/>
                  <a:sym typeface="Symbol" pitchFamily="18" charset="2"/>
                </a:rPr>
                <a:t> = 4.1868 J</a:t>
              </a:r>
            </a:p>
            <a:p>
              <a:pPr algn="ctr"/>
              <a:r>
                <a:rPr lang="en-US" sz="2000" dirty="0">
                  <a:cs typeface="Arial" charset="0"/>
                  <a:sym typeface="Symbol" pitchFamily="18" charset="2"/>
                </a:rPr>
                <a:t>1 Btu = 1.0551 kJ</a:t>
              </a:r>
              <a:endParaRPr lang="en-US" sz="2000" dirty="0"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3229362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923678e78673762afb9b6d92d4d24e4a0201ac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3507</TotalTime>
  <Words>750</Words>
  <Application>Microsoft Office PowerPoint</Application>
  <PresentationFormat>On-screen Show (4:3)</PresentationFormat>
  <Paragraphs>150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7" baseType="lpstr">
      <vt:lpstr>Arial</vt:lpstr>
      <vt:lpstr>Calibri</vt:lpstr>
      <vt:lpstr>Calibri Light</vt:lpstr>
      <vt:lpstr>Helvetica</vt:lpstr>
      <vt:lpstr>Helvetica LT Std Light</vt:lpstr>
      <vt:lpstr>Symbol</vt:lpstr>
      <vt:lpstr>Times New Roman</vt:lpstr>
      <vt:lpstr>Office Theme</vt:lpstr>
      <vt:lpstr>Custom Design</vt:lpstr>
      <vt:lpstr>BTV2213 Thermodynamics  Chapter 1: Introduction of Thermodynamics</vt:lpstr>
      <vt:lpstr>Chapter Description</vt:lpstr>
      <vt:lpstr>Thermodynamics concept</vt:lpstr>
      <vt:lpstr>Thermodynamics concept</vt:lpstr>
      <vt:lpstr>Thermodynamics concept</vt:lpstr>
      <vt:lpstr>Thermodynamics concept</vt:lpstr>
      <vt:lpstr>Metric SI and the English unit systems</vt:lpstr>
      <vt:lpstr>Fundamental (primary) dimensions and units</vt:lpstr>
      <vt:lpstr>Example; SI and English units conversion</vt:lpstr>
      <vt:lpstr>Dimensional homogeneity</vt:lpstr>
      <vt:lpstr>The concepts of temperature and temperature scales</vt:lpstr>
      <vt:lpstr>Temperature Scales</vt:lpstr>
      <vt:lpstr>Temperature Scales</vt:lpstr>
      <vt:lpstr>The concepts of pressure and absolute and gauge pressure</vt:lpstr>
      <vt:lpstr>Pressure</vt:lpstr>
      <vt:lpstr>Pressure</vt:lpstr>
      <vt:lpstr>Conclusion of The Chapter1</vt:lpstr>
      <vt:lpstr>Hae-Geon Lee (2012) Introduction. Materials Thermodynamics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azman</dc:creator>
  <cp:lastModifiedBy>UMP</cp:lastModifiedBy>
  <cp:revision>257</cp:revision>
  <cp:lastPrinted>2017-07-24T03:54:17Z</cp:lastPrinted>
  <dcterms:created xsi:type="dcterms:W3CDTF">2016-03-03T08:04:10Z</dcterms:created>
  <dcterms:modified xsi:type="dcterms:W3CDTF">2017-08-31T10:38:00Z</dcterms:modified>
</cp:coreProperties>
</file>