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59" r:id="rId2"/>
    <p:sldId id="363" r:id="rId3"/>
    <p:sldId id="364" r:id="rId4"/>
    <p:sldId id="365" r:id="rId5"/>
    <p:sldId id="366" r:id="rId6"/>
    <p:sldId id="369" r:id="rId7"/>
    <p:sldId id="372" r:id="rId8"/>
    <p:sldId id="373" r:id="rId9"/>
    <p:sldId id="374" r:id="rId10"/>
    <p:sldId id="375" r:id="rId11"/>
    <p:sldId id="379" r:id="rId12"/>
    <p:sldId id="381" r:id="rId13"/>
    <p:sldId id="382" r:id="rId14"/>
    <p:sldId id="394" r:id="rId15"/>
    <p:sldId id="395" r:id="rId16"/>
    <p:sldId id="396" r:id="rId17"/>
    <p:sldId id="397" r:id="rId18"/>
    <p:sldId id="399" r:id="rId19"/>
    <p:sldId id="400" r:id="rId20"/>
    <p:sldId id="401" r:id="rId21"/>
    <p:sldId id="345" r:id="rId22"/>
  </p:sldIdLst>
  <p:sldSz cx="9144000" cy="6858000" type="screen4x3"/>
  <p:notesSz cx="6797675" cy="9926638"/>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AFA7"/>
    <a:srgbClr val="CCFFFF"/>
    <a:srgbClr val="00FFCC"/>
    <a:srgbClr val="99FFCC"/>
    <a:srgbClr val="33CCCC"/>
    <a:srgbClr val="006699"/>
    <a:srgbClr val="3366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1" autoAdjust="0"/>
    <p:restoredTop sz="97431"/>
  </p:normalViewPr>
  <p:slideViewPr>
    <p:cSldViewPr snapToObjects="1">
      <p:cViewPr varScale="1">
        <p:scale>
          <a:sx n="54" d="100"/>
          <a:sy n="54" d="100"/>
        </p:scale>
        <p:origin x="1277"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8/27/2017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8/27/2017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8/27/2017</a:t>
            </a:fld>
            <a:endParaRPr lang="en-US"/>
          </a:p>
        </p:txBody>
      </p:sp>
      <p:sp>
        <p:nvSpPr>
          <p:cNvPr id="5" name="Footer Placeholder 4"/>
          <p:cNvSpPr>
            <a:spLocks noGrp="1"/>
          </p:cNvSpPr>
          <p:nvPr>
            <p:ph type="ftr" sz="quarter" idx="11"/>
          </p:nvPr>
        </p:nvSpPr>
        <p:spPr>
          <a:xfrm>
            <a:off x="5320841" y="569356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8/27/2017</a:t>
            </a:fld>
            <a:endParaRPr lang="en-US"/>
          </a:p>
        </p:txBody>
      </p:sp>
      <p:sp>
        <p:nvSpPr>
          <p:cNvPr id="5" name="Footer Placeholder 4"/>
          <p:cNvSpPr>
            <a:spLocks noGrp="1"/>
          </p:cNvSpPr>
          <p:nvPr>
            <p:ph type="ftr" sz="quarter" idx="11"/>
          </p:nvPr>
        </p:nvSpPr>
        <p:spPr>
          <a:xfrm>
            <a:off x="5320841" y="569356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8/27/2017</a:t>
            </a:fld>
            <a:endParaRPr lang="en-US"/>
          </a:p>
        </p:txBody>
      </p:sp>
      <p:sp>
        <p:nvSpPr>
          <p:cNvPr id="5" name="Footer Placeholder 4"/>
          <p:cNvSpPr>
            <a:spLocks noGrp="1"/>
          </p:cNvSpPr>
          <p:nvPr>
            <p:ph type="ftr" sz="quarter" idx="11"/>
          </p:nvPr>
        </p:nvSpPr>
        <p:spPr>
          <a:xfrm>
            <a:off x="5320841" y="569356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913754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AAC8-B8D1-874E-AA70-8B4502729C1D}" type="datetimeFigureOut">
              <a:rPr lang="en-US" smtClean="0"/>
              <a:t>8/27/2017</a:t>
            </a:fld>
            <a:endParaRPr lang="en-US"/>
          </a:p>
        </p:txBody>
      </p:sp>
      <p:sp>
        <p:nvSpPr>
          <p:cNvPr id="5" name="Footer Placeholder 4"/>
          <p:cNvSpPr>
            <a:spLocks noGrp="1"/>
          </p:cNvSpPr>
          <p:nvPr>
            <p:ph type="ftr" sz="quarter" idx="11"/>
          </p:nvPr>
        </p:nvSpPr>
        <p:spPr>
          <a:xfrm>
            <a:off x="5320841" y="569356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8/27/2017</a:t>
            </a:fld>
            <a:endParaRPr lang="en-US"/>
          </a:p>
        </p:txBody>
      </p:sp>
      <p:sp>
        <p:nvSpPr>
          <p:cNvPr id="6" name="Footer Placeholder 5"/>
          <p:cNvSpPr>
            <a:spLocks noGrp="1"/>
          </p:cNvSpPr>
          <p:nvPr>
            <p:ph type="ftr" sz="quarter" idx="11"/>
          </p:nvPr>
        </p:nvSpPr>
        <p:spPr>
          <a:xfrm>
            <a:off x="5320841" y="569356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8/27/2017</a:t>
            </a:fld>
            <a:endParaRPr lang="en-US"/>
          </a:p>
        </p:txBody>
      </p:sp>
      <p:sp>
        <p:nvSpPr>
          <p:cNvPr id="8" name="Footer Placeholder 7"/>
          <p:cNvSpPr>
            <a:spLocks noGrp="1"/>
          </p:cNvSpPr>
          <p:nvPr>
            <p:ph type="ftr" sz="quarter" idx="11"/>
          </p:nvPr>
        </p:nvSpPr>
        <p:spPr>
          <a:xfrm>
            <a:off x="5320841" y="5693569"/>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8/27/2017</a:t>
            </a:fld>
            <a:endParaRPr lang="en-US"/>
          </a:p>
        </p:txBody>
      </p:sp>
      <p:sp>
        <p:nvSpPr>
          <p:cNvPr id="4" name="Footer Placeholder 3"/>
          <p:cNvSpPr>
            <a:spLocks noGrp="1"/>
          </p:cNvSpPr>
          <p:nvPr>
            <p:ph type="ftr" sz="quarter" idx="11"/>
          </p:nvPr>
        </p:nvSpPr>
        <p:spPr>
          <a:xfrm>
            <a:off x="5320841" y="5693569"/>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8/27/2017</a:t>
            </a:fld>
            <a:endParaRPr lang="en-US"/>
          </a:p>
        </p:txBody>
      </p:sp>
      <p:sp>
        <p:nvSpPr>
          <p:cNvPr id="3" name="Footer Placeholder 2"/>
          <p:cNvSpPr>
            <a:spLocks noGrp="1"/>
          </p:cNvSpPr>
          <p:nvPr>
            <p:ph type="ftr" sz="quarter" idx="11"/>
          </p:nvPr>
        </p:nvSpPr>
        <p:spPr>
          <a:xfrm>
            <a:off x="5320841" y="5693569"/>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8/27/2017</a:t>
            </a:fld>
            <a:endParaRPr lang="en-US"/>
          </a:p>
        </p:txBody>
      </p:sp>
      <p:sp>
        <p:nvSpPr>
          <p:cNvPr id="6" name="Footer Placeholder 5"/>
          <p:cNvSpPr>
            <a:spLocks noGrp="1"/>
          </p:cNvSpPr>
          <p:nvPr>
            <p:ph type="ftr" sz="quarter" idx="11"/>
          </p:nvPr>
        </p:nvSpPr>
        <p:spPr>
          <a:xfrm>
            <a:off x="5320841" y="569356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8/27/2017</a:t>
            </a:fld>
            <a:endParaRPr lang="en-US"/>
          </a:p>
        </p:txBody>
      </p:sp>
      <p:sp>
        <p:nvSpPr>
          <p:cNvPr id="6" name="Footer Placeholder 5"/>
          <p:cNvSpPr>
            <a:spLocks noGrp="1"/>
          </p:cNvSpPr>
          <p:nvPr>
            <p:ph type="ftr" sz="quarter" idx="11"/>
          </p:nvPr>
        </p:nvSpPr>
        <p:spPr>
          <a:xfrm>
            <a:off x="5320841" y="569356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8/27/2017</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pic>
        <p:nvPicPr>
          <p:cNvPr id="10" name="Picture 9"/>
          <p:cNvPicPr>
            <a:picLocks noChangeAspect="1"/>
          </p:cNvPicPr>
          <p:nvPr userDrawn="1"/>
        </p:nvPicPr>
        <p:blipFill>
          <a:blip r:embed="rId14"/>
          <a:stretch>
            <a:fillRect/>
          </a:stretch>
        </p:blipFill>
        <p:spPr>
          <a:xfrm>
            <a:off x="4077825" y="5739033"/>
            <a:ext cx="4608975" cy="774259"/>
          </a:xfrm>
          <a:prstGeom prst="rect">
            <a:avLst/>
          </a:prstGeom>
        </p:spPr>
      </p:pic>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UHE3182</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MALAYSIAN STUDIES</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Chapter 1</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HISTORY AND POLITIC</a:t>
            </a:r>
            <a:br>
              <a:rPr lang="en-GB" b="1" dirty="0" smtClean="0">
                <a:effectLst>
                  <a:outerShdw blurRad="38100" dist="38100" dir="2700000" algn="tl">
                    <a:srgbClr val="000000">
                      <a:alpha val="43137"/>
                    </a:srgbClr>
                  </a:outerShdw>
                </a:effectLst>
              </a:rPr>
            </a:b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625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r>
              <a:rPr lang="en-GB" b="1" dirty="0" smtClean="0">
                <a:effectLst>
                  <a:outerShdw blurRad="38100" dist="38100" dir="2700000" algn="tl">
                    <a:srgbClr val="000000">
                      <a:alpha val="43137"/>
                    </a:srgbClr>
                  </a:outerShdw>
                </a:effectLst>
              </a:rPr>
              <a:t>Dr </a:t>
            </a:r>
            <a:r>
              <a:rPr lang="en-GB" b="1" dirty="0" err="1" smtClean="0">
                <a:effectLst>
                  <a:outerShdw blurRad="38100" dist="38100" dir="2700000" algn="tl">
                    <a:srgbClr val="000000">
                      <a:alpha val="43137"/>
                    </a:srgbClr>
                  </a:outerShdw>
                </a:effectLst>
              </a:rPr>
              <a:t>Hasnah</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Hussiin</a:t>
            </a:r>
            <a:endParaRPr lang="en-GB" b="1" dirty="0" smtClean="0">
              <a:effectLst>
                <a:outerShdw blurRad="38100" dist="38100" dir="2700000" algn="tl">
                  <a:srgbClr val="000000">
                    <a:alpha val="43137"/>
                  </a:srgbClr>
                </a:outerShdw>
              </a:effectLst>
            </a:endParaRPr>
          </a:p>
          <a:p>
            <a:r>
              <a:rPr lang="en-GB" b="1" dirty="0" err="1" smtClean="0">
                <a:effectLst>
                  <a:outerShdw blurRad="38100" dist="38100" dir="2700000" algn="tl">
                    <a:srgbClr val="000000">
                      <a:alpha val="43137"/>
                    </a:srgbClr>
                  </a:outerShdw>
                </a:effectLst>
              </a:rPr>
              <a:t>Pusat</a:t>
            </a:r>
            <a:r>
              <a:rPr lang="en-GB" b="1" dirty="0" smtClean="0">
                <a:effectLst>
                  <a:outerShdw blurRad="38100" dist="38100" dir="2700000" algn="tl">
                    <a:srgbClr val="000000">
                      <a:alpha val="43137"/>
                    </a:srgbClr>
                  </a:outerShdw>
                </a:effectLst>
              </a:rPr>
              <a:t> Bahasa </a:t>
            </a:r>
            <a:r>
              <a:rPr lang="en-GB" b="1" dirty="0" err="1" smtClean="0">
                <a:effectLst>
                  <a:outerShdw blurRad="38100" dist="38100" dir="2700000" algn="tl">
                    <a:srgbClr val="000000">
                      <a:alpha val="43137"/>
                    </a:srgbClr>
                  </a:outerShdw>
                </a:effectLst>
              </a:rPr>
              <a:t>Moden</a:t>
            </a:r>
            <a:r>
              <a:rPr lang="en-GB" b="1" dirty="0" smtClean="0">
                <a:effectLst>
                  <a:outerShdw blurRad="38100" dist="38100" dir="2700000" algn="tl">
                    <a:srgbClr val="000000">
                      <a:alpha val="43137"/>
                    </a:srgbClr>
                  </a:outerShdw>
                </a:effectLst>
              </a:rPr>
              <a:t> &amp; </a:t>
            </a:r>
            <a:r>
              <a:rPr lang="en-GB" b="1" dirty="0" err="1" smtClean="0">
                <a:effectLst>
                  <a:outerShdw blurRad="38100" dist="38100" dir="2700000" algn="tl">
                    <a:srgbClr val="000000">
                      <a:alpha val="43137"/>
                    </a:srgbClr>
                  </a:outerShdw>
                </a:effectLst>
              </a:rPr>
              <a:t>Sains</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Kemanusiaan</a:t>
            </a:r>
            <a:r>
              <a:rPr lang="en-GB" b="1" dirty="0" smtClean="0">
                <a:effectLst>
                  <a:outerShdw blurRad="38100" dist="38100" dir="2700000" algn="tl">
                    <a:srgbClr val="000000">
                      <a:alpha val="43137"/>
                    </a:srgbClr>
                  </a:outerShdw>
                </a:effectLst>
              </a:rPr>
              <a:t> (PBMSK)</a:t>
            </a:r>
            <a:endParaRPr lang="en-GB" b="1" dirty="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hasnah@ump.edu.my</a:t>
            </a:r>
          </a:p>
          <a:p>
            <a:endParaRPr lang="en-GB"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107504" y="188640"/>
            <a:ext cx="3804234" cy="902286"/>
          </a:xfrm>
          <a:prstGeom prst="rect">
            <a:avLst/>
          </a:prstGeom>
        </p:spPr>
      </p:pic>
    </p:spTree>
    <p:extLst>
      <p:ext uri="{BB962C8B-B14F-4D97-AF65-F5344CB8AC3E}">
        <p14:creationId xmlns:p14="http://schemas.microsoft.com/office/powerpoint/2010/main"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Impacts of British colonization</a:t>
            </a:r>
            <a:endParaRPr lang="en-US" sz="3600" dirty="0"/>
          </a:p>
        </p:txBody>
      </p:sp>
      <p:sp>
        <p:nvSpPr>
          <p:cNvPr id="3" name="Content Placeholder 2"/>
          <p:cNvSpPr>
            <a:spLocks noGrp="1"/>
          </p:cNvSpPr>
          <p:nvPr>
            <p:ph idx="1"/>
          </p:nvPr>
        </p:nvSpPr>
        <p:spPr/>
        <p:txBody>
          <a:bodyPr/>
          <a:lstStyle/>
          <a:p>
            <a:pPr lvl="0" algn="just">
              <a:buFont typeface="Arial" panose="020B0604020202020204" pitchFamily="34" charset="0"/>
              <a:buChar char="•"/>
            </a:pPr>
            <a:r>
              <a:rPr lang="en-US" dirty="0" smtClean="0"/>
              <a:t>Multi-racial society</a:t>
            </a:r>
          </a:p>
          <a:p>
            <a:pPr lvl="0" algn="just">
              <a:buFont typeface="Arial" panose="020B0604020202020204" pitchFamily="34" charset="0"/>
              <a:buChar char="•"/>
            </a:pPr>
            <a:r>
              <a:rPr lang="en-US" dirty="0" smtClean="0"/>
              <a:t>Identification of races</a:t>
            </a:r>
          </a:p>
          <a:p>
            <a:pPr lvl="0" algn="just">
              <a:buFont typeface="Arial" panose="020B0604020202020204" pitchFamily="34" charset="0"/>
              <a:buChar char="•"/>
            </a:pPr>
            <a:r>
              <a:rPr lang="en-US" dirty="0" smtClean="0"/>
              <a:t>Changes of political system</a:t>
            </a:r>
          </a:p>
          <a:p>
            <a:pPr lvl="0" algn="just">
              <a:buFont typeface="Arial" panose="020B0604020202020204" pitchFamily="34" charset="0"/>
              <a:buChar char="•"/>
            </a:pPr>
            <a:r>
              <a:rPr lang="en-US" dirty="0" smtClean="0"/>
              <a:t>Infrastructure system</a:t>
            </a:r>
          </a:p>
          <a:p>
            <a:pPr lvl="0" algn="just">
              <a:buNone/>
            </a:pPr>
            <a:endParaRPr lang="en-US" b="1" dirty="0" smtClean="0"/>
          </a:p>
        </p:txBody>
      </p:sp>
    </p:spTree>
    <p:extLst>
      <p:ext uri="{BB962C8B-B14F-4D97-AF65-F5344CB8AC3E}">
        <p14:creationId xmlns:p14="http://schemas.microsoft.com/office/powerpoint/2010/main" val="247341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Reaction towards the Western Colonization</a:t>
            </a:r>
            <a:endParaRPr lang="en-US" sz="3600" dirty="0"/>
          </a:p>
        </p:txBody>
      </p:sp>
      <p:sp>
        <p:nvSpPr>
          <p:cNvPr id="3" name="Content Placeholder 2"/>
          <p:cNvSpPr>
            <a:spLocks noGrp="1"/>
          </p:cNvSpPr>
          <p:nvPr>
            <p:ph idx="1"/>
          </p:nvPr>
        </p:nvSpPr>
        <p:spPr/>
        <p:txBody>
          <a:bodyPr>
            <a:normAutofit/>
          </a:bodyPr>
          <a:lstStyle/>
          <a:p>
            <a:pPr algn="just"/>
            <a:r>
              <a:rPr lang="en-US" dirty="0" smtClean="0"/>
              <a:t>The local inhabitants did not happy with the colonization.</a:t>
            </a:r>
          </a:p>
          <a:p>
            <a:pPr algn="just"/>
            <a:r>
              <a:rPr lang="en-US" dirty="0" smtClean="0"/>
              <a:t>Leaders lost their power</a:t>
            </a:r>
          </a:p>
          <a:p>
            <a:pPr algn="just"/>
            <a:r>
              <a:rPr lang="en-US" dirty="0" smtClean="0"/>
              <a:t>The don’t understand local custom</a:t>
            </a:r>
            <a:endParaRPr lang="en-US" dirty="0"/>
          </a:p>
        </p:txBody>
      </p:sp>
    </p:spTree>
    <p:extLst>
      <p:ext uri="{BB962C8B-B14F-4D97-AF65-F5344CB8AC3E}">
        <p14:creationId xmlns:p14="http://schemas.microsoft.com/office/powerpoint/2010/main" val="337762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The Japanese Colonization</a:t>
            </a:r>
            <a:endParaRPr lang="en-US" sz="3600"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Japanese occupied Malaya from 15</a:t>
            </a:r>
            <a:r>
              <a:rPr lang="en-US" baseline="30000" dirty="0" smtClean="0"/>
              <a:t>th</a:t>
            </a:r>
            <a:r>
              <a:rPr lang="en-US" dirty="0" smtClean="0"/>
              <a:t> of February 1942 to 15</a:t>
            </a:r>
            <a:r>
              <a:rPr lang="en-US" baseline="30000" dirty="0" smtClean="0"/>
              <a:t>th</a:t>
            </a:r>
            <a:r>
              <a:rPr lang="en-US" dirty="0" smtClean="0"/>
              <a:t> of August 1945 (approximately three and a half years). The occupied the whole country and Singapore within 70 days. </a:t>
            </a:r>
          </a:p>
          <a:p>
            <a:pPr algn="just"/>
            <a:r>
              <a:rPr lang="en-US" dirty="0" smtClean="0"/>
              <a:t>One of the interesting war tactics was using bicycle even in the jungles and villages. Their main aim was to establish a New Great East Asia government. They promised to give independence to certain South East Asian countries</a:t>
            </a:r>
            <a:endParaRPr lang="en-US" dirty="0"/>
          </a:p>
        </p:txBody>
      </p:sp>
    </p:spTree>
    <p:extLst>
      <p:ext uri="{BB962C8B-B14F-4D97-AF65-F5344CB8AC3E}">
        <p14:creationId xmlns:p14="http://schemas.microsoft.com/office/powerpoint/2010/main" val="263988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The impacts of the Japanese occupation </a:t>
            </a:r>
            <a:endParaRPr lang="en-US" sz="3600" dirty="0"/>
          </a:p>
        </p:txBody>
      </p:sp>
      <p:sp>
        <p:nvSpPr>
          <p:cNvPr id="3" name="Content Placeholder 2"/>
          <p:cNvSpPr>
            <a:spLocks noGrp="1"/>
          </p:cNvSpPr>
          <p:nvPr>
            <p:ph idx="1"/>
          </p:nvPr>
        </p:nvSpPr>
        <p:spPr/>
        <p:txBody>
          <a:bodyPr>
            <a:normAutofit/>
          </a:bodyPr>
          <a:lstStyle/>
          <a:p>
            <a:pPr lvl="0" algn="just">
              <a:buFont typeface="Arial" panose="020B0604020202020204" pitchFamily="34" charset="0"/>
              <a:buChar char="•"/>
            </a:pPr>
            <a:r>
              <a:rPr lang="en-US" sz="2800" dirty="0" smtClean="0"/>
              <a:t>Social impact.</a:t>
            </a:r>
          </a:p>
          <a:p>
            <a:pPr lvl="0" algn="just">
              <a:buFont typeface="Arial" panose="020B0604020202020204" pitchFamily="34" charset="0"/>
              <a:buChar char="•"/>
            </a:pPr>
            <a:r>
              <a:rPr lang="en-US" sz="2800" dirty="0" err="1" smtClean="0"/>
              <a:t>Policital</a:t>
            </a:r>
            <a:r>
              <a:rPr lang="en-US" sz="2800" dirty="0" smtClean="0"/>
              <a:t> impact</a:t>
            </a:r>
          </a:p>
          <a:p>
            <a:pPr algn="just"/>
            <a:endParaRPr lang="en-US" sz="2800" dirty="0"/>
          </a:p>
        </p:txBody>
      </p:sp>
    </p:spTree>
    <p:extLst>
      <p:ext uri="{BB962C8B-B14F-4D97-AF65-F5344CB8AC3E}">
        <p14:creationId xmlns:p14="http://schemas.microsoft.com/office/powerpoint/2010/main" val="82533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Conclusion of the chapter</a:t>
            </a:r>
            <a:endParaRPr lang="en-US" sz="4000" dirty="0"/>
          </a:p>
        </p:txBody>
      </p:sp>
      <p:sp>
        <p:nvSpPr>
          <p:cNvPr id="3" name="Content Placeholder 2"/>
          <p:cNvSpPr>
            <a:spLocks noGrp="1"/>
          </p:cNvSpPr>
          <p:nvPr>
            <p:ph idx="1"/>
          </p:nvPr>
        </p:nvSpPr>
        <p:spPr>
          <a:xfrm>
            <a:off x="457200" y="1600200"/>
            <a:ext cx="8077200" cy="4525963"/>
          </a:xfrm>
        </p:spPr>
        <p:txBody>
          <a:bodyPr>
            <a:normAutofit lnSpcReduction="10000"/>
          </a:bodyPr>
          <a:lstStyle/>
          <a:p>
            <a:pPr algn="just"/>
            <a:r>
              <a:rPr lang="en-US" dirty="0" smtClean="0"/>
              <a:t>Before the imperialism and colonialism, Malaysia is an independence country. </a:t>
            </a:r>
          </a:p>
          <a:p>
            <a:pPr algn="just"/>
            <a:r>
              <a:rPr lang="en-US" dirty="0" smtClean="0"/>
              <a:t>The demography of Malaysia changed after the coming of the British and Japanese. </a:t>
            </a:r>
          </a:p>
          <a:p>
            <a:pPr algn="just"/>
            <a:r>
              <a:rPr lang="en-US" dirty="0" smtClean="0"/>
              <a:t>Among those four colonists, it was the British who left the greatest impact on the country. It was the British who created plural society with different economic, social and political functions. </a:t>
            </a:r>
          </a:p>
        </p:txBody>
      </p:sp>
    </p:spTree>
    <p:extLst>
      <p:ext uri="{BB962C8B-B14F-4D97-AF65-F5344CB8AC3E}">
        <p14:creationId xmlns:p14="http://schemas.microsoft.com/office/powerpoint/2010/main" val="8599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a:t>
            </a:r>
            <a:r>
              <a:rPr lang="en-US" sz="3600" dirty="0" err="1" smtClean="0"/>
              <a:t>Potrait</a:t>
            </a:r>
            <a:r>
              <a:rPr lang="en-US" sz="3600" dirty="0" smtClean="0"/>
              <a:t> of Colonization in Malaya</a:t>
            </a:r>
            <a:endParaRPr lang="en-US" sz="3600" dirty="0"/>
          </a:p>
        </p:txBody>
      </p:sp>
      <p:pic>
        <p:nvPicPr>
          <p:cNvPr id="1026" name="Picture 2" descr="C:\Users\Compaq User\Documents\Hasnah Hussin\Gambar menunjukkan Pasukan Tentera Jepun berbasikal selepas kemenangan menakluki Tanah Melayu pad.JPG"/>
          <p:cNvPicPr>
            <a:picLocks noGrp="1" noChangeAspect="1" noChangeArrowheads="1"/>
          </p:cNvPicPr>
          <p:nvPr>
            <p:ph idx="1"/>
          </p:nvPr>
        </p:nvPicPr>
        <p:blipFill>
          <a:blip r:embed="rId2"/>
          <a:srcRect/>
          <a:stretch>
            <a:fillRect/>
          </a:stretch>
        </p:blipFill>
        <p:spPr bwMode="auto">
          <a:xfrm>
            <a:off x="1043608" y="1905000"/>
            <a:ext cx="7056783" cy="3657600"/>
          </a:xfrm>
          <a:prstGeom prst="rect">
            <a:avLst/>
          </a:prstGeom>
          <a:noFill/>
        </p:spPr>
      </p:pic>
      <p:sp>
        <p:nvSpPr>
          <p:cNvPr id="3" name="Rectangle 2"/>
          <p:cNvSpPr/>
          <p:nvPr/>
        </p:nvSpPr>
        <p:spPr>
          <a:xfrm>
            <a:off x="2768429" y="5738851"/>
            <a:ext cx="3607141" cy="369332"/>
          </a:xfrm>
          <a:prstGeom prst="rect">
            <a:avLst/>
          </a:prstGeom>
        </p:spPr>
        <p:txBody>
          <a:bodyPr wrap="none">
            <a:spAutoFit/>
          </a:bodyPr>
          <a:lstStyle/>
          <a:p>
            <a:r>
              <a:rPr lang="en-US" dirty="0"/>
              <a:t>Source: National Archive of Malaysia</a:t>
            </a:r>
          </a:p>
        </p:txBody>
      </p:sp>
    </p:spTree>
    <p:extLst>
      <p:ext uri="{BB962C8B-B14F-4D97-AF65-F5344CB8AC3E}">
        <p14:creationId xmlns:p14="http://schemas.microsoft.com/office/powerpoint/2010/main" val="203483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Compaq User\Documents\Hasnah Hussin\[Gambar beramai-ramai Pegawai British, Pembesar Melayu dan penduduk kampung] [t.t].jpg"/>
          <p:cNvPicPr>
            <a:picLocks noGrp="1" noChangeAspect="1" noChangeArrowheads="1"/>
          </p:cNvPicPr>
          <p:nvPr>
            <p:ph idx="1"/>
          </p:nvPr>
        </p:nvPicPr>
        <p:blipFill>
          <a:blip r:embed="rId2"/>
          <a:srcRect/>
          <a:stretch>
            <a:fillRect/>
          </a:stretch>
        </p:blipFill>
        <p:spPr bwMode="auto">
          <a:xfrm>
            <a:off x="457200" y="1524000"/>
            <a:ext cx="8153400" cy="4065240"/>
          </a:xfrm>
          <a:prstGeom prst="rect">
            <a:avLst/>
          </a:prstGeom>
          <a:noFill/>
        </p:spPr>
      </p:pic>
      <p:sp>
        <p:nvSpPr>
          <p:cNvPr id="3" name="Rectangle 2"/>
          <p:cNvSpPr/>
          <p:nvPr/>
        </p:nvSpPr>
        <p:spPr>
          <a:xfrm>
            <a:off x="2555776" y="5805264"/>
            <a:ext cx="3607141" cy="369332"/>
          </a:xfrm>
          <a:prstGeom prst="rect">
            <a:avLst/>
          </a:prstGeom>
        </p:spPr>
        <p:txBody>
          <a:bodyPr wrap="none">
            <a:spAutoFit/>
          </a:bodyPr>
          <a:lstStyle/>
          <a:p>
            <a:r>
              <a:rPr lang="en-US" dirty="0"/>
              <a:t>Source: National Archive of Malaysia</a:t>
            </a:r>
          </a:p>
        </p:txBody>
      </p:sp>
    </p:spTree>
    <p:extLst>
      <p:ext uri="{BB962C8B-B14F-4D97-AF65-F5344CB8AC3E}">
        <p14:creationId xmlns:p14="http://schemas.microsoft.com/office/powerpoint/2010/main" val="157663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Briggs Plan</a:t>
            </a:r>
            <a:endParaRPr lang="en-US" sz="3200" dirty="0"/>
          </a:p>
        </p:txBody>
      </p:sp>
      <p:pic>
        <p:nvPicPr>
          <p:cNvPr id="4" name="Content Placeholder 3" descr="E:\1998-0007143.jpg"/>
          <p:cNvPicPr>
            <a:picLocks noGrp="1"/>
          </p:cNvPicPr>
          <p:nvPr>
            <p:ph idx="1"/>
          </p:nvPr>
        </p:nvPicPr>
        <p:blipFill>
          <a:blip r:embed="rId2" cstate="print"/>
          <a:srcRect/>
          <a:stretch>
            <a:fillRect/>
          </a:stretch>
        </p:blipFill>
        <p:spPr bwMode="auto">
          <a:xfrm>
            <a:off x="914400" y="1828800"/>
            <a:ext cx="7467600" cy="3904456"/>
          </a:xfrm>
          <a:prstGeom prst="rect">
            <a:avLst/>
          </a:prstGeom>
          <a:noFill/>
          <a:ln w="9525">
            <a:noFill/>
            <a:miter lim="800000"/>
            <a:headEnd/>
            <a:tailEnd/>
          </a:ln>
        </p:spPr>
      </p:pic>
      <p:sp>
        <p:nvSpPr>
          <p:cNvPr id="3" name="TextBox 2"/>
          <p:cNvSpPr txBox="1"/>
          <p:nvPr/>
        </p:nvSpPr>
        <p:spPr>
          <a:xfrm>
            <a:off x="1619672" y="6021288"/>
            <a:ext cx="3816424" cy="369332"/>
          </a:xfrm>
          <a:prstGeom prst="rect">
            <a:avLst/>
          </a:prstGeom>
          <a:noFill/>
        </p:spPr>
        <p:txBody>
          <a:bodyPr wrap="square" rtlCol="0">
            <a:spAutoFit/>
          </a:bodyPr>
          <a:lstStyle/>
          <a:p>
            <a:r>
              <a:rPr lang="en-US" dirty="0" smtClean="0"/>
              <a:t>Source: National Archive of Malaysia</a:t>
            </a:r>
            <a:endParaRPr lang="en-US" dirty="0"/>
          </a:p>
        </p:txBody>
      </p:sp>
    </p:spTree>
    <p:extLst>
      <p:ext uri="{BB962C8B-B14F-4D97-AF65-F5344CB8AC3E}">
        <p14:creationId xmlns:p14="http://schemas.microsoft.com/office/powerpoint/2010/main" val="2979919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sz="3200" b="1" dirty="0" smtClean="0"/>
              <a:t>Group </a:t>
            </a:r>
            <a:r>
              <a:rPr lang="en-US" b="1" dirty="0" smtClean="0"/>
              <a:t>Discussion</a:t>
            </a:r>
            <a:endParaRPr lang="en-US" sz="3200" b="1" dirty="0"/>
          </a:p>
        </p:txBody>
      </p:sp>
      <p:sp>
        <p:nvSpPr>
          <p:cNvPr id="3" name="Content Placeholder 2"/>
          <p:cNvSpPr>
            <a:spLocks noGrp="1"/>
          </p:cNvSpPr>
          <p:nvPr>
            <p:ph idx="1"/>
          </p:nvPr>
        </p:nvSpPr>
        <p:spPr>
          <a:xfrm>
            <a:off x="457200" y="1600200"/>
            <a:ext cx="8153400" cy="4525963"/>
          </a:xfrm>
        </p:spPr>
        <p:txBody>
          <a:bodyPr>
            <a:normAutofit lnSpcReduction="10000"/>
          </a:bodyPr>
          <a:lstStyle/>
          <a:p>
            <a:pPr algn="just"/>
            <a:r>
              <a:rPr lang="en-US" dirty="0" smtClean="0"/>
              <a:t>The students are required to do a role play such as British Resident, Malacca Sultanate, Malays, Japanese Resident, etc.</a:t>
            </a:r>
          </a:p>
          <a:p>
            <a:pPr marL="36576" indent="0" algn="just">
              <a:buNone/>
            </a:pPr>
            <a:r>
              <a:rPr lang="en-US" dirty="0" smtClean="0"/>
              <a:t>a) Malacca Sultanate read the Malacca administration system to </a:t>
            </a:r>
            <a:r>
              <a:rPr lang="en-US" dirty="0"/>
              <a:t>f</a:t>
            </a:r>
            <a:r>
              <a:rPr lang="en-US" dirty="0" smtClean="0"/>
              <a:t>oreign traders.</a:t>
            </a:r>
          </a:p>
          <a:p>
            <a:pPr marL="36576" indent="0" algn="just">
              <a:buNone/>
            </a:pPr>
            <a:r>
              <a:rPr lang="en-US" dirty="0" smtClean="0"/>
              <a:t>b) British High </a:t>
            </a:r>
            <a:r>
              <a:rPr lang="en-US" dirty="0" err="1" smtClean="0"/>
              <a:t>Commisioner</a:t>
            </a:r>
            <a:r>
              <a:rPr lang="en-US" dirty="0" smtClean="0"/>
              <a:t> presenting the ideas of Malayan Union 1946.</a:t>
            </a:r>
          </a:p>
          <a:p>
            <a:pPr marL="36576" indent="0" algn="just">
              <a:buNone/>
            </a:pPr>
            <a:r>
              <a:rPr lang="en-US" dirty="0" smtClean="0"/>
              <a:t>c) A group of Malays opposed the Malayan Union 1946.</a:t>
            </a:r>
            <a:endParaRPr lang="en-US" dirty="0"/>
          </a:p>
        </p:txBody>
      </p:sp>
    </p:spTree>
    <p:extLst>
      <p:ext uri="{BB962C8B-B14F-4D97-AF65-F5344CB8AC3E}">
        <p14:creationId xmlns:p14="http://schemas.microsoft.com/office/powerpoint/2010/main" val="258790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endParaRPr lang="en-US" dirty="0"/>
          </a:p>
        </p:txBody>
      </p:sp>
      <p:sp>
        <p:nvSpPr>
          <p:cNvPr id="3" name="Content Placeholder 2"/>
          <p:cNvSpPr>
            <a:spLocks noGrp="1"/>
          </p:cNvSpPr>
          <p:nvPr>
            <p:ph idx="1"/>
          </p:nvPr>
        </p:nvSpPr>
        <p:spPr>
          <a:xfrm>
            <a:off x="457200" y="1772816"/>
            <a:ext cx="8153400" cy="4353347"/>
          </a:xfrm>
        </p:spPr>
        <p:txBody>
          <a:bodyPr/>
          <a:lstStyle/>
          <a:p>
            <a:pPr marL="36576" indent="0" algn="just">
              <a:buNone/>
            </a:pPr>
            <a:r>
              <a:rPr lang="en-US" dirty="0" smtClean="0"/>
              <a:t>d) President Yamashita proposed the Japanese administration system in Malaya 1942-1945.</a:t>
            </a:r>
          </a:p>
          <a:p>
            <a:pPr marL="36576" indent="0" algn="just">
              <a:buNone/>
            </a:pPr>
            <a:r>
              <a:rPr lang="en-US" dirty="0" smtClean="0"/>
              <a:t>e) An old Malays share about the real life of Japanese administration.</a:t>
            </a:r>
          </a:p>
          <a:p>
            <a:pPr marL="36576" indent="0" algn="just">
              <a:buNone/>
            </a:pPr>
            <a:r>
              <a:rPr lang="en-US" dirty="0" smtClean="0"/>
              <a:t>f) </a:t>
            </a:r>
            <a:r>
              <a:rPr lang="en-US" dirty="0" err="1" smtClean="0"/>
              <a:t>Tunku</a:t>
            </a:r>
            <a:r>
              <a:rPr lang="en-US" dirty="0" smtClean="0"/>
              <a:t> Abdul Rahman discussed Malaya Independence with Communist Party (Chin Peng)</a:t>
            </a:r>
          </a:p>
        </p:txBody>
      </p:sp>
    </p:spTree>
    <p:extLst>
      <p:ext uri="{BB962C8B-B14F-4D97-AF65-F5344CB8AC3E}">
        <p14:creationId xmlns:p14="http://schemas.microsoft.com/office/powerpoint/2010/main" val="239733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7952936" cy="2301240"/>
          </a:xfrm>
        </p:spPr>
        <p:txBody>
          <a:bodyPr>
            <a:normAutofit/>
          </a:bodyPr>
          <a:lstStyle/>
          <a:p>
            <a:pPr algn="ctr"/>
            <a:r>
              <a:rPr lang="en-US" sz="4000" dirty="0" smtClean="0"/>
              <a:t/>
            </a:r>
            <a:br>
              <a:rPr lang="en-US" sz="4000" dirty="0" smtClean="0"/>
            </a:br>
            <a:r>
              <a:rPr lang="en-US" dirty="0" smtClean="0"/>
              <a:t>HISTORICAL BACKGROUND OF MALAYSIA</a:t>
            </a:r>
            <a:endParaRPr lang="en-US" sz="4000" dirty="0"/>
          </a:p>
        </p:txBody>
      </p:sp>
      <p:sp>
        <p:nvSpPr>
          <p:cNvPr id="41986" name="AutoShape 2" descr="Image result for colonization in malay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9444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err="1" smtClean="0"/>
              <a:t>Hasnah</a:t>
            </a:r>
            <a:r>
              <a:rPr lang="en-US" dirty="0" smtClean="0"/>
              <a:t> </a:t>
            </a:r>
            <a:r>
              <a:rPr lang="en-US" dirty="0" err="1" smtClean="0"/>
              <a:t>Hussiin</a:t>
            </a:r>
            <a:r>
              <a:rPr lang="en-US" dirty="0" smtClean="0"/>
              <a:t>, </a:t>
            </a:r>
            <a:r>
              <a:rPr lang="en-US" dirty="0" err="1" smtClean="0"/>
              <a:t>Mardiana</a:t>
            </a:r>
            <a:r>
              <a:rPr lang="en-US" dirty="0" smtClean="0"/>
              <a:t> </a:t>
            </a:r>
            <a:r>
              <a:rPr lang="en-US" dirty="0" err="1" smtClean="0"/>
              <a:t>Nordin</a:t>
            </a:r>
            <a:r>
              <a:rPr lang="en-US" dirty="0" smtClean="0"/>
              <a:t>, Malaysian Studies 2013.</a:t>
            </a:r>
            <a:endParaRPr lang="en-US" dirty="0"/>
          </a:p>
        </p:txBody>
      </p:sp>
    </p:spTree>
    <p:extLst>
      <p:ext uri="{BB962C8B-B14F-4D97-AF65-F5344CB8AC3E}">
        <p14:creationId xmlns:p14="http://schemas.microsoft.com/office/powerpoint/2010/main" val="116957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86807"/>
          </a:xfrm>
        </p:spPr>
        <p:txBody>
          <a:bodyPr>
            <a:normAutofit fontScale="90000"/>
          </a:bodyPr>
          <a:lstStyle/>
          <a:p>
            <a:r>
              <a:rPr lang="en-GB" dirty="0" smtClean="0"/>
              <a:t>Dr </a:t>
            </a:r>
            <a:r>
              <a:rPr lang="en-GB" dirty="0" err="1" smtClean="0"/>
              <a:t>Hasnah</a:t>
            </a:r>
            <a:r>
              <a:rPr lang="en-GB" dirty="0" smtClean="0"/>
              <a:t> </a:t>
            </a:r>
            <a:r>
              <a:rPr lang="en-GB" dirty="0" err="1" smtClean="0"/>
              <a:t>Hussiin</a:t>
            </a:r>
            <a:r>
              <a:rPr lang="en-GB" dirty="0" smtClean="0"/>
              <a:t/>
            </a:r>
            <a:br>
              <a:rPr lang="en-GB" dirty="0" smtClean="0"/>
            </a:br>
            <a:r>
              <a:rPr lang="en-GB" dirty="0" smtClean="0"/>
              <a:t>Senior Lecturer</a:t>
            </a:r>
            <a:br>
              <a:rPr lang="en-GB" dirty="0" smtClean="0"/>
            </a:br>
            <a:r>
              <a:rPr lang="en-GB" dirty="0" err="1" smtClean="0"/>
              <a:t>Universiti</a:t>
            </a:r>
            <a:r>
              <a:rPr lang="en-GB" dirty="0" smtClean="0"/>
              <a:t> Malaysia Pahang</a:t>
            </a:r>
            <a:br>
              <a:rPr lang="en-GB" dirty="0" smtClean="0"/>
            </a:br>
            <a:r>
              <a:rPr lang="en-GB" dirty="0" smtClean="0"/>
              <a:t>hasnah@ump.edu.my</a:t>
            </a:r>
            <a:br>
              <a:rPr lang="en-GB" dirty="0" smtClean="0"/>
            </a:br>
            <a:r>
              <a:rPr lang="en-GB" dirty="0"/>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75218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Learning Outcomes</a:t>
            </a:r>
            <a:endParaRPr lang="en-US" sz="4000" dirty="0"/>
          </a:p>
        </p:txBody>
      </p:sp>
      <p:sp>
        <p:nvSpPr>
          <p:cNvPr id="3" name="Content Placeholder 2"/>
          <p:cNvSpPr>
            <a:spLocks noGrp="1"/>
          </p:cNvSpPr>
          <p:nvPr>
            <p:ph idx="1"/>
          </p:nvPr>
        </p:nvSpPr>
        <p:spPr/>
        <p:txBody>
          <a:bodyPr>
            <a:normAutofit/>
          </a:bodyPr>
          <a:lstStyle/>
          <a:p>
            <a:pPr>
              <a:buNone/>
            </a:pPr>
            <a:r>
              <a:rPr lang="en-US" dirty="0"/>
              <a:t>By the end of the topics, you should be able to</a:t>
            </a:r>
            <a:r>
              <a:rPr lang="en-US" dirty="0" smtClean="0"/>
              <a:t>:</a:t>
            </a:r>
            <a:endParaRPr lang="en-US" dirty="0"/>
          </a:p>
          <a:p>
            <a:pPr lvl="0" algn="just"/>
            <a:r>
              <a:rPr lang="en-US" sz="2800" dirty="0" smtClean="0"/>
              <a:t>understand </a:t>
            </a:r>
            <a:r>
              <a:rPr lang="en-US" sz="2800" dirty="0"/>
              <a:t>the </a:t>
            </a:r>
            <a:r>
              <a:rPr lang="en-US" sz="2800" dirty="0" smtClean="0"/>
              <a:t>chronology of historical events leading to the independence of Malaysia</a:t>
            </a:r>
          </a:p>
          <a:p>
            <a:pPr lvl="0" algn="just"/>
            <a:r>
              <a:rPr lang="en-US" sz="2800" dirty="0" smtClean="0"/>
              <a:t>Appreciate the value of historical occasions occurred during the pre independence</a:t>
            </a:r>
          </a:p>
          <a:p>
            <a:pPr lvl="0" algn="just"/>
            <a:endParaRPr lang="en-US" sz="2800" dirty="0"/>
          </a:p>
          <a:p>
            <a:pPr marL="0" lvl="0" indent="0" algn="just">
              <a:buNone/>
            </a:pPr>
            <a:endParaRPr lang="en-US" sz="2800" dirty="0"/>
          </a:p>
          <a:p>
            <a:endParaRPr lang="en-US" dirty="0"/>
          </a:p>
        </p:txBody>
      </p:sp>
    </p:spTree>
    <p:extLst>
      <p:ext uri="{BB962C8B-B14F-4D97-AF65-F5344CB8AC3E}">
        <p14:creationId xmlns:p14="http://schemas.microsoft.com/office/powerpoint/2010/main" val="1655984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4000" b="1" dirty="0" smtClean="0"/>
              <a:t/>
            </a:r>
            <a:br>
              <a:rPr lang="en-US" sz="4000" b="1" dirty="0" smtClean="0"/>
            </a:br>
            <a:r>
              <a:rPr lang="en-US" sz="4000" b="1" dirty="0" smtClean="0"/>
              <a:t>List </a:t>
            </a:r>
            <a:r>
              <a:rPr lang="en-US" sz="4000" b="1" dirty="0"/>
              <a:t>of Topics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1">
              <a:buFont typeface="Wingdings" pitchFamily="2" charset="2"/>
              <a:buChar char="§"/>
            </a:pPr>
            <a:r>
              <a:rPr lang="en-US" dirty="0" smtClean="0"/>
              <a:t>Colonization in Malaysia</a:t>
            </a:r>
            <a:endParaRPr lang="en-US" sz="4000" dirty="0" smtClean="0"/>
          </a:p>
          <a:p>
            <a:pPr lvl="1">
              <a:buFont typeface="Wingdings" pitchFamily="2" charset="2"/>
              <a:buChar char="§"/>
            </a:pPr>
            <a:r>
              <a:rPr lang="en-US" dirty="0" smtClean="0"/>
              <a:t>The </a:t>
            </a:r>
            <a:r>
              <a:rPr lang="en-US" dirty="0"/>
              <a:t>British </a:t>
            </a:r>
            <a:r>
              <a:rPr lang="en-US" dirty="0" smtClean="0"/>
              <a:t>Colonization</a:t>
            </a:r>
            <a:endParaRPr lang="en-US" sz="4000" dirty="0"/>
          </a:p>
          <a:p>
            <a:pPr lvl="1">
              <a:buFont typeface="Wingdings" pitchFamily="2" charset="2"/>
              <a:buChar char="§"/>
            </a:pPr>
            <a:r>
              <a:rPr lang="en-US" dirty="0" smtClean="0"/>
              <a:t>The </a:t>
            </a:r>
            <a:r>
              <a:rPr lang="en-US" dirty="0"/>
              <a:t>Japanese </a:t>
            </a:r>
            <a:r>
              <a:rPr lang="en-US" dirty="0" smtClean="0"/>
              <a:t>Colonization</a:t>
            </a:r>
          </a:p>
          <a:p>
            <a:pPr lvl="1">
              <a:buFont typeface="Wingdings" pitchFamily="2" charset="2"/>
              <a:buChar char="§"/>
            </a:pPr>
            <a:r>
              <a:rPr lang="en-US" dirty="0" smtClean="0"/>
              <a:t>Malayan Union 1946</a:t>
            </a:r>
          </a:p>
          <a:p>
            <a:pPr lvl="1">
              <a:buFont typeface="Wingdings" pitchFamily="2" charset="2"/>
              <a:buChar char="§"/>
            </a:pPr>
            <a:r>
              <a:rPr lang="en-US" dirty="0" smtClean="0"/>
              <a:t>The Federation of Malaya 1948</a:t>
            </a:r>
          </a:p>
          <a:p>
            <a:pPr lvl="1">
              <a:buFont typeface="Wingdings" pitchFamily="2" charset="2"/>
              <a:buChar char="§"/>
            </a:pPr>
            <a:r>
              <a:rPr lang="en-US" dirty="0" smtClean="0"/>
              <a:t>Reid Commission</a:t>
            </a:r>
          </a:p>
          <a:p>
            <a:pPr lvl="1">
              <a:buFont typeface="Wingdings" pitchFamily="2" charset="2"/>
              <a:buChar char="§"/>
            </a:pPr>
            <a:r>
              <a:rPr lang="en-US" dirty="0" smtClean="0"/>
              <a:t>Election</a:t>
            </a:r>
          </a:p>
          <a:p>
            <a:pPr lvl="1">
              <a:buFont typeface="Wingdings" pitchFamily="2" charset="2"/>
              <a:buChar char="§"/>
            </a:pPr>
            <a:r>
              <a:rPr lang="en-US" dirty="0" smtClean="0"/>
              <a:t>The independence of Malaya 31 </a:t>
            </a:r>
            <a:r>
              <a:rPr lang="en-US" dirty="0" err="1" smtClean="0"/>
              <a:t>Ogos</a:t>
            </a:r>
            <a:r>
              <a:rPr lang="en-US" dirty="0" smtClean="0"/>
              <a:t> 1957</a:t>
            </a:r>
          </a:p>
          <a:p>
            <a:pPr lvl="1">
              <a:buFont typeface="Wingdings" pitchFamily="2" charset="2"/>
              <a:buChar char="§"/>
            </a:pPr>
            <a:endParaRPr lang="en-US" sz="4000" dirty="0"/>
          </a:p>
          <a:p>
            <a:pPr lvl="1">
              <a:buFont typeface="Wingdings" pitchFamily="2" charset="2"/>
              <a:buChar char="§"/>
            </a:pPr>
            <a:endParaRPr lang="en-US" sz="4000" dirty="0"/>
          </a:p>
          <a:p>
            <a:endParaRPr lang="en-US" dirty="0"/>
          </a:p>
        </p:txBody>
      </p:sp>
    </p:spTree>
    <p:extLst>
      <p:ext uri="{BB962C8B-B14F-4D97-AF65-F5344CB8AC3E}">
        <p14:creationId xmlns:p14="http://schemas.microsoft.com/office/powerpoint/2010/main" val="223705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Introduction</a:t>
            </a:r>
            <a:endParaRPr lang="en-US" sz="4000" b="1" dirty="0"/>
          </a:p>
        </p:txBody>
      </p:sp>
      <p:sp>
        <p:nvSpPr>
          <p:cNvPr id="3" name="Content Placeholder 2"/>
          <p:cNvSpPr>
            <a:spLocks noGrp="1"/>
          </p:cNvSpPr>
          <p:nvPr>
            <p:ph idx="1"/>
          </p:nvPr>
        </p:nvSpPr>
        <p:spPr/>
        <p:txBody>
          <a:bodyPr>
            <a:normAutofit/>
          </a:bodyPr>
          <a:lstStyle/>
          <a:p>
            <a:pPr marL="0" indent="0" algn="just">
              <a:buNone/>
            </a:pPr>
            <a:endParaRPr lang="en-US" dirty="0" smtClean="0"/>
          </a:p>
          <a:p>
            <a:pPr algn="just"/>
            <a:r>
              <a:rPr lang="en-US" dirty="0"/>
              <a:t>B</a:t>
            </a:r>
            <a:r>
              <a:rPr lang="en-US" dirty="0" smtClean="0"/>
              <a:t>efore this country secures its independence, it had experienced the era of colonization by the British and Japan. </a:t>
            </a:r>
            <a:endParaRPr lang="en-US" dirty="0"/>
          </a:p>
        </p:txBody>
      </p:sp>
    </p:spTree>
    <p:extLst>
      <p:ext uri="{BB962C8B-B14F-4D97-AF65-F5344CB8AC3E}">
        <p14:creationId xmlns:p14="http://schemas.microsoft.com/office/powerpoint/2010/main" val="237250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Terminologies</a:t>
            </a:r>
            <a:endParaRPr lang="en-US" sz="3600" dirty="0"/>
          </a:p>
        </p:txBody>
      </p:sp>
      <p:sp>
        <p:nvSpPr>
          <p:cNvPr id="3" name="Content Placeholder 2"/>
          <p:cNvSpPr>
            <a:spLocks noGrp="1"/>
          </p:cNvSpPr>
          <p:nvPr>
            <p:ph idx="1"/>
          </p:nvPr>
        </p:nvSpPr>
        <p:spPr/>
        <p:txBody>
          <a:bodyPr/>
          <a:lstStyle/>
          <a:p>
            <a:r>
              <a:rPr lang="en-US" b="1" dirty="0" smtClean="0"/>
              <a:t>Colonization</a:t>
            </a:r>
          </a:p>
          <a:p>
            <a:pPr algn="just">
              <a:buNone/>
            </a:pPr>
            <a:r>
              <a:rPr lang="en-US" dirty="0" smtClean="0"/>
              <a:t>A process to establish a colony in (a place).	</a:t>
            </a:r>
          </a:p>
          <a:p>
            <a:r>
              <a:rPr lang="en-US" b="1" dirty="0" smtClean="0"/>
              <a:t>Intervention</a:t>
            </a:r>
            <a:r>
              <a:rPr lang="en-US" dirty="0" smtClean="0"/>
              <a:t> </a:t>
            </a:r>
          </a:p>
          <a:p>
            <a:pPr>
              <a:buNone/>
            </a:pPr>
            <a:r>
              <a:rPr lang="en-US" dirty="0" smtClean="0"/>
              <a:t>Interference by a state in another’s affairs</a:t>
            </a:r>
          </a:p>
          <a:p>
            <a:endParaRPr lang="en-US" dirty="0"/>
          </a:p>
        </p:txBody>
      </p:sp>
    </p:spTree>
    <p:extLst>
      <p:ext uri="{BB962C8B-B14F-4D97-AF65-F5344CB8AC3E}">
        <p14:creationId xmlns:p14="http://schemas.microsoft.com/office/powerpoint/2010/main" val="280667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The British Colonization</a:t>
            </a:r>
            <a:endParaRPr lang="en-US" sz="3600" dirty="0"/>
          </a:p>
        </p:txBody>
      </p:sp>
      <p:sp>
        <p:nvSpPr>
          <p:cNvPr id="3" name="Content Placeholder 2"/>
          <p:cNvSpPr>
            <a:spLocks noGrp="1"/>
          </p:cNvSpPr>
          <p:nvPr>
            <p:ph idx="1"/>
          </p:nvPr>
        </p:nvSpPr>
        <p:spPr>
          <a:xfrm>
            <a:off x="457200" y="1600200"/>
            <a:ext cx="8001000" cy="4953000"/>
          </a:xfrm>
        </p:spPr>
        <p:txBody>
          <a:bodyPr>
            <a:normAutofit fontScale="47500" lnSpcReduction="20000"/>
          </a:bodyPr>
          <a:lstStyle/>
          <a:p>
            <a:pPr lvl="0"/>
            <a:r>
              <a:rPr lang="en-US" dirty="0" smtClean="0"/>
              <a:t>1786	: Francis Light founded Penang</a:t>
            </a:r>
          </a:p>
          <a:p>
            <a:pPr lvl="0"/>
            <a:r>
              <a:rPr lang="en-US" dirty="0" smtClean="0"/>
              <a:t>1819	: Stamford Raffles founded Singapore</a:t>
            </a:r>
          </a:p>
          <a:p>
            <a:pPr lvl="0"/>
            <a:r>
              <a:rPr lang="en-US" dirty="0" smtClean="0"/>
              <a:t>1824	: The signing of the Anglo-Dutch Treaty between the British and the </a:t>
            </a:r>
          </a:p>
          <a:p>
            <a:r>
              <a:rPr lang="en-US" dirty="0" smtClean="0"/>
              <a:t>  Dutch in which Malacca was passed over to the British</a:t>
            </a:r>
          </a:p>
          <a:p>
            <a:pPr lvl="0"/>
            <a:r>
              <a:rPr lang="en-US" dirty="0" smtClean="0"/>
              <a:t>1826	: The combination of Penang, Malacca and Singapore under one </a:t>
            </a:r>
          </a:p>
          <a:p>
            <a:r>
              <a:rPr lang="en-US" dirty="0" smtClean="0"/>
              <a:t>  administration which was called the Straits Settlements</a:t>
            </a:r>
          </a:p>
          <a:p>
            <a:pPr lvl="0"/>
            <a:r>
              <a:rPr lang="en-US" dirty="0" smtClean="0"/>
              <a:t>1841	: James Brooke took over Sarawak</a:t>
            </a:r>
          </a:p>
          <a:p>
            <a:pPr lvl="0"/>
            <a:r>
              <a:rPr lang="en-US" dirty="0" smtClean="0"/>
              <a:t>1874	: British interfere the Malay state affairs of Perak after the signing of </a:t>
            </a:r>
          </a:p>
          <a:p>
            <a:r>
              <a:rPr lang="en-US" dirty="0" smtClean="0"/>
              <a:t>  </a:t>
            </a:r>
            <a:r>
              <a:rPr lang="en-US" dirty="0" err="1" smtClean="0"/>
              <a:t>Pangkor</a:t>
            </a:r>
            <a:r>
              <a:rPr lang="en-US" dirty="0" smtClean="0"/>
              <a:t> Treaty and also their intervention in Sungai </a:t>
            </a:r>
            <a:r>
              <a:rPr lang="en-US" dirty="0" err="1" smtClean="0"/>
              <a:t>Ujong</a:t>
            </a:r>
            <a:r>
              <a:rPr lang="en-US" dirty="0" smtClean="0"/>
              <a:t>, </a:t>
            </a:r>
            <a:r>
              <a:rPr lang="en-US" dirty="0" err="1" smtClean="0"/>
              <a:t>Negri</a:t>
            </a:r>
            <a:r>
              <a:rPr lang="en-US" dirty="0" smtClean="0"/>
              <a:t>  </a:t>
            </a:r>
          </a:p>
          <a:p>
            <a:r>
              <a:rPr lang="en-US" dirty="0" smtClean="0"/>
              <a:t>  Sembilan</a:t>
            </a:r>
          </a:p>
          <a:p>
            <a:pPr lvl="0"/>
            <a:r>
              <a:rPr lang="en-US" dirty="0" smtClean="0"/>
              <a:t>1878	: British took over Sabah from the King of Brunei</a:t>
            </a:r>
          </a:p>
          <a:p>
            <a:pPr lvl="0"/>
            <a:r>
              <a:rPr lang="en-US" dirty="0" smtClean="0"/>
              <a:t>1888	: British intervened the affairs of Pahang</a:t>
            </a:r>
          </a:p>
          <a:p>
            <a:pPr lvl="0"/>
            <a:r>
              <a:rPr lang="en-US" dirty="0" smtClean="0"/>
              <a:t>1896	: British formed the Federated Malay States that put Perak, Selangor,</a:t>
            </a:r>
          </a:p>
          <a:p>
            <a:r>
              <a:rPr lang="en-US" dirty="0" smtClean="0"/>
              <a:t>  </a:t>
            </a:r>
            <a:r>
              <a:rPr lang="en-US" dirty="0" err="1" smtClean="0"/>
              <a:t>Negri</a:t>
            </a:r>
            <a:r>
              <a:rPr lang="en-US" dirty="0" smtClean="0"/>
              <a:t> Sembilan and Pahang under one administration</a:t>
            </a:r>
          </a:p>
          <a:p>
            <a:pPr lvl="0"/>
            <a:r>
              <a:rPr lang="en-US" dirty="0" smtClean="0"/>
              <a:t>1909	: Siam (Thailand) handed over Kedah, Perlis, Kelantan, and Terengganu </a:t>
            </a:r>
          </a:p>
          <a:p>
            <a:r>
              <a:rPr lang="en-US" dirty="0" smtClean="0"/>
              <a:t>  To British under the Bangkok Treaty and put them under one </a:t>
            </a:r>
          </a:p>
          <a:p>
            <a:r>
              <a:rPr lang="en-US" dirty="0" smtClean="0"/>
              <a:t>  Administration which was called the Non-Federated Malay States</a:t>
            </a:r>
          </a:p>
          <a:p>
            <a:pPr lvl="0"/>
            <a:r>
              <a:rPr lang="en-US" dirty="0" smtClean="0"/>
              <a:t>1914	: British intervention in Johor when Johor accepted a British advisor</a:t>
            </a:r>
          </a:p>
          <a:p>
            <a:endParaRPr lang="en-US" dirty="0"/>
          </a:p>
        </p:txBody>
      </p:sp>
    </p:spTree>
    <p:extLst>
      <p:ext uri="{BB962C8B-B14F-4D97-AF65-F5344CB8AC3E}">
        <p14:creationId xmlns:p14="http://schemas.microsoft.com/office/powerpoint/2010/main" val="143698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a:r>
              <a:rPr lang="en-US" sz="2800" dirty="0" smtClean="0"/>
              <a:t>1945	: The establishment of the British Military Administration (BMA)</a:t>
            </a:r>
          </a:p>
          <a:p>
            <a:pPr lvl="0" algn="just"/>
            <a:r>
              <a:rPr lang="en-US" sz="2800" dirty="0" smtClean="0"/>
              <a:t>1946	: The establishment of Malayan Union (MU)</a:t>
            </a:r>
          </a:p>
          <a:p>
            <a:pPr lvl="0" algn="just"/>
            <a:r>
              <a:rPr lang="en-US" sz="2800" dirty="0" smtClean="0"/>
              <a:t>1948	: The establishment of the Federation of Malaya to replace the Malayan  Union</a:t>
            </a:r>
          </a:p>
          <a:p>
            <a:pPr lvl="0"/>
            <a:r>
              <a:rPr lang="en-US" sz="2800" dirty="0" smtClean="0"/>
              <a:t>1957	: The independence of Malaya</a:t>
            </a:r>
          </a:p>
          <a:p>
            <a:endParaRPr lang="en-US" dirty="0"/>
          </a:p>
        </p:txBody>
      </p:sp>
    </p:spTree>
    <p:extLst>
      <p:ext uri="{BB962C8B-B14F-4D97-AF65-F5344CB8AC3E}">
        <p14:creationId xmlns:p14="http://schemas.microsoft.com/office/powerpoint/2010/main" val="147649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Why the British could easily interfere the affairs of the Malay States</a:t>
            </a:r>
            <a:endParaRPr lang="en-US" sz="3200" dirty="0"/>
          </a:p>
        </p:txBody>
      </p:sp>
      <p:sp>
        <p:nvSpPr>
          <p:cNvPr id="3" name="Content Placeholder 2"/>
          <p:cNvSpPr>
            <a:spLocks noGrp="1"/>
          </p:cNvSpPr>
          <p:nvPr>
            <p:ph idx="1"/>
          </p:nvPr>
        </p:nvSpPr>
        <p:spPr>
          <a:xfrm>
            <a:off x="457200" y="1600200"/>
            <a:ext cx="7924800" cy="4525963"/>
          </a:xfrm>
        </p:spPr>
        <p:txBody>
          <a:bodyPr>
            <a:normAutofit/>
          </a:bodyPr>
          <a:lstStyle/>
          <a:p>
            <a:pPr lvl="0" algn="just"/>
            <a:r>
              <a:rPr lang="en-US" dirty="0" smtClean="0"/>
              <a:t>Internal weaknesses </a:t>
            </a:r>
          </a:p>
          <a:p>
            <a:pPr lvl="0" algn="just"/>
            <a:r>
              <a:rPr lang="en-US" dirty="0" smtClean="0"/>
              <a:t>No unity </a:t>
            </a:r>
          </a:p>
          <a:p>
            <a:pPr lvl="0" algn="just"/>
            <a:r>
              <a:rPr lang="en-US" dirty="0" smtClean="0"/>
              <a:t>economic resources </a:t>
            </a:r>
          </a:p>
          <a:p>
            <a:pPr lvl="0" algn="just"/>
            <a:r>
              <a:rPr lang="en-US" dirty="0" smtClean="0"/>
              <a:t>strong competition </a:t>
            </a:r>
          </a:p>
          <a:p>
            <a:pPr lvl="0" algn="just"/>
            <a:r>
              <a:rPr lang="en-US" dirty="0" smtClean="0"/>
              <a:t>security</a:t>
            </a:r>
          </a:p>
          <a:p>
            <a:endParaRPr lang="en-US" dirty="0"/>
          </a:p>
        </p:txBody>
      </p:sp>
    </p:spTree>
    <p:extLst>
      <p:ext uri="{BB962C8B-B14F-4D97-AF65-F5344CB8AC3E}">
        <p14:creationId xmlns:p14="http://schemas.microsoft.com/office/powerpoint/2010/main" val="3503485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476</Words>
  <Application>Microsoft Office PowerPoint</Application>
  <PresentationFormat>On-screen Show (4:3)</PresentationFormat>
  <Paragraphs>94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Wingdings</vt:lpstr>
      <vt:lpstr>Office Theme</vt:lpstr>
      <vt:lpstr> UHE3182 MALAYSIAN STUDIES  Chapter 1 HISTORY AND POLITIC </vt:lpstr>
      <vt:lpstr> HISTORICAL BACKGROUND OF MALAYSIA</vt:lpstr>
      <vt:lpstr>Learning Outcomes</vt:lpstr>
      <vt:lpstr> List of Topics </vt:lpstr>
      <vt:lpstr>Introduction</vt:lpstr>
      <vt:lpstr>Terminologies</vt:lpstr>
      <vt:lpstr>The British Colonization</vt:lpstr>
      <vt:lpstr>PowerPoint Presentation</vt:lpstr>
      <vt:lpstr>Why the British could easily interfere the affairs of the Malay States</vt:lpstr>
      <vt:lpstr>Impacts of British colonization</vt:lpstr>
      <vt:lpstr>Reaction towards the Western Colonization</vt:lpstr>
      <vt:lpstr>The Japanese Colonization</vt:lpstr>
      <vt:lpstr>The impacts of the Japanese occupation </vt:lpstr>
      <vt:lpstr>Conclusion of the chapter</vt:lpstr>
      <vt:lpstr>The Potrait of Colonization in Malaya</vt:lpstr>
      <vt:lpstr>PowerPoint Presentation</vt:lpstr>
      <vt:lpstr>Briggs Plan</vt:lpstr>
      <vt:lpstr>Group Discussion</vt:lpstr>
      <vt:lpstr>PowerPoint Presentation</vt:lpstr>
      <vt:lpstr>References</vt:lpstr>
      <vt:lpstr>Dr Hasnah Hussiin Senior Lecturer Universiti Malaysia Pahang hasnah@ump.edu.my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azman</dc:creator>
  <cp:lastModifiedBy>Windows User</cp:lastModifiedBy>
  <cp:revision>210</cp:revision>
  <cp:lastPrinted>2017-07-24T03:54:17Z</cp:lastPrinted>
  <dcterms:created xsi:type="dcterms:W3CDTF">2016-03-03T08:04:10Z</dcterms:created>
  <dcterms:modified xsi:type="dcterms:W3CDTF">2017-08-27T03:17:54Z</dcterms:modified>
</cp:coreProperties>
</file>