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59" r:id="rId2"/>
    <p:sldId id="360" r:id="rId3"/>
    <p:sldId id="363" r:id="rId4"/>
    <p:sldId id="364" r:id="rId5"/>
    <p:sldId id="365" r:id="rId6"/>
    <p:sldId id="366" r:id="rId7"/>
    <p:sldId id="367" r:id="rId8"/>
    <p:sldId id="345" r:id="rId9"/>
  </p:sldIdLst>
  <p:sldSz cx="9144000" cy="6858000" type="screen4x3"/>
  <p:notesSz cx="6797675" cy="99266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2" autoAdjust="0"/>
    <p:restoredTop sz="95141"/>
  </p:normalViewPr>
  <p:slideViewPr>
    <p:cSldViewPr snapToObjects="1">
      <p:cViewPr varScale="1">
        <p:scale>
          <a:sx n="100" d="100"/>
          <a:sy n="100" d="100"/>
        </p:scale>
        <p:origin x="148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tags" Target="tags/tag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BTP3822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/>
              <a:t> BIOPHARMACEUTICS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4766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/>
              <a:t>To provide the students with in-depth understanding &amp; applying the biopharmaceutics principles:</a:t>
            </a:r>
          </a:p>
          <a:p>
            <a:pPr lvl="1"/>
            <a:r>
              <a:rPr lang="en-US" dirty="0"/>
              <a:t> Absorption </a:t>
            </a:r>
          </a:p>
          <a:p>
            <a:pPr lvl="1"/>
            <a:r>
              <a:rPr lang="en-US" dirty="0"/>
              <a:t> Distribution</a:t>
            </a:r>
          </a:p>
          <a:p>
            <a:pPr lvl="1"/>
            <a:r>
              <a:rPr lang="en-US" dirty="0"/>
              <a:t> Metabolism</a:t>
            </a:r>
          </a:p>
          <a:p>
            <a:pPr lvl="1"/>
            <a:r>
              <a:rPr lang="en-US" dirty="0"/>
              <a:t> Excretion</a:t>
            </a:r>
          </a:p>
          <a:p>
            <a:pPr lvl="1"/>
            <a:r>
              <a:rPr lang="en-US" dirty="0"/>
              <a:t> Bioavailability</a:t>
            </a:r>
          </a:p>
          <a:p>
            <a:pPr lvl="1"/>
            <a:r>
              <a:rPr lang="en-US" dirty="0"/>
              <a:t> Pharmacokinetics</a:t>
            </a:r>
          </a:p>
          <a:p>
            <a:pPr marL="403225" lvl="1" indent="-317500" algn="just">
              <a:buFont typeface="Arial" charset="0"/>
              <a:buChar char="•"/>
            </a:pPr>
            <a:r>
              <a:rPr lang="en-US" dirty="0"/>
              <a:t>To expand knowledge of drug action and the influences of physiological and chemical function of drug disposition</a:t>
            </a:r>
            <a:endParaRPr lang="en-SG" dirty="0"/>
          </a:p>
          <a:p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Course Outcomes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Autofit/>
          </a:bodyPr>
          <a:lstStyle/>
          <a:p>
            <a:r>
              <a:rPr lang="en-US" sz="2400" dirty="0" smtClean="0"/>
              <a:t>Analyze </a:t>
            </a:r>
            <a:r>
              <a:rPr lang="en-US" sz="2400" dirty="0"/>
              <a:t>the principles of pharmacokinetics that </a:t>
            </a:r>
            <a:r>
              <a:rPr lang="en-US" sz="2400" dirty="0" smtClean="0"/>
              <a:t>underline </a:t>
            </a:r>
            <a:r>
              <a:rPr lang="en-US" sz="2400" dirty="0"/>
              <a:t>the absorption, distribution, metabolism and elimination of drugs in the </a:t>
            </a:r>
            <a:r>
              <a:rPr lang="en-US" sz="2400" dirty="0" smtClean="0"/>
              <a:t>body</a:t>
            </a:r>
            <a:endParaRPr lang="en-US" sz="2400" dirty="0"/>
          </a:p>
          <a:p>
            <a:r>
              <a:rPr lang="en-US" sz="2400" dirty="0" smtClean="0"/>
              <a:t>Evaluate </a:t>
            </a:r>
            <a:r>
              <a:rPr lang="en-US" sz="2400" dirty="0"/>
              <a:t>the effect of physiological factor and variability of pharmacokinetics parameters towards drug deposition within </a:t>
            </a:r>
            <a:r>
              <a:rPr lang="en-US" sz="2400" dirty="0" smtClean="0"/>
              <a:t>body</a:t>
            </a:r>
            <a:endParaRPr lang="en-US" sz="2400" dirty="0"/>
          </a:p>
          <a:p>
            <a:r>
              <a:rPr lang="en-US" sz="2400" dirty="0" smtClean="0"/>
              <a:t>Outline </a:t>
            </a:r>
            <a:r>
              <a:rPr lang="en-US" sz="2400" dirty="0"/>
              <a:t>the biopharmaceutics consideration and impacts of Quality Drug Products to pharmaceutical </a:t>
            </a:r>
            <a:r>
              <a:rPr lang="en-US" sz="2400" dirty="0" smtClean="0"/>
              <a:t>industry</a:t>
            </a:r>
            <a:endParaRPr lang="en-US" sz="2400" dirty="0"/>
          </a:p>
          <a:p>
            <a:r>
              <a:rPr lang="en-US" sz="2400" dirty="0" smtClean="0"/>
              <a:t>Express </a:t>
            </a:r>
            <a:r>
              <a:rPr lang="en-US" sz="2400" dirty="0"/>
              <a:t>idea related to biopharmaceutics and pharmacokinetics</a:t>
            </a:r>
            <a:endParaRPr lang="en-SG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526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Course Syllabus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8052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Introduction to Biopharmaceutics &amp; pharmacokinetics</a:t>
            </a:r>
          </a:p>
          <a:p>
            <a:r>
              <a:rPr lang="en-US" dirty="0"/>
              <a:t>Route of Drug Administration</a:t>
            </a:r>
          </a:p>
          <a:p>
            <a:r>
              <a:rPr lang="en-US" dirty="0"/>
              <a:t>Absorption of Drugs</a:t>
            </a:r>
          </a:p>
          <a:p>
            <a:r>
              <a:rPr lang="en-US" dirty="0"/>
              <a:t>Distribution of Drugs</a:t>
            </a:r>
          </a:p>
          <a:p>
            <a:r>
              <a:rPr lang="en-US" dirty="0"/>
              <a:t>Biotransformation of Drugs</a:t>
            </a:r>
          </a:p>
          <a:p>
            <a:r>
              <a:rPr lang="en-US" dirty="0"/>
              <a:t>Excretion of Drugs</a:t>
            </a:r>
          </a:p>
          <a:p>
            <a:r>
              <a:rPr lang="en-US" dirty="0"/>
              <a:t>Compartment models</a:t>
            </a:r>
          </a:p>
          <a:p>
            <a:r>
              <a:rPr lang="en-US" dirty="0"/>
              <a:t>Bioavailability &amp; Bioequivalence</a:t>
            </a:r>
          </a:p>
          <a:p>
            <a:r>
              <a:rPr lang="en-US" dirty="0"/>
              <a:t>Pharmacokinetics variability</a:t>
            </a:r>
          </a:p>
          <a:p>
            <a:r>
              <a:rPr lang="en-US" dirty="0"/>
              <a:t>Biopharmaceutics Consideration in Drug Design</a:t>
            </a:r>
          </a:p>
          <a:p>
            <a:r>
              <a:rPr lang="en-US" dirty="0"/>
              <a:t>Multiple Dosage –Regimen</a:t>
            </a:r>
          </a:p>
          <a:p>
            <a:r>
              <a:rPr lang="en-US" dirty="0"/>
              <a:t>Modified-Release Drug Products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73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References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16832"/>
            <a:ext cx="82296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3103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Assessment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88840"/>
            <a:ext cx="8075240" cy="2548880"/>
          </a:xfrm>
        </p:spPr>
        <p:txBody>
          <a:bodyPr/>
          <a:lstStyle/>
          <a:p>
            <a:r>
              <a:rPr lang="en-US" sz="2800" dirty="0"/>
              <a:t>Test	              20%</a:t>
            </a:r>
          </a:p>
          <a:p>
            <a:r>
              <a:rPr lang="en-US" sz="2800" dirty="0"/>
              <a:t>Quizzes          </a:t>
            </a:r>
            <a:r>
              <a:rPr lang="en-US" sz="2800" dirty="0" smtClean="0"/>
              <a:t>   </a:t>
            </a:r>
            <a:r>
              <a:rPr lang="en-US" sz="2800" dirty="0"/>
              <a:t>10%</a:t>
            </a:r>
          </a:p>
          <a:p>
            <a:r>
              <a:rPr lang="en-US" sz="2800" dirty="0"/>
              <a:t>Assignment    </a:t>
            </a:r>
            <a:r>
              <a:rPr lang="en-US" sz="2800" dirty="0" smtClean="0"/>
              <a:t>  </a:t>
            </a:r>
            <a:r>
              <a:rPr lang="en-US" sz="2800" dirty="0"/>
              <a:t>30%</a:t>
            </a:r>
          </a:p>
          <a:p>
            <a:r>
              <a:rPr lang="en-US" sz="2800" dirty="0"/>
              <a:t>Final              </a:t>
            </a:r>
            <a:r>
              <a:rPr lang="en-US" sz="2800" dirty="0" smtClean="0"/>
              <a:t>    </a:t>
            </a:r>
            <a:r>
              <a:rPr lang="en-US" sz="2800" dirty="0"/>
              <a:t>40%</a:t>
            </a:r>
            <a:endParaRPr lang="en-SG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08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Class Policy &amp; Procedures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</a:pPr>
            <a:r>
              <a:rPr lang="en-US" sz="2400" dirty="0" smtClean="0">
                <a:solidFill>
                  <a:schemeClr val="hlink"/>
                </a:solidFill>
              </a:rPr>
              <a:t>Attendance </a:t>
            </a:r>
            <a:r>
              <a:rPr lang="en-US" sz="2400" dirty="0">
                <a:solidFill>
                  <a:schemeClr val="hlink"/>
                </a:solidFill>
              </a:rPr>
              <a:t>–100% </a:t>
            </a:r>
          </a:p>
          <a:p>
            <a:pPr>
              <a:buClr>
                <a:schemeClr val="hlink"/>
              </a:buClr>
            </a:pPr>
            <a:r>
              <a:rPr lang="en-US" sz="2400" dirty="0">
                <a:solidFill>
                  <a:schemeClr val="hlink"/>
                </a:solidFill>
              </a:rPr>
              <a:t>Fail to attend class: MC/Official Letter</a:t>
            </a:r>
          </a:p>
          <a:p>
            <a:pPr>
              <a:buClr>
                <a:schemeClr val="hlink"/>
              </a:buClr>
            </a:pPr>
            <a:r>
              <a:rPr lang="en-US" sz="2400" dirty="0">
                <a:solidFill>
                  <a:schemeClr val="hlink"/>
                </a:solidFill>
              </a:rPr>
              <a:t>On time </a:t>
            </a:r>
          </a:p>
          <a:p>
            <a:pPr>
              <a:buClr>
                <a:schemeClr val="hlink"/>
              </a:buClr>
            </a:pPr>
            <a:r>
              <a:rPr lang="en-US" sz="2400" dirty="0">
                <a:solidFill>
                  <a:schemeClr val="hlink"/>
                </a:solidFill>
              </a:rPr>
              <a:t>Obey all rules and regulation state by university</a:t>
            </a:r>
          </a:p>
          <a:p>
            <a:pPr>
              <a:buClr>
                <a:schemeClr val="hlink"/>
              </a:buClr>
            </a:pPr>
            <a:r>
              <a:rPr lang="en-US" sz="2400" dirty="0">
                <a:solidFill>
                  <a:schemeClr val="hlink"/>
                </a:solidFill>
              </a:rPr>
              <a:t>Team working</a:t>
            </a:r>
          </a:p>
          <a:p>
            <a:pPr>
              <a:buClr>
                <a:schemeClr val="hlink"/>
              </a:buClr>
            </a:pPr>
            <a:r>
              <a:rPr lang="en-US" sz="2400" dirty="0">
                <a:solidFill>
                  <a:schemeClr val="hlink"/>
                </a:solidFill>
              </a:rPr>
              <a:t>Learning capabilities (participate during class)</a:t>
            </a:r>
          </a:p>
          <a:p>
            <a:pPr>
              <a:buClr>
                <a:schemeClr val="hlink"/>
              </a:buClr>
            </a:pPr>
            <a:r>
              <a:rPr lang="en-US" sz="2400" dirty="0">
                <a:solidFill>
                  <a:schemeClr val="hlink"/>
                </a:solidFill>
              </a:rPr>
              <a:t>Dressing </a:t>
            </a:r>
            <a:r>
              <a:rPr lang="en-US" sz="2400" dirty="0" smtClean="0">
                <a:solidFill>
                  <a:schemeClr val="hlink"/>
                </a:solidFill>
              </a:rPr>
              <a:t>code</a:t>
            </a:r>
          </a:p>
          <a:p>
            <a:pPr marL="0" indent="0">
              <a:buClr>
                <a:schemeClr val="hlink"/>
              </a:buClr>
              <a:buNone/>
            </a:pPr>
            <a:r>
              <a:rPr lang="en-US" sz="2400" dirty="0" smtClean="0">
                <a:solidFill>
                  <a:schemeClr val="hlink"/>
                </a:solidFill>
              </a:rPr>
              <a:t>- </a:t>
            </a:r>
            <a:r>
              <a:rPr lang="en-US" sz="2400" dirty="0">
                <a:solidFill>
                  <a:srgbClr val="FF0066"/>
                </a:solidFill>
              </a:rPr>
              <a:t>Slippers, round neck t-shirt, bracelet</a:t>
            </a:r>
            <a:r>
              <a:rPr lang="en-US" sz="2400" dirty="0">
                <a:solidFill>
                  <a:schemeClr val="hlink"/>
                </a:solidFill>
              </a:rPr>
              <a:t> </a:t>
            </a:r>
            <a:r>
              <a:rPr lang="en-US" sz="2400" dirty="0">
                <a:solidFill>
                  <a:srgbClr val="FF0066"/>
                </a:solidFill>
              </a:rPr>
              <a:t>(for men) are not allowed.</a:t>
            </a:r>
          </a:p>
          <a:p>
            <a:endParaRPr lang="en-S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64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988840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Thank </a:t>
            </a:r>
            <a:r>
              <a:rPr lang="en-GB" dirty="0" smtClean="0"/>
              <a:t>you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1277</TotalTime>
  <Words>205</Words>
  <Application>Microsoft Macintosh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Helvetica</vt:lpstr>
      <vt:lpstr>Helvetica LT Std Light</vt:lpstr>
      <vt:lpstr>Office Theme</vt:lpstr>
      <vt:lpstr>BTP3822    BIOPHARMACEUTICS</vt:lpstr>
      <vt:lpstr>Introduction</vt:lpstr>
      <vt:lpstr>Course Outcomes</vt:lpstr>
      <vt:lpstr>Course Syllabus</vt:lpstr>
      <vt:lpstr>References</vt:lpstr>
      <vt:lpstr>Assessment</vt:lpstr>
      <vt:lpstr>Class Policy &amp; Procedures</vt:lpstr>
      <vt:lpstr>  Thank you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202</cp:revision>
  <cp:lastPrinted>2017-07-24T03:54:17Z</cp:lastPrinted>
  <dcterms:created xsi:type="dcterms:W3CDTF">2016-03-03T08:04:10Z</dcterms:created>
  <dcterms:modified xsi:type="dcterms:W3CDTF">2017-08-25T13:35:31Z</dcterms:modified>
</cp:coreProperties>
</file>