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59" r:id="rId2"/>
    <p:sldId id="440" r:id="rId3"/>
    <p:sldId id="483" r:id="rId4"/>
    <p:sldId id="444" r:id="rId5"/>
    <p:sldId id="484" r:id="rId6"/>
    <p:sldId id="485" r:id="rId7"/>
    <p:sldId id="486" r:id="rId8"/>
    <p:sldId id="487" r:id="rId9"/>
    <p:sldId id="449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1" r:id="rId23"/>
    <p:sldId id="500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479" r:id="rId39"/>
    <p:sldId id="480" r:id="rId40"/>
    <p:sldId id="516" r:id="rId41"/>
    <p:sldId id="517" r:id="rId42"/>
  </p:sldIdLst>
  <p:sldSz cx="9144000" cy="6858000" type="screen4x3"/>
  <p:notesSz cx="6797675" cy="9926638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69" d="100"/>
          <a:sy n="69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123BF16-A695-ED4D-88B7-C7F4E2556DB0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689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011777F-231F-434D-AF1E-C8A68AD96E3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4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3.png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 AND CLASSIFICATION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2"/>
            <a:ext cx="7378700" cy="762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Pattern Recognition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609600" y="2667000"/>
            <a:ext cx="7958138" cy="1371600"/>
          </a:xfrm>
          <a:prstGeom prst="rect">
            <a:avLst/>
          </a:prstGeom>
          <a:gradFill rotWithShape="1">
            <a:gsLst>
              <a:gs pos="0">
                <a:srgbClr val="FFFFF6"/>
              </a:gs>
              <a:gs pos="64999">
                <a:srgbClr val="FFFFEB"/>
              </a:gs>
              <a:gs pos="100000">
                <a:srgbClr val="FFFFE3"/>
              </a:gs>
            </a:gsLst>
            <a:lin ang="5400000" scaled="1"/>
          </a:gradFill>
          <a:ln cap="flat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endParaRPr lang="en-US" sz="2200" dirty="0" smtClean="0">
              <a:solidFill>
                <a:srgbClr val="000000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pPr algn="ctr">
              <a:buFont typeface="Wingdings" charset="0"/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Given an input pattern, </a:t>
            </a: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MS PGothic" charset="0"/>
                <a:cs typeface="Times New Roman" charset="0"/>
              </a:rPr>
              <a:t>make a decision </a:t>
            </a: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about the “category” or “class” of the pattern</a:t>
            </a:r>
          </a:p>
          <a:p>
            <a:pPr algn="ctr">
              <a:buFont typeface="Wingdings" charset="0"/>
              <a:buNone/>
            </a:pPr>
            <a:endParaRPr lang="en-US" altLang="zh-CN" sz="2200" dirty="0" smtClean="0">
              <a:solidFill>
                <a:srgbClr val="663300"/>
              </a:solidFill>
              <a:latin typeface="Times New Roman" charset="0"/>
              <a:ea typeface="SimSun" charset="0"/>
              <a:cs typeface="Times New Roman" charset="0"/>
            </a:endParaRPr>
          </a:p>
          <a:p>
            <a:pPr algn="ctr">
              <a:buFontTx/>
              <a:buChar char="•"/>
            </a:pPr>
            <a:endParaRPr lang="en-US" altLang="zh-CN" sz="2200" dirty="0">
              <a:solidFill>
                <a:schemeClr val="tx2"/>
              </a:solidFill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3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6338" y="495300"/>
            <a:ext cx="73787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Times New Roman" charset="0"/>
              </a:rPr>
              <a:t>Approaches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6338" y="1412776"/>
            <a:ext cx="8190118" cy="441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b="1" dirty="0" err="1" smtClean="0">
                <a:latin typeface="Times New Roman" charset="0"/>
                <a:ea typeface="MS PGothic" charset="0"/>
                <a:cs typeface="Times New Roman" charset="0"/>
              </a:rPr>
              <a:t>Statistical</a:t>
            </a:r>
            <a:r>
              <a:rPr lang="cs-CZ" sz="2200" b="1" dirty="0" smtClean="0">
                <a:latin typeface="Times New Roman" charset="0"/>
                <a:ea typeface="MS PGothic" charset="0"/>
                <a:cs typeface="Times New Roman" charset="0"/>
              </a:rPr>
              <a:t> </a:t>
            </a:r>
            <a:r>
              <a:rPr lang="en-US" sz="2200" b="1" dirty="0" smtClean="0">
                <a:latin typeface="Times New Roman" charset="0"/>
                <a:ea typeface="MS PGothic" charset="0"/>
                <a:cs typeface="Times New Roman" charset="0"/>
              </a:rPr>
              <a:t>Pattern </a:t>
            </a:r>
            <a:r>
              <a:rPr lang="cs-CZ" sz="2200" b="1" dirty="0" smtClean="0">
                <a:latin typeface="Times New Roman" charset="0"/>
                <a:ea typeface="MS PGothic" charset="0"/>
                <a:cs typeface="Times New Roman" charset="0"/>
              </a:rPr>
              <a:t>:</a:t>
            </a:r>
            <a:r>
              <a:rPr lang="cs-CZ" sz="2200" dirty="0" smtClean="0">
                <a:latin typeface="Times New Roman" charset="0"/>
                <a:ea typeface="MS PGothic" charset="0"/>
                <a:cs typeface="Times New Roman" charset="0"/>
              </a:rPr>
              <a:t> </a:t>
            </a:r>
            <a:endParaRPr lang="fr-FR" sz="2200" dirty="0" smtClean="0">
              <a:latin typeface="Times New Roman" charset="0"/>
              <a:ea typeface="MS PGothic" charset="0"/>
              <a:cs typeface="Times New Roman" charset="0"/>
            </a:endParaRP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The patterns are generated by a probabilistic system</a:t>
            </a: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Pattern classes represented by statistical measures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  <a:p>
            <a:pPr algn="just"/>
            <a:r>
              <a:rPr lang="cs-CZ" sz="2200" b="1" dirty="0" err="1" smtClean="0">
                <a:latin typeface="Times New Roman" charset="0"/>
                <a:ea typeface="MS PGothic" charset="0"/>
                <a:cs typeface="Times New Roman" charset="0"/>
              </a:rPr>
              <a:t>Structural</a:t>
            </a:r>
            <a:r>
              <a:rPr lang="cs-CZ" sz="2200" b="1" dirty="0" smtClean="0">
                <a:latin typeface="Times New Roman" charset="0"/>
                <a:ea typeface="MS PGothic" charset="0"/>
                <a:cs typeface="Times New Roman" charset="0"/>
              </a:rPr>
              <a:t> (</a:t>
            </a:r>
            <a:r>
              <a:rPr lang="cs-CZ" sz="2200" b="1" dirty="0" err="1" smtClean="0">
                <a:latin typeface="Times New Roman" charset="0"/>
                <a:ea typeface="MS PGothic" charset="0"/>
                <a:cs typeface="Times New Roman" charset="0"/>
              </a:rPr>
              <a:t>or</a:t>
            </a:r>
            <a:r>
              <a:rPr lang="cs-CZ" sz="2200" b="1" dirty="0" smtClean="0">
                <a:latin typeface="Times New Roman" charset="0"/>
                <a:ea typeface="MS PGothic" charset="0"/>
                <a:cs typeface="Times New Roman" charset="0"/>
              </a:rPr>
              <a:t> </a:t>
            </a:r>
            <a:r>
              <a:rPr lang="en-US" sz="2200" b="1" dirty="0" smtClean="0">
                <a:latin typeface="Times New Roman" charset="0"/>
                <a:ea typeface="MS PGothic" charset="0"/>
                <a:cs typeface="Times New Roman" charset="0"/>
              </a:rPr>
              <a:t>S</a:t>
            </a:r>
            <a:r>
              <a:rPr lang="cs-CZ" sz="2200" b="1" dirty="0" err="1" smtClean="0">
                <a:latin typeface="Times New Roman" charset="0"/>
                <a:ea typeface="MS PGothic" charset="0"/>
                <a:cs typeface="Times New Roman" charset="0"/>
              </a:rPr>
              <a:t>yntactic</a:t>
            </a:r>
            <a:r>
              <a:rPr lang="cs-CZ" sz="2200" b="1" dirty="0" smtClean="0">
                <a:latin typeface="Times New Roman" charset="0"/>
                <a:ea typeface="MS PGothic" charset="0"/>
                <a:cs typeface="Times New Roman" charset="0"/>
              </a:rPr>
              <a:t>) </a:t>
            </a:r>
            <a:r>
              <a:rPr lang="en-US" sz="2200" b="1" dirty="0" smtClean="0">
                <a:latin typeface="Times New Roman" charset="0"/>
                <a:ea typeface="MS PGothic" charset="0"/>
                <a:cs typeface="Times New Roman" charset="0"/>
              </a:rPr>
              <a:t>Pattern </a:t>
            </a:r>
            <a:r>
              <a:rPr lang="cs-CZ" sz="2200" b="1" dirty="0" smtClean="0">
                <a:latin typeface="Times New Roman" charset="0"/>
                <a:ea typeface="MS PGothic" charset="0"/>
                <a:cs typeface="Times New Roman" charset="0"/>
              </a:rPr>
              <a:t>:</a:t>
            </a:r>
            <a:r>
              <a:rPr lang="cs-CZ" sz="2200" dirty="0" smtClean="0">
                <a:latin typeface="Times New Roman" charset="0"/>
                <a:ea typeface="MS PGothic" charset="0"/>
                <a:cs typeface="Times New Roman" charset="0"/>
              </a:rPr>
              <a:t> </a:t>
            </a:r>
            <a:endParaRPr lang="fr-FR" sz="2200" dirty="0" smtClean="0">
              <a:latin typeface="Times New Roman" charset="0"/>
              <a:ea typeface="MS PGothic" charset="0"/>
              <a:cs typeface="Times New Roman" charset="0"/>
            </a:endParaRP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The structural pattern process is based on the structural interrelationships of features.</a:t>
            </a: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attern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classes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represented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by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means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of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formal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structures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(e.g.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strings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,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automata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,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grammars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cs-CZ" sz="2200" dirty="0" smtClean="0">
                <a:latin typeface="Times New Roman" charset="0"/>
                <a:ea typeface="ＭＳ Ｐゴシック" charset="0"/>
                <a:cs typeface="Times New Roman" charset="0"/>
              </a:rPr>
              <a:t>. </a:t>
            </a:r>
            <a:endParaRPr lang="en-US" altLang="zh-CN" sz="2200" dirty="0" smtClean="0">
              <a:latin typeface="Times New Roman" charset="0"/>
              <a:ea typeface="SimSun" charset="0"/>
              <a:cs typeface="Times New Roman" charset="0"/>
            </a:endParaRPr>
          </a:p>
          <a:p>
            <a:pPr algn="just">
              <a:buFont typeface="Wingdings" charset="0"/>
              <a:buNone/>
            </a:pPr>
            <a:r>
              <a:rPr lang="en-US" altLang="zh-CN" sz="2200" dirty="0" smtClean="0">
                <a:latin typeface="Times New Roman" charset="0"/>
                <a:ea typeface="SimSun" charset="0"/>
                <a:cs typeface="Times New Roman" charset="0"/>
              </a:rPr>
              <a:t/>
            </a:r>
            <a:br>
              <a:rPr lang="en-US" altLang="zh-CN" sz="2200" dirty="0" smtClean="0">
                <a:latin typeface="Times New Roman" charset="0"/>
                <a:ea typeface="SimSun" charset="0"/>
                <a:cs typeface="Times New Roman" charset="0"/>
              </a:rPr>
            </a:br>
            <a:endParaRPr lang="en-US" altLang="zh-CN" sz="2200" dirty="0" smtClean="0">
              <a:latin typeface="Times New Roman" charset="0"/>
              <a:ea typeface="SimSun" charset="0"/>
              <a:cs typeface="Times New Roman" charset="0"/>
            </a:endParaRPr>
          </a:p>
          <a:p>
            <a:pPr lvl="1" algn="just"/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5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189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Features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3189" y="1464382"/>
            <a:ext cx="8223267" cy="44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Features are the individual measurable properties being observed. </a:t>
            </a:r>
          </a:p>
          <a:p>
            <a:pPr algn="just"/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A set of features utilized for pattern recognition is called feature vector. </a:t>
            </a:r>
          </a:p>
          <a:p>
            <a:pPr algn="just"/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The feature number used is called the dimensionality of the feature vector.</a:t>
            </a:r>
          </a:p>
          <a:p>
            <a:pPr algn="just"/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n-dimensional feature vectors represent n-dimensional feature space.</a:t>
            </a:r>
            <a:endParaRPr lang="en-US" altLang="zh-CN" sz="2200" dirty="0" smtClean="0">
              <a:solidFill>
                <a:srgbClr val="000000"/>
              </a:solidFill>
              <a:latin typeface="Times New Roman" charset="0"/>
              <a:ea typeface="SimSun" charset="0"/>
              <a:cs typeface="Times New Roman" charset="0"/>
            </a:endParaRPr>
          </a:p>
          <a:p>
            <a:pPr algn="just">
              <a:buFont typeface="Wingdings" charset="0"/>
              <a:buNone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/>
            </a:r>
            <a:br>
              <a:rPr lang="en-US" altLang="zh-CN" sz="2200" dirty="0" smtClean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</a:br>
            <a:endParaRPr lang="en-US" altLang="zh-CN" sz="2200" dirty="0" smtClean="0">
              <a:solidFill>
                <a:srgbClr val="000000"/>
              </a:solidFill>
              <a:latin typeface="Times New Roman" charset="0"/>
              <a:ea typeface="SimSun" charset="0"/>
              <a:cs typeface="Times New Roman" charset="0"/>
            </a:endParaRPr>
          </a:p>
          <a:p>
            <a:pPr lvl="1" algn="just"/>
            <a:endParaRPr lang="en-US" altLang="zh-CN" sz="2200" dirty="0">
              <a:solidFill>
                <a:srgbClr val="000000"/>
              </a:solidFill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2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19100"/>
            <a:ext cx="7378700" cy="8382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Features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86126" y="3668712"/>
            <a:ext cx="2681288" cy="1730376"/>
            <a:chOff x="768" y="2503"/>
            <a:chExt cx="1689" cy="1289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V="1">
              <a:off x="768" y="264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768" y="379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008" y="283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1200" y="302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1200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008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1872" y="2976"/>
              <a:ext cx="96" cy="96"/>
              <a:chOff x="2880" y="2928"/>
              <a:chExt cx="96" cy="96"/>
            </a:xfrm>
          </p:grpSpPr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536" y="3408"/>
              <a:ext cx="96" cy="96"/>
              <a:chOff x="2880" y="2928"/>
              <a:chExt cx="96" cy="96"/>
            </a:xfrm>
          </p:grpSpPr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1824" y="3360"/>
              <a:ext cx="96" cy="96"/>
              <a:chOff x="2880" y="2928"/>
              <a:chExt cx="96" cy="96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2016" y="3264"/>
              <a:ext cx="96" cy="96"/>
              <a:chOff x="2880" y="2928"/>
              <a:chExt cx="96" cy="96"/>
            </a:xfrm>
          </p:grpSpPr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1728" y="3168"/>
              <a:ext cx="96" cy="96"/>
              <a:chOff x="2880" y="2928"/>
              <a:chExt cx="96" cy="96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902" y="2503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1</a:t>
              </a: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968" y="2706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2</a:t>
              </a:r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5562600" y="3668712"/>
            <a:ext cx="2681288" cy="1752600"/>
            <a:chOff x="3168" y="2496"/>
            <a:chExt cx="1689" cy="1289"/>
          </a:xfrm>
        </p:grpSpPr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V="1">
              <a:off x="3168" y="2633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3168" y="3785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3408" y="2825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3648" y="307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600" y="3209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3312" y="3161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3408" y="3305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grpSp>
          <p:nvGrpSpPr>
            <p:cNvPr id="38" name="Group 43"/>
            <p:cNvGrpSpPr>
              <a:grpSpLocks/>
            </p:cNvGrpSpPr>
            <p:nvPr/>
          </p:nvGrpSpPr>
          <p:grpSpPr bwMode="auto">
            <a:xfrm>
              <a:off x="4272" y="2969"/>
              <a:ext cx="96" cy="96"/>
              <a:chOff x="2880" y="2928"/>
              <a:chExt cx="96" cy="96"/>
            </a:xfrm>
          </p:grpSpPr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9" name="Group 46"/>
            <p:cNvGrpSpPr>
              <a:grpSpLocks/>
            </p:cNvGrpSpPr>
            <p:nvPr/>
          </p:nvGrpSpPr>
          <p:grpSpPr bwMode="auto">
            <a:xfrm>
              <a:off x="3936" y="3401"/>
              <a:ext cx="96" cy="96"/>
              <a:chOff x="2880" y="2928"/>
              <a:chExt cx="96" cy="96"/>
            </a:xfrm>
          </p:grpSpPr>
          <p:sp>
            <p:nvSpPr>
              <p:cNvPr id="79" name="Line 47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0" name="Line 48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3840" y="3264"/>
              <a:ext cx="96" cy="96"/>
              <a:chOff x="2880" y="2928"/>
              <a:chExt cx="96" cy="96"/>
            </a:xfrm>
          </p:grpSpPr>
          <p:sp>
            <p:nvSpPr>
              <p:cNvPr id="77" name="Line 50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8" name="Line 51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41" name="Group 52"/>
            <p:cNvGrpSpPr>
              <a:grpSpLocks/>
            </p:cNvGrpSpPr>
            <p:nvPr/>
          </p:nvGrpSpPr>
          <p:grpSpPr bwMode="auto">
            <a:xfrm>
              <a:off x="4416" y="3257"/>
              <a:ext cx="96" cy="96"/>
              <a:chOff x="2880" y="2928"/>
              <a:chExt cx="96" cy="96"/>
            </a:xfrm>
          </p:grpSpPr>
          <p:sp>
            <p:nvSpPr>
              <p:cNvPr id="75" name="Line 53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6" name="Line 54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42" name="Group 55"/>
            <p:cNvGrpSpPr>
              <a:grpSpLocks/>
            </p:cNvGrpSpPr>
            <p:nvPr/>
          </p:nvGrpSpPr>
          <p:grpSpPr bwMode="auto">
            <a:xfrm>
              <a:off x="4176" y="3312"/>
              <a:ext cx="96" cy="96"/>
              <a:chOff x="2880" y="2928"/>
              <a:chExt cx="96" cy="96"/>
            </a:xfrm>
          </p:grpSpPr>
          <p:sp>
            <p:nvSpPr>
              <p:cNvPr id="73" name="Line 56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4" name="Line 57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3302" y="2496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1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4368" y="2699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2</a:t>
              </a:r>
            </a:p>
          </p:txBody>
        </p:sp>
        <p:sp>
          <p:nvSpPr>
            <p:cNvPr id="45" name="Oval 60"/>
            <p:cNvSpPr>
              <a:spLocks noChangeArrowheads="1"/>
            </p:cNvSpPr>
            <p:nvPr/>
          </p:nvSpPr>
          <p:spPr bwMode="auto">
            <a:xfrm>
              <a:off x="3744" y="336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46" name="Oval 61"/>
            <p:cNvSpPr>
              <a:spLocks noChangeArrowheads="1"/>
            </p:cNvSpPr>
            <p:nvPr/>
          </p:nvSpPr>
          <p:spPr bwMode="auto">
            <a:xfrm>
              <a:off x="3840" y="2928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47" name="Oval 62"/>
            <p:cNvSpPr>
              <a:spLocks noChangeArrowheads="1"/>
            </p:cNvSpPr>
            <p:nvPr/>
          </p:nvSpPr>
          <p:spPr bwMode="auto">
            <a:xfrm>
              <a:off x="3888" y="345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48" name="Oval 63"/>
            <p:cNvSpPr>
              <a:spLocks noChangeArrowheads="1"/>
            </p:cNvSpPr>
            <p:nvPr/>
          </p:nvSpPr>
          <p:spPr bwMode="auto">
            <a:xfrm>
              <a:off x="3936" y="302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49" name="Oval 64"/>
            <p:cNvSpPr>
              <a:spLocks noChangeArrowheads="1"/>
            </p:cNvSpPr>
            <p:nvPr/>
          </p:nvSpPr>
          <p:spPr bwMode="auto">
            <a:xfrm>
              <a:off x="3936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50" name="Oval 65"/>
            <p:cNvSpPr>
              <a:spLocks noChangeArrowheads="1"/>
            </p:cNvSpPr>
            <p:nvPr/>
          </p:nvSpPr>
          <p:spPr bwMode="auto">
            <a:xfrm>
              <a:off x="3456" y="302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51" name="Oval 66"/>
            <p:cNvSpPr>
              <a:spLocks noChangeArrowheads="1"/>
            </p:cNvSpPr>
            <p:nvPr/>
          </p:nvSpPr>
          <p:spPr bwMode="auto">
            <a:xfrm>
              <a:off x="3552" y="345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grpSp>
          <p:nvGrpSpPr>
            <p:cNvPr id="52" name="Group 67"/>
            <p:cNvGrpSpPr>
              <a:grpSpLocks/>
            </p:cNvGrpSpPr>
            <p:nvPr/>
          </p:nvGrpSpPr>
          <p:grpSpPr bwMode="auto">
            <a:xfrm>
              <a:off x="4032" y="3120"/>
              <a:ext cx="96" cy="96"/>
              <a:chOff x="2880" y="2928"/>
              <a:chExt cx="96" cy="96"/>
            </a:xfrm>
          </p:grpSpPr>
          <p:sp>
            <p:nvSpPr>
              <p:cNvPr id="71" name="Line 68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53" name="Group 70"/>
            <p:cNvGrpSpPr>
              <a:grpSpLocks/>
            </p:cNvGrpSpPr>
            <p:nvPr/>
          </p:nvGrpSpPr>
          <p:grpSpPr bwMode="auto">
            <a:xfrm>
              <a:off x="4320" y="3353"/>
              <a:ext cx="96" cy="96"/>
              <a:chOff x="2880" y="2928"/>
              <a:chExt cx="96" cy="96"/>
            </a:xfrm>
          </p:grpSpPr>
          <p:sp>
            <p:nvSpPr>
              <p:cNvPr id="69" name="Line 71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0" name="Line 72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54" name="Group 73"/>
            <p:cNvGrpSpPr>
              <a:grpSpLocks/>
            </p:cNvGrpSpPr>
            <p:nvPr/>
          </p:nvGrpSpPr>
          <p:grpSpPr bwMode="auto">
            <a:xfrm>
              <a:off x="3792" y="3024"/>
              <a:ext cx="96" cy="96"/>
              <a:chOff x="2880" y="2928"/>
              <a:chExt cx="96" cy="96"/>
            </a:xfrm>
          </p:grpSpPr>
          <p:sp>
            <p:nvSpPr>
              <p:cNvPr id="67" name="Line 74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8" name="Line 75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55" name="Group 76"/>
            <p:cNvGrpSpPr>
              <a:grpSpLocks/>
            </p:cNvGrpSpPr>
            <p:nvPr/>
          </p:nvGrpSpPr>
          <p:grpSpPr bwMode="auto">
            <a:xfrm>
              <a:off x="4080" y="2928"/>
              <a:ext cx="96" cy="96"/>
              <a:chOff x="2880" y="2928"/>
              <a:chExt cx="96" cy="96"/>
            </a:xfrm>
          </p:grpSpPr>
          <p:sp>
            <p:nvSpPr>
              <p:cNvPr id="65" name="Line 77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6" name="Line 78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56" name="Group 79"/>
            <p:cNvGrpSpPr>
              <a:grpSpLocks/>
            </p:cNvGrpSpPr>
            <p:nvPr/>
          </p:nvGrpSpPr>
          <p:grpSpPr bwMode="auto">
            <a:xfrm>
              <a:off x="4128" y="3504"/>
              <a:ext cx="96" cy="96"/>
              <a:chOff x="2880" y="2928"/>
              <a:chExt cx="96" cy="96"/>
            </a:xfrm>
          </p:grpSpPr>
          <p:sp>
            <p:nvSpPr>
              <p:cNvPr id="63" name="Line 80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4" name="Line 81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57" name="Group 82"/>
            <p:cNvGrpSpPr>
              <a:grpSpLocks/>
            </p:cNvGrpSpPr>
            <p:nvPr/>
          </p:nvGrpSpPr>
          <p:grpSpPr bwMode="auto">
            <a:xfrm>
              <a:off x="4272" y="3504"/>
              <a:ext cx="96" cy="96"/>
              <a:chOff x="2880" y="2928"/>
              <a:chExt cx="96" cy="96"/>
            </a:xfrm>
          </p:grpSpPr>
          <p:sp>
            <p:nvSpPr>
              <p:cNvPr id="61" name="Line 83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2" name="Line 84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58" name="Group 85"/>
            <p:cNvGrpSpPr>
              <a:grpSpLocks/>
            </p:cNvGrpSpPr>
            <p:nvPr/>
          </p:nvGrpSpPr>
          <p:grpSpPr bwMode="auto">
            <a:xfrm>
              <a:off x="4560" y="3456"/>
              <a:ext cx="96" cy="96"/>
              <a:chOff x="2880" y="2928"/>
              <a:chExt cx="96" cy="96"/>
            </a:xfrm>
          </p:grpSpPr>
          <p:sp>
            <p:nvSpPr>
              <p:cNvPr id="59" name="Line 86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" name="Line 87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35808"/>
              </p:ext>
            </p:extLst>
          </p:nvPr>
        </p:nvGraphicFramePr>
        <p:xfrm>
          <a:off x="2687958" y="1628800"/>
          <a:ext cx="295084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Rastrový obraz" r:id="rId3" imgW="2066667" imgH="1666667" progId="Obraz programu Malování">
                  <p:embed/>
                </p:oleObj>
              </mc:Choice>
              <mc:Fallback>
                <p:oleObj name="Rastrový obraz" r:id="rId3" imgW="2066667" imgH="1666667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958" y="1628800"/>
                        <a:ext cx="295084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514926" y="1430362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000" dirty="0" err="1">
                <a:latin typeface="Times New Roman" charset="0"/>
              </a:rPr>
              <a:t>height</a:t>
            </a:r>
            <a:endParaRPr lang="cs-CZ" sz="2400" dirty="0">
              <a:latin typeface="Times New Roman" charset="0"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3275856" y="1628800"/>
            <a:ext cx="2743944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75052"/>
              </p:ext>
            </p:extLst>
          </p:nvPr>
        </p:nvGraphicFramePr>
        <p:xfrm>
          <a:off x="5984875" y="2204864"/>
          <a:ext cx="11017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Equation" r:id="rId5" imgW="545863" imgH="482391" progId="Equation.3">
                  <p:embed/>
                </p:oleObj>
              </mc:Choice>
              <mc:Fallback>
                <p:oleObj name="Equation" r:id="rId5" imgW="54586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204864"/>
                        <a:ext cx="11017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4953000" y="269952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000" dirty="0" err="1">
                <a:latin typeface="Times New Roman" charset="0"/>
              </a:rPr>
              <a:t>weight</a:t>
            </a:r>
            <a:endParaRPr lang="cs-CZ" sz="2400" dirty="0">
              <a:latin typeface="Times New Roman" charset="0"/>
            </a:endParaRPr>
          </a:p>
        </p:txBody>
      </p:sp>
      <p:sp>
        <p:nvSpPr>
          <p:cNvPr id="89" name="Line 6"/>
          <p:cNvSpPr>
            <a:spLocks noChangeShapeType="1"/>
          </p:cNvSpPr>
          <p:nvPr/>
        </p:nvSpPr>
        <p:spPr bwMode="auto">
          <a:xfrm flipV="1">
            <a:off x="5746769" y="2929136"/>
            <a:ext cx="2730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029" y="404664"/>
            <a:ext cx="7378700" cy="8382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Features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052736"/>
            <a:ext cx="8342732" cy="122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en-US" altLang="zh-CN" sz="2200" dirty="0" smtClean="0">
              <a:latin typeface="Times New Roman" charset="0"/>
              <a:ea typeface="SimSun" charset="0"/>
              <a:cs typeface="Times New Roman" charset="0"/>
            </a:endParaRPr>
          </a:p>
          <a:p>
            <a:r>
              <a:rPr lang="en-US" sz="2200" dirty="0" smtClean="0">
                <a:latin typeface="Times New Roman" charset="0"/>
                <a:ea typeface="SimSun" charset="0"/>
                <a:cs typeface="Times New Roman" charset="0"/>
              </a:rPr>
              <a:t>F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eature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extraction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aims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to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create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discriminative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features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for</a:t>
            </a:r>
            <a:r>
              <a:rPr lang="cs-CZ" sz="2200" dirty="0" smtClean="0">
                <a:latin typeface="Times New Roman" charset="0"/>
                <a:ea typeface="SimSun" charset="0"/>
                <a:cs typeface="Times New Roman" charset="0"/>
              </a:rPr>
              <a:t> </a:t>
            </a:r>
            <a:r>
              <a:rPr lang="cs-CZ" sz="2200" dirty="0" err="1" smtClean="0">
                <a:latin typeface="Times New Roman" charset="0"/>
                <a:ea typeface="SimSun" charset="0"/>
                <a:cs typeface="Times New Roman" charset="0"/>
              </a:rPr>
              <a:t>classification</a:t>
            </a:r>
            <a:endParaRPr lang="en-US" sz="2200" dirty="0" smtClean="0">
              <a:latin typeface="Times New Roman" charset="0"/>
              <a:ea typeface="SimSun" charset="0"/>
              <a:cs typeface="Times New Roman" charset="0"/>
            </a:endParaRPr>
          </a:p>
          <a:p>
            <a:r>
              <a:rPr lang="en-US" altLang="zh-CN" sz="2200" dirty="0" smtClean="0">
                <a:latin typeface="Times New Roman" charset="0"/>
                <a:ea typeface="SimSun" charset="0"/>
                <a:cs typeface="Times New Roman" charset="0"/>
              </a:rPr>
              <a:t>Criteria as good features is given as: </a:t>
            </a:r>
          </a:p>
          <a:p>
            <a:pPr lvl="1"/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3568" y="2564904"/>
            <a:ext cx="8460432" cy="10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smtClean="0">
                <a:latin typeface="Times New Roman" charset="0"/>
              </a:rPr>
              <a:t>  </a:t>
            </a:r>
            <a:r>
              <a:rPr lang="en-US" sz="2200" dirty="0" smtClean="0">
                <a:latin typeface="Times New Roman" charset="0"/>
              </a:rPr>
              <a:t>Properties </a:t>
            </a:r>
            <a:r>
              <a:rPr lang="en-US" sz="2200" dirty="0">
                <a:latin typeface="Times New Roman" charset="0"/>
              </a:rPr>
              <a:t>of o</a:t>
            </a:r>
            <a:r>
              <a:rPr lang="cs-CZ" sz="2200" dirty="0" err="1">
                <a:latin typeface="Times New Roman" charset="0"/>
              </a:rPr>
              <a:t>bjects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have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similar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feature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values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from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the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same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class</a:t>
            </a:r>
            <a:r>
              <a:rPr lang="cs-CZ" sz="2200" dirty="0">
                <a:latin typeface="Times New Roman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smtClean="0">
                <a:latin typeface="Times New Roman" charset="0"/>
              </a:rPr>
              <a:t>  </a:t>
            </a:r>
            <a:r>
              <a:rPr lang="en-US" sz="2200" dirty="0" smtClean="0">
                <a:latin typeface="Times New Roman" charset="0"/>
              </a:rPr>
              <a:t>Properties </a:t>
            </a:r>
            <a:r>
              <a:rPr lang="en-US" sz="2200" dirty="0">
                <a:latin typeface="Times New Roman" charset="0"/>
              </a:rPr>
              <a:t>of o</a:t>
            </a:r>
            <a:r>
              <a:rPr lang="cs-CZ" sz="2200" dirty="0" err="1">
                <a:latin typeface="Times New Roman" charset="0"/>
              </a:rPr>
              <a:t>bjects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have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different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feature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values</a:t>
            </a:r>
            <a:r>
              <a:rPr lang="en-US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from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different</a:t>
            </a:r>
            <a:r>
              <a:rPr lang="cs-CZ" sz="2200" dirty="0">
                <a:latin typeface="Times New Roman" charset="0"/>
              </a:rPr>
              <a:t> </a:t>
            </a:r>
            <a:r>
              <a:rPr lang="cs-CZ" sz="2200" dirty="0" err="1">
                <a:latin typeface="Times New Roman" charset="0"/>
              </a:rPr>
              <a:t>classes</a:t>
            </a:r>
            <a:r>
              <a:rPr lang="cs-CZ" sz="2200" dirty="0">
                <a:latin typeface="Times New Roman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03210"/>
              </p:ext>
            </p:extLst>
          </p:nvPr>
        </p:nvGraphicFramePr>
        <p:xfrm>
          <a:off x="2195736" y="3501008"/>
          <a:ext cx="246697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Image bitmap" r:id="rId3" imgW="2467319" imgH="2057143" progId="Paint.Picture">
                  <p:embed/>
                </p:oleObj>
              </mc:Choice>
              <mc:Fallback>
                <p:oleObj name="Image bitmap" r:id="rId3" imgW="2467319" imgH="2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01008"/>
                        <a:ext cx="2466975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51072"/>
              </p:ext>
            </p:extLst>
          </p:nvPr>
        </p:nvGraphicFramePr>
        <p:xfrm>
          <a:off x="5148064" y="3540712"/>
          <a:ext cx="1892300" cy="132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Image bitmap" r:id="rId5" imgW="1892300" imgH="1549400" progId="Paint.Picture">
                  <p:embed/>
                </p:oleObj>
              </mc:Choice>
              <mc:Fallback>
                <p:oleObj name="Image bitmap" r:id="rId5" imgW="1892300" imgH="1549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40712"/>
                        <a:ext cx="1892300" cy="1328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24438" y="5085184"/>
            <a:ext cx="243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charset="0"/>
              </a:rPr>
              <a:t>Good features</a:t>
            </a:r>
            <a:endParaRPr lang="cs-CZ" sz="2200" dirty="0">
              <a:latin typeface="Times New Roman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47428" y="5085184"/>
            <a:ext cx="189293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charset="0"/>
              </a:rPr>
              <a:t>Bad features</a:t>
            </a:r>
            <a:endParaRPr lang="cs-CZ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Features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416892"/>
            <a:ext cx="8208912" cy="441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mtClean="0">
                <a:latin typeface="Times New Roman" charset="0"/>
                <a:ea typeface="MS PGothic" charset="0"/>
                <a:cs typeface="Times New Roman" charset="0"/>
              </a:rPr>
              <a:t>Use fewer features if possible</a:t>
            </a:r>
          </a:p>
          <a:p>
            <a:r>
              <a:rPr lang="en-US" sz="2200" smtClean="0">
                <a:latin typeface="Times New Roman" charset="0"/>
                <a:ea typeface="MS PGothic" charset="0"/>
                <a:cs typeface="Times New Roman" charset="0"/>
              </a:rPr>
              <a:t>Use features to differentiate classes</a:t>
            </a:r>
          </a:p>
          <a:p>
            <a:r>
              <a:rPr lang="en-US" sz="2200" smtClean="0">
                <a:latin typeface="Times New Roman" charset="0"/>
                <a:ea typeface="MS PGothic" charset="0"/>
                <a:cs typeface="Times New Roman" charset="0"/>
              </a:rPr>
              <a:t>Character recognition example</a:t>
            </a:r>
          </a:p>
          <a:p>
            <a:pPr lvl="1"/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Sample of good features: aspect ratio, presence of loops</a:t>
            </a:r>
          </a:p>
          <a:p>
            <a:pPr lvl="1"/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Sample of bad features: number of connected components, number of black pixels.</a:t>
            </a:r>
            <a:endParaRPr lang="en-US" altLang="zh-CN" sz="2200" smtClean="0">
              <a:latin typeface="Times New Roman" charset="0"/>
              <a:ea typeface="SimSun" charset="0"/>
              <a:cs typeface="Times New Roman" charset="0"/>
            </a:endParaRPr>
          </a:p>
          <a:p>
            <a:pPr lvl="1"/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1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378700" cy="9144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28800" y="2438400"/>
            <a:ext cx="6019800" cy="838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 typeface="Wingdings" charset="0"/>
              <a:buNone/>
            </a:pPr>
            <a:r>
              <a:rPr lang="en-US" sz="2200" smtClean="0">
                <a:latin typeface="Times New Roman" charset="0"/>
                <a:ea typeface="MS PGothic" charset="0"/>
                <a:cs typeface="Times New Roman" charset="0"/>
              </a:rPr>
              <a:t>Identify the class of a given pattern</a:t>
            </a:r>
          </a:p>
          <a:p>
            <a:pPr algn="ctr">
              <a:lnSpc>
                <a:spcPct val="130000"/>
              </a:lnSpc>
              <a:buFont typeface="Wingdings" charset="0"/>
              <a:buNone/>
            </a:pPr>
            <a:endParaRPr lang="en-US" altLang="zh-CN" sz="2200" smtClean="0">
              <a:latin typeface="Times New Roman" charset="0"/>
              <a:ea typeface="SimSun" charset="0"/>
              <a:cs typeface="Times New Roman" charset="0"/>
            </a:endParaRPr>
          </a:p>
          <a:p>
            <a:pPr lvl="1" algn="ctr">
              <a:lnSpc>
                <a:spcPct val="130000"/>
              </a:lnSpc>
            </a:pPr>
            <a:endParaRPr lang="en-US" altLang="zh-CN" sz="2200"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4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2656"/>
            <a:ext cx="7378700" cy="9144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757363"/>
            <a:ext cx="8534400" cy="266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altLang="zh-CN" sz="2200" dirty="0" smtClean="0">
                <a:solidFill>
                  <a:srgbClr val="003366"/>
                </a:solidFill>
                <a:latin typeface="Times New Roman" charset="0"/>
                <a:ea typeface="SimSun" charset="0"/>
                <a:cs typeface="Times New Roman" charset="0"/>
              </a:rPr>
              <a:t>Feature Vectors Distance </a:t>
            </a:r>
            <a:endParaRPr lang="en-US" sz="2200" dirty="0" smtClean="0">
              <a:latin typeface="Times New Roman" charset="0"/>
              <a:ea typeface="SimSu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charset="0"/>
                <a:ea typeface="SimSun" charset="0"/>
                <a:cs typeface="Times New Roman" charset="0"/>
              </a:rPr>
              <a:t>Nearest neighbor classification: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956175" y="2173288"/>
            <a:ext cx="3429000" cy="2581275"/>
            <a:chOff x="672" y="2256"/>
            <a:chExt cx="2160" cy="1625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V="1">
              <a:off x="672" y="2429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672" y="3881"/>
              <a:ext cx="2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1006" y="2671"/>
              <a:ext cx="67" cy="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1274" y="2913"/>
              <a:ext cx="66" cy="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274" y="3155"/>
              <a:ext cx="66" cy="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873" y="3094"/>
              <a:ext cx="66" cy="6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1006" y="3276"/>
              <a:ext cx="67" cy="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2209" y="2852"/>
              <a:ext cx="134" cy="121"/>
              <a:chOff x="2880" y="2928"/>
              <a:chExt cx="96" cy="96"/>
            </a:xfrm>
          </p:grpSpPr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1742" y="3397"/>
              <a:ext cx="133" cy="121"/>
              <a:chOff x="2880" y="2928"/>
              <a:chExt cx="96" cy="96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6" name="Group 25"/>
            <p:cNvGrpSpPr>
              <a:grpSpLocks/>
            </p:cNvGrpSpPr>
            <p:nvPr/>
          </p:nvGrpSpPr>
          <p:grpSpPr bwMode="auto">
            <a:xfrm>
              <a:off x="2143" y="3336"/>
              <a:ext cx="133" cy="121"/>
              <a:chOff x="2880" y="2928"/>
              <a:chExt cx="96" cy="96"/>
            </a:xfrm>
          </p:grpSpPr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410" y="3215"/>
              <a:ext cx="134" cy="121"/>
              <a:chOff x="2880" y="2928"/>
              <a:chExt cx="96" cy="96"/>
            </a:xfrm>
          </p:grpSpPr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8" name="Group 31"/>
            <p:cNvGrpSpPr>
              <a:grpSpLocks/>
            </p:cNvGrpSpPr>
            <p:nvPr/>
          </p:nvGrpSpPr>
          <p:grpSpPr bwMode="auto">
            <a:xfrm>
              <a:off x="2009" y="3094"/>
              <a:ext cx="134" cy="121"/>
              <a:chOff x="2880" y="2928"/>
              <a:chExt cx="96" cy="96"/>
            </a:xfrm>
          </p:grpSpPr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859" y="2256"/>
              <a:ext cx="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1</a:t>
              </a: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2343" y="2512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2</a:t>
              </a:r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1632" y="2640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1344" y="273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728" y="273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81000" y="2589120"/>
            <a:ext cx="4191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Find closest to the input pattern.</a:t>
            </a:r>
          </a:p>
          <a:p>
            <a:pPr lvl="1" eaLnBrk="1" hangingPunct="1">
              <a:buFontTx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Classify class to the same class as closest.</a:t>
            </a:r>
          </a:p>
        </p:txBody>
      </p:sp>
    </p:spTree>
    <p:extLst>
      <p:ext uri="{BB962C8B-B14F-4D97-AF65-F5344CB8AC3E}">
        <p14:creationId xmlns:p14="http://schemas.microsoft.com/office/powerpoint/2010/main" val="352281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5450" y="1403648"/>
            <a:ext cx="8534400" cy="266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>K-Nearest Classifier</a:t>
            </a:r>
            <a:endParaRPr lang="en-US" sz="2200" dirty="0" smtClean="0">
              <a:solidFill>
                <a:srgbClr val="000000"/>
              </a:solidFill>
              <a:latin typeface="Times New Roman" charset="0"/>
              <a:ea typeface="SimSun" charset="0"/>
              <a:cs typeface="Times New Roman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>Use </a:t>
            </a:r>
            <a:r>
              <a:rPr lang="en-US" sz="2200" i="1" dirty="0" smtClean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>k</a:t>
            </a: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> nearest neighbors instead of 1 to classify pattern.</a:t>
            </a:r>
            <a:endParaRPr lang="en-US" altLang="zh-CN" sz="2200" dirty="0">
              <a:solidFill>
                <a:srgbClr val="000000"/>
              </a:solidFill>
              <a:latin typeface="Times New Roman" charset="0"/>
              <a:ea typeface="SimSun" charset="0"/>
              <a:cs typeface="Times New Roman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483768" y="2522538"/>
            <a:ext cx="3612232" cy="2922686"/>
            <a:chOff x="720" y="1728"/>
            <a:chExt cx="2420" cy="2016"/>
          </a:xfrm>
        </p:grpSpPr>
        <p:sp>
          <p:nvSpPr>
            <p:cNvPr id="7" name="Line 35"/>
            <p:cNvSpPr>
              <a:spLocks noChangeShapeType="1"/>
            </p:cNvSpPr>
            <p:nvPr/>
          </p:nvSpPr>
          <p:spPr bwMode="auto">
            <a:xfrm flipV="1">
              <a:off x="720" y="2114"/>
              <a:ext cx="0" cy="1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720" y="3744"/>
              <a:ext cx="23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Oval 37"/>
            <p:cNvSpPr>
              <a:spLocks noChangeArrowheads="1"/>
            </p:cNvSpPr>
            <p:nvPr/>
          </p:nvSpPr>
          <p:spPr bwMode="auto">
            <a:xfrm>
              <a:off x="1106" y="2386"/>
              <a:ext cx="77" cy="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0" name="Oval 38"/>
            <p:cNvSpPr>
              <a:spLocks noChangeArrowheads="1"/>
            </p:cNvSpPr>
            <p:nvPr/>
          </p:nvSpPr>
          <p:spPr bwMode="auto">
            <a:xfrm>
              <a:off x="1416" y="2657"/>
              <a:ext cx="76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1" name="Oval 39"/>
            <p:cNvSpPr>
              <a:spLocks noChangeArrowheads="1"/>
            </p:cNvSpPr>
            <p:nvPr/>
          </p:nvSpPr>
          <p:spPr bwMode="auto">
            <a:xfrm>
              <a:off x="1392" y="2976"/>
              <a:ext cx="76" cy="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952" y="2861"/>
              <a:ext cx="77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13" name="Oval 41"/>
            <p:cNvSpPr>
              <a:spLocks noChangeArrowheads="1"/>
            </p:cNvSpPr>
            <p:nvPr/>
          </p:nvSpPr>
          <p:spPr bwMode="auto">
            <a:xfrm>
              <a:off x="1106" y="3065"/>
              <a:ext cx="77" cy="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2400" y="2592"/>
              <a:ext cx="155" cy="136"/>
              <a:chOff x="2880" y="2928"/>
              <a:chExt cx="96" cy="96"/>
            </a:xfrm>
          </p:grpSpPr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4" name="Line 44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1957" y="3201"/>
              <a:ext cx="153" cy="136"/>
              <a:chOff x="2880" y="2928"/>
              <a:chExt cx="96" cy="96"/>
            </a:xfrm>
          </p:grpSpPr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2420" y="3132"/>
              <a:ext cx="154" cy="136"/>
              <a:chOff x="2880" y="2928"/>
              <a:chExt cx="96" cy="96"/>
            </a:xfrm>
          </p:grpSpPr>
          <p:sp>
            <p:nvSpPr>
              <p:cNvPr id="29" name="Line 49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" name="Line 50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2729" y="2996"/>
              <a:ext cx="154" cy="136"/>
              <a:chOff x="2880" y="2928"/>
              <a:chExt cx="96" cy="96"/>
            </a:xfrm>
          </p:grpSpPr>
          <p:sp>
            <p:nvSpPr>
              <p:cNvPr id="27" name="Line 52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Line 53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2256" y="2784"/>
              <a:ext cx="155" cy="135"/>
              <a:chOff x="2880" y="2928"/>
              <a:chExt cx="96" cy="96"/>
            </a:xfrm>
          </p:grpSpPr>
          <p:sp>
            <p:nvSpPr>
              <p:cNvPr id="25" name="Line 55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9" name="Text Box 57"/>
            <p:cNvSpPr txBox="1">
              <a:spLocks noChangeArrowheads="1"/>
            </p:cNvSpPr>
            <p:nvPr/>
          </p:nvSpPr>
          <p:spPr bwMode="auto">
            <a:xfrm>
              <a:off x="936" y="1920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1</a:t>
              </a: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2651" y="2207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Class 2</a:t>
              </a:r>
            </a:p>
          </p:txBody>
        </p:sp>
        <p:sp>
          <p:nvSpPr>
            <p:cNvPr id="21" name="Oval 59"/>
            <p:cNvSpPr>
              <a:spLocks noChangeArrowheads="1"/>
            </p:cNvSpPr>
            <p:nvPr/>
          </p:nvSpPr>
          <p:spPr bwMode="auto">
            <a:xfrm>
              <a:off x="1829" y="2351"/>
              <a:ext cx="111" cy="10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V="1">
              <a:off x="1497" y="2459"/>
              <a:ext cx="332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1940" y="2459"/>
              <a:ext cx="50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auto">
            <a:xfrm>
              <a:off x="1200" y="1728"/>
              <a:ext cx="1440" cy="13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95517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6700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Classifier</a:t>
            </a:r>
          </a:p>
        </p:txBody>
      </p:sp>
      <p:graphicFrame>
        <p:nvGraphicFramePr>
          <p:cNvPr id="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186842"/>
              </p:ext>
            </p:extLst>
          </p:nvPr>
        </p:nvGraphicFramePr>
        <p:xfrm>
          <a:off x="914400" y="2677753"/>
          <a:ext cx="31242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9" name="Rastrový obraz" r:id="rId3" imgW="2762636" imgH="2324424" progId="Obraz programu Malování">
                  <p:embed/>
                </p:oleObj>
              </mc:Choice>
              <mc:Fallback>
                <p:oleObj name="Rastrový obraz" r:id="rId3" imgW="2762636" imgH="2324424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77753"/>
                        <a:ext cx="31242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9304"/>
              </p:ext>
            </p:extLst>
          </p:nvPr>
        </p:nvGraphicFramePr>
        <p:xfrm>
          <a:off x="5061713" y="2666802"/>
          <a:ext cx="297180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Rastrový obraz" r:id="rId5" imgW="2676899" imgH="2314286" progId="Obraz programu Malování">
                  <p:embed/>
                </p:oleObj>
              </mc:Choice>
              <mc:Fallback>
                <p:oleObj name="Rastrový obraz" r:id="rId5" imgW="2676899" imgH="2314286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713" y="2666802"/>
                        <a:ext cx="297180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57200" y="1444307"/>
            <a:ext cx="821925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cs-CZ" sz="2200" dirty="0">
                <a:latin typeface="Times New Roman"/>
                <a:cs typeface="Times New Roman"/>
              </a:rPr>
              <a:t>A </a:t>
            </a:r>
            <a:r>
              <a:rPr lang="cs-CZ" sz="2200" dirty="0" err="1">
                <a:latin typeface="Times New Roman"/>
                <a:cs typeface="Times New Roman"/>
              </a:rPr>
              <a:t>classifier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partitions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feature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into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class-labeled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regions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as shown in below:</a:t>
            </a:r>
          </a:p>
        </p:txBody>
      </p:sp>
      <p:graphicFrame>
        <p:nvGraphicFramePr>
          <p:cNvPr id="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88848"/>
              </p:ext>
            </p:extLst>
          </p:nvPr>
        </p:nvGraphicFramePr>
        <p:xfrm>
          <a:off x="914400" y="2232113"/>
          <a:ext cx="3048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Rovnice" r:id="rId7" imgW="1524000" imgH="241300" progId="Equation.3">
                  <p:embed/>
                </p:oleObj>
              </mc:Choice>
              <mc:Fallback>
                <p:oleObj name="Rovnice" r:id="rId7" imgW="152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32113"/>
                        <a:ext cx="3048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75787"/>
              </p:ext>
            </p:extLst>
          </p:nvPr>
        </p:nvGraphicFramePr>
        <p:xfrm>
          <a:off x="5061713" y="2218965"/>
          <a:ext cx="30480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Rovnice" r:id="rId9" imgW="1587500" imgH="241300" progId="Equation.3">
                  <p:embed/>
                </p:oleObj>
              </mc:Choice>
              <mc:Fallback>
                <p:oleObj name="Rovnice" r:id="rId9" imgW="158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713" y="2218965"/>
                        <a:ext cx="30480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114241" y="2147887"/>
            <a:ext cx="5950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</a:rPr>
              <a:t>and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489713" y="4903428"/>
            <a:ext cx="854678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200" dirty="0" err="1">
                <a:latin typeface="Times New Roman"/>
                <a:cs typeface="Times New Roman"/>
              </a:rPr>
              <a:t>The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classification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process determines </a:t>
            </a:r>
            <a:r>
              <a:rPr lang="cs-CZ" sz="2200" dirty="0" err="1">
                <a:latin typeface="Times New Roman"/>
                <a:cs typeface="Times New Roman"/>
              </a:rPr>
              <a:t>feature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vector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b="1" dirty="0" err="1">
                <a:latin typeface="Times New Roman"/>
                <a:cs typeface="Times New Roman"/>
              </a:rPr>
              <a:t>x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belongs</a:t>
            </a:r>
            <a:r>
              <a:rPr lang="cs-CZ" sz="2200" dirty="0">
                <a:latin typeface="Times New Roman"/>
                <a:cs typeface="Times New Roman"/>
              </a:rPr>
              <a:t> to</a:t>
            </a:r>
            <a:r>
              <a:rPr lang="en-US" sz="2200" dirty="0">
                <a:latin typeface="Times New Roman"/>
                <a:cs typeface="Times New Roman"/>
              </a:rPr>
              <a:t> a region</a:t>
            </a:r>
            <a:r>
              <a:rPr lang="cs-CZ" sz="2200" dirty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sz="2200" dirty="0" err="1">
                <a:latin typeface="Times New Roman"/>
                <a:cs typeface="Times New Roman"/>
              </a:rPr>
              <a:t>Borders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cs-CZ" sz="2200" dirty="0" err="1">
                <a:latin typeface="Times New Roman"/>
                <a:cs typeface="Times New Roman"/>
              </a:rPr>
              <a:t>between</a:t>
            </a:r>
            <a:r>
              <a:rPr lang="cs-CZ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regions are called </a:t>
            </a:r>
            <a:r>
              <a:rPr lang="cs-CZ" sz="2200" b="1" dirty="0" err="1">
                <a:latin typeface="Times New Roman"/>
                <a:cs typeface="Times New Roman"/>
              </a:rPr>
              <a:t>decision</a:t>
            </a:r>
            <a:r>
              <a:rPr lang="cs-CZ" sz="2200" b="1" dirty="0">
                <a:latin typeface="Times New Roman"/>
                <a:cs typeface="Times New Roman"/>
              </a:rPr>
              <a:t> </a:t>
            </a:r>
            <a:r>
              <a:rPr lang="cs-CZ" sz="2200" b="1" dirty="0" err="1">
                <a:latin typeface="Times New Roman"/>
                <a:cs typeface="Times New Roman"/>
              </a:rPr>
              <a:t>boundaries</a:t>
            </a:r>
            <a:endParaRPr lang="cs-CZ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877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Contents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6895"/>
            <a:ext cx="8077200" cy="3881437"/>
          </a:xfrm>
        </p:spPr>
        <p:txBody>
          <a:bodyPr/>
          <a:lstStyle/>
          <a:p>
            <a:pPr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This lecture will cover: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Introduction to Patterns and Recognition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Classification </a:t>
            </a:r>
            <a:r>
              <a:rPr lang="en-US" altLang="en-US" sz="2200" dirty="0">
                <a:latin typeface="Times New Roman"/>
                <a:cs typeface="Times New Roman"/>
              </a:rPr>
              <a:t>vs </a:t>
            </a:r>
            <a:r>
              <a:rPr lang="en-US" altLang="en-US" sz="2200" dirty="0" smtClean="0">
                <a:latin typeface="Times New Roman"/>
                <a:cs typeface="Times New Roman"/>
              </a:rPr>
              <a:t>Clustering </a:t>
            </a:r>
          </a:p>
          <a:p>
            <a:pPr lvl="1">
              <a:defRPr/>
            </a:pPr>
            <a:r>
              <a:rPr lang="en-US" altLang="en-US" sz="2200" dirty="0">
                <a:latin typeface="Times New Roman"/>
                <a:cs typeface="Times New Roman"/>
              </a:rPr>
              <a:t>Features</a:t>
            </a:r>
          </a:p>
          <a:p>
            <a:pPr lvl="1">
              <a:defRPr/>
            </a:pPr>
            <a:r>
              <a:rPr lang="en-US" altLang="en-US" sz="2200" dirty="0">
                <a:latin typeface="Times New Roman"/>
                <a:cs typeface="Times New Roman"/>
              </a:rPr>
              <a:t>Classification Types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Template Matching </a:t>
            </a:r>
          </a:p>
          <a:p>
            <a:pPr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Learning </a:t>
            </a:r>
            <a:r>
              <a:rPr lang="en-US" alt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Outcomes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expose pattern recognition application</a:t>
            </a:r>
            <a:endParaRPr lang="en-US" alt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buFontTx/>
              <a:buNone/>
              <a:defRPr/>
            </a:pPr>
            <a:endParaRPr lang="en-US" altLang="en-US" sz="1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148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 A Pattern Recognition System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3" y="1833861"/>
            <a:ext cx="754697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431229" y="1403648"/>
            <a:ext cx="7826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200" dirty="0">
                <a:latin typeface="Times New Roman"/>
                <a:cs typeface="Times New Roman"/>
              </a:rPr>
              <a:t>Two Modes:</a:t>
            </a:r>
          </a:p>
        </p:txBody>
      </p:sp>
    </p:spTree>
    <p:extLst>
      <p:ext uri="{BB962C8B-B14F-4D97-AF65-F5344CB8AC3E}">
        <p14:creationId xmlns:p14="http://schemas.microsoft.com/office/powerpoint/2010/main" val="357541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2667000"/>
            <a:ext cx="46482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ea typeface="SimSun" panose="02010600030101010101" pitchFamily="2" charset="-122"/>
              </a:rPr>
              <a:t>Classification Type</a:t>
            </a:r>
          </a:p>
        </p:txBody>
      </p:sp>
    </p:spTree>
    <p:extLst>
      <p:ext uri="{BB962C8B-B14F-4D97-AF65-F5344CB8AC3E}">
        <p14:creationId xmlns:p14="http://schemas.microsoft.com/office/powerpoint/2010/main" val="160967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Simple Classification: Threshold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0462" y="1484784"/>
            <a:ext cx="8063986" cy="3810000"/>
            <a:chOff x="533372" y="2133147"/>
            <a:chExt cx="7270787" cy="3711508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72" y="2133147"/>
              <a:ext cx="7248556" cy="190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32" y="4037761"/>
              <a:ext cx="7249327" cy="1806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9827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3116" y="332656"/>
            <a:ext cx="8839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Pixel and Object Classification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188" y="1412776"/>
            <a:ext cx="8392041" cy="2800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Pixel-wise classification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Characteristics aspect.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Uses color, spectral information, texture, intensity, etc.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ea typeface="+mn-ea"/>
                <a:cs typeface="+mn-cs"/>
              </a:rPr>
              <a:t>Object-wise </a:t>
            </a:r>
            <a:r>
              <a:rPr 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classification</a:t>
            </a:r>
            <a:endParaRPr lang="en-US" sz="22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ea typeface="+mn-ea"/>
                <a:cs typeface="+mn-cs"/>
              </a:rPr>
              <a:t>Physical aspect.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ea typeface="+mn-ea"/>
                <a:cs typeface="+mn-cs"/>
              </a:rPr>
              <a:t>Uses mean intensity, mean color, size, shape, etc. to describe patterns.</a:t>
            </a:r>
          </a:p>
          <a:p>
            <a:pPr>
              <a:defRPr/>
            </a:pPr>
            <a:endParaRPr lang="en-US" sz="2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98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2048" y="266700"/>
            <a:ext cx="8915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38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Object-wise and Pixel-wise Classification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63533" y="1772816"/>
            <a:ext cx="5472113" cy="3022600"/>
            <a:chOff x="2071914" y="2895600"/>
            <a:chExt cx="5471886" cy="3022190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914" y="2895600"/>
              <a:ext cx="544585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062" y="4312693"/>
              <a:ext cx="5456738" cy="160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32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66700"/>
            <a:ext cx="8305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Pixel-wise Classification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57200" y="1409700"/>
            <a:ext cx="8077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Pixels haven’t classified in the image.</a:t>
            </a:r>
          </a:p>
          <a:p>
            <a:pPr marL="342900" indent="-342900">
              <a:buFont typeface="Wingdings" charset="0"/>
              <a:buChar char="ü"/>
            </a:pPr>
            <a:endParaRPr lang="en-US" sz="2200" dirty="0">
              <a:latin typeface="Times New Roman" charset="0"/>
            </a:endParaRPr>
          </a:p>
          <a:p>
            <a:pPr marL="342900" indent="-342900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Extract features (e.g. temporal changes, gray-level representation of texture, color).</a:t>
            </a:r>
          </a:p>
          <a:p>
            <a:pPr marL="342900" indent="-342900">
              <a:buFont typeface="Wingdings" charset="0"/>
              <a:buChar char="ü"/>
            </a:pPr>
            <a:endParaRPr lang="en-US" sz="2200" dirty="0">
              <a:latin typeface="Times New Roman" charset="0"/>
            </a:endParaRPr>
          </a:p>
          <a:p>
            <a:pPr marL="342900" indent="-342900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Conduct training for classifier.</a:t>
            </a:r>
          </a:p>
          <a:p>
            <a:pPr marL="342900" indent="-342900">
              <a:buFont typeface="Wingdings" charset="0"/>
              <a:buChar char="ü"/>
            </a:pPr>
            <a:endParaRPr lang="en-US" sz="2200" dirty="0">
              <a:latin typeface="Times New Roman" charset="0"/>
            </a:endParaRPr>
          </a:p>
          <a:p>
            <a:pPr marL="342900" indent="-342900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New input data is classified by classifier.</a:t>
            </a:r>
          </a:p>
        </p:txBody>
      </p:sp>
    </p:spTree>
    <p:extLst>
      <p:ext uri="{BB962C8B-B14F-4D97-AF65-F5344CB8AC3E}">
        <p14:creationId xmlns:p14="http://schemas.microsoft.com/office/powerpoint/2010/main" val="410225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5798" y="266700"/>
            <a:ext cx="8305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Pixel-wise Classification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75798" y="1409700"/>
            <a:ext cx="47442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 algn="just">
              <a:buFontTx/>
              <a:buChar char="•"/>
            </a:pPr>
            <a:r>
              <a:rPr lang="en-US" sz="2200" dirty="0">
                <a:latin typeface="Times New Roman" charset="0"/>
              </a:rPr>
              <a:t>Given a color image with 256x256 pixels.</a:t>
            </a:r>
          </a:p>
          <a:p>
            <a:pPr marL="342900" indent="-342900" algn="just">
              <a:buFontTx/>
              <a:buChar char="•"/>
            </a:pPr>
            <a:r>
              <a:rPr lang="en-US" sz="2200" dirty="0">
                <a:latin typeface="Times New Roman" charset="0"/>
              </a:rPr>
              <a:t>3 features (blue, green and red components).</a:t>
            </a:r>
          </a:p>
          <a:p>
            <a:pPr marL="342900" indent="-342900" algn="just">
              <a:buFontTx/>
              <a:buChar char="•"/>
            </a:pPr>
            <a:r>
              <a:rPr lang="en-US" sz="2200" dirty="0">
                <a:latin typeface="Times New Roman" charset="0"/>
              </a:rPr>
              <a:t>4 classes (stalk, stamen, background and leaf).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5" t="3722" r="9225" b="7668"/>
          <a:stretch>
            <a:fillRect/>
          </a:stretch>
        </p:blipFill>
        <p:spPr bwMode="auto">
          <a:xfrm>
            <a:off x="0" y="3728337"/>
            <a:ext cx="392392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4136931"/>
            <a:ext cx="2304221" cy="49866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 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84784"/>
            <a:ext cx="2032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28337"/>
            <a:ext cx="2070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61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266700"/>
            <a:ext cx="8305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Object-wise Classification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7544" y="1556792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 algn="just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Image is segmented into regions and label them. These are the patterns to be classified.</a:t>
            </a:r>
          </a:p>
          <a:p>
            <a:pPr marL="342900" indent="-342900" algn="just">
              <a:buFont typeface="Wingdings" charset="0"/>
              <a:buChar char="ü"/>
            </a:pPr>
            <a:endParaRPr lang="en-US" sz="2200" dirty="0">
              <a:latin typeface="Times New Roman" charset="0"/>
            </a:endParaRPr>
          </a:p>
          <a:p>
            <a:pPr marL="342900" indent="-342900" algn="just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Extract (calculate) features for each pattern.</a:t>
            </a:r>
          </a:p>
          <a:p>
            <a:pPr marL="342900" indent="-342900" algn="just">
              <a:buFont typeface="Wingdings" charset="0"/>
              <a:buChar char="ü"/>
            </a:pPr>
            <a:endParaRPr lang="en-US" sz="2200" dirty="0">
              <a:latin typeface="Times New Roman" charset="0"/>
            </a:endParaRPr>
          </a:p>
          <a:p>
            <a:pPr marL="342900" indent="-342900" algn="just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Train a classifier with class-</a:t>
            </a:r>
            <a:r>
              <a:rPr lang="en-US" sz="2200" dirty="0" err="1">
                <a:latin typeface="Times New Roman" charset="0"/>
              </a:rPr>
              <a:t>labelled</a:t>
            </a:r>
            <a:r>
              <a:rPr lang="en-US" sz="2200" dirty="0">
                <a:latin typeface="Times New Roman" charset="0"/>
              </a:rPr>
              <a:t> to determine discriminant in the feature space.</a:t>
            </a:r>
          </a:p>
          <a:p>
            <a:pPr marL="342900" indent="-342900" algn="just">
              <a:buFont typeface="Wingdings" charset="0"/>
              <a:buChar char="ü"/>
            </a:pPr>
            <a:endParaRPr lang="en-US" sz="2200" dirty="0">
              <a:latin typeface="Times New Roman" charset="0"/>
            </a:endParaRPr>
          </a:p>
          <a:p>
            <a:pPr marL="342900" indent="-342900" algn="just">
              <a:buFont typeface="Wingdings" charset="0"/>
              <a:buChar char="ü"/>
            </a:pPr>
            <a:r>
              <a:rPr lang="en-US" sz="2200" dirty="0">
                <a:latin typeface="Times New Roman" charset="0"/>
              </a:rPr>
              <a:t>For new input data, determine their classes using discriminant function.</a:t>
            </a:r>
          </a:p>
        </p:txBody>
      </p:sp>
    </p:spTree>
    <p:extLst>
      <p:ext uri="{BB962C8B-B14F-4D97-AF65-F5344CB8AC3E}">
        <p14:creationId xmlns:p14="http://schemas.microsoft.com/office/powerpoint/2010/main" val="1019223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0319" y="266700"/>
            <a:ext cx="8305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Object-wise Classification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1787" y="1435891"/>
            <a:ext cx="8132661" cy="3721301"/>
            <a:chOff x="2210389" y="2823631"/>
            <a:chExt cx="4723222" cy="2481307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389" y="2823631"/>
              <a:ext cx="4723222" cy="122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389" y="4040719"/>
              <a:ext cx="4723222" cy="126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5034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833563"/>
            <a:ext cx="3733800" cy="44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Sorting Fish based on species.</a:t>
            </a:r>
          </a:p>
          <a:p>
            <a:pPr>
              <a:lnSpc>
                <a:spcPct val="120000"/>
              </a:lnSpc>
              <a:buFont typeface="Wingdings" charset="0"/>
              <a:buNone/>
            </a:pPr>
            <a:endParaRPr lang="en-US" sz="2200" dirty="0" smtClean="0">
              <a:latin typeface="Times New Roman" charset="0"/>
              <a:ea typeface="MS PGothic" charset="0"/>
              <a:cs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Determine Salmon or Sea Bass.</a:t>
            </a:r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12608" r="18097" b="4298"/>
          <a:stretch>
            <a:fillRect/>
          </a:stretch>
        </p:blipFill>
        <p:spPr bwMode="auto">
          <a:xfrm>
            <a:off x="3809018" y="1403649"/>
            <a:ext cx="4867438" cy="432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4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457200" y="260648"/>
            <a:ext cx="737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i="1" dirty="0" smtClean="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Pattern</a:t>
            </a:r>
            <a:endParaRPr lang="en-US" altLang="zh-CN" sz="4000" i="1" dirty="0">
              <a:solidFill>
                <a:schemeClr val="bg1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489868"/>
            <a:ext cx="8219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Pattern recognition covers representation of patterns, clustering and classification (</a:t>
            </a:r>
            <a:r>
              <a:rPr lang="en-US" sz="2200" dirty="0" err="1">
                <a:latin typeface="Times New Roman" charset="0"/>
              </a:rPr>
              <a:t>Murty</a:t>
            </a:r>
            <a:r>
              <a:rPr lang="en-US" sz="2200" dirty="0">
                <a:latin typeface="Times New Roman" charset="0"/>
              </a:rPr>
              <a:t> and Devi, 2015)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13302"/>
              </p:ext>
            </p:extLst>
          </p:nvPr>
        </p:nvGraphicFramePr>
        <p:xfrm>
          <a:off x="5076056" y="2497088"/>
          <a:ext cx="25146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Photo Editor Photo" r:id="rId3" imgW="4067743" imgH="1991003" progId="MSPhotoEd.3">
                  <p:embed/>
                </p:oleObj>
              </mc:Choice>
              <mc:Fallback>
                <p:oleObj name="Photo Editor Photo" r:id="rId3" imgW="4067743" imgH="19910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97088"/>
                        <a:ext cx="25146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56" y="2420888"/>
            <a:ext cx="1152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4097288"/>
            <a:ext cx="2724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56" y="4249688"/>
            <a:ext cx="20002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56" y="2497088"/>
            <a:ext cx="10366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1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6700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38990"/>
            <a:ext cx="8077200" cy="44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smtClean="0">
                <a:latin typeface="Times New Roman" charset="0"/>
                <a:ea typeface="MS PGothic" charset="0"/>
                <a:cs typeface="Times New Roman" charset="0"/>
              </a:rPr>
              <a:t>Features extraction of fish include:</a:t>
            </a:r>
          </a:p>
          <a:p>
            <a:pPr lvl="1">
              <a:lnSpc>
                <a:spcPct val="120000"/>
              </a:lnSpc>
            </a:pPr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Lightness of fish</a:t>
            </a:r>
          </a:p>
          <a:p>
            <a:pPr lvl="1">
              <a:lnSpc>
                <a:spcPct val="120000"/>
              </a:lnSpc>
            </a:pPr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Position of the mouth</a:t>
            </a:r>
          </a:p>
          <a:p>
            <a:pPr lvl="1">
              <a:lnSpc>
                <a:spcPct val="120000"/>
              </a:lnSpc>
            </a:pPr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Length of fish</a:t>
            </a:r>
          </a:p>
          <a:p>
            <a:pPr lvl="1">
              <a:lnSpc>
                <a:spcPct val="120000"/>
              </a:lnSpc>
            </a:pPr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Number and shape of fins</a:t>
            </a:r>
          </a:p>
          <a:p>
            <a:pPr lvl="1">
              <a:lnSpc>
                <a:spcPct val="120000"/>
              </a:lnSpc>
            </a:pPr>
            <a:r>
              <a:rPr lang="en-US" sz="2200" smtClean="0">
                <a:latin typeface="Times New Roman" charset="0"/>
                <a:ea typeface="ＭＳ Ｐゴシック" charset="0"/>
                <a:cs typeface="Times New Roman" charset="0"/>
              </a:rPr>
              <a:t>Width</a:t>
            </a:r>
          </a:p>
          <a:p>
            <a:pPr lvl="2">
              <a:lnSpc>
                <a:spcPct val="120000"/>
              </a:lnSpc>
            </a:pPr>
            <a:endParaRPr lang="en-US" sz="220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2">
              <a:lnSpc>
                <a:spcPct val="120000"/>
              </a:lnSpc>
              <a:buFont typeface="Wingdings" charset="0"/>
              <a:buNone/>
            </a:pPr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51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232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08163"/>
            <a:ext cx="8356798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928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6700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Select Features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</a:pPr>
            <a:r>
              <a:rPr lang="en-US" sz="2200" dirty="0">
                <a:latin typeface="Times New Roman"/>
                <a:cs typeface="Times New Roman"/>
              </a:rPr>
              <a:t>Select the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lightness</a:t>
            </a:r>
            <a:r>
              <a:rPr lang="en-US" sz="2200" dirty="0">
                <a:latin typeface="Times New Roman"/>
                <a:cs typeface="Times New Roman"/>
              </a:rPr>
              <a:t> as a possible feature for classification.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2200" dirty="0">
                <a:latin typeface="Times New Roman"/>
                <a:cs typeface="Times New Roman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length of fish</a:t>
            </a:r>
            <a:r>
              <a:rPr lang="en-US" sz="2200" dirty="0">
                <a:latin typeface="Times New Roman"/>
                <a:cs typeface="Times New Roman"/>
              </a:rPr>
              <a:t> is a poor feature for classification.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389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53000" y="3205163"/>
            <a:ext cx="2209800" cy="83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2200" b="1" smtClean="0">
                <a:latin typeface="Times New Roman" charset="0"/>
                <a:ea typeface="MS PGothic" charset="0"/>
                <a:cs typeface="Times New Roman" charset="0"/>
              </a:rPr>
              <a:t>x = [x</a:t>
            </a:r>
            <a:r>
              <a:rPr lang="en-US" sz="2200" b="1" baseline="-25000" smtClean="0">
                <a:latin typeface="Times New Roman" charset="0"/>
                <a:ea typeface="MS PGothic" charset="0"/>
                <a:cs typeface="Times New Roman" charset="0"/>
              </a:rPr>
              <a:t>1</a:t>
            </a:r>
            <a:r>
              <a:rPr lang="en-US" sz="2200" b="1" smtClean="0">
                <a:latin typeface="Times New Roman" charset="0"/>
                <a:ea typeface="MS PGothic" charset="0"/>
                <a:cs typeface="Times New Roman" charset="0"/>
              </a:rPr>
              <a:t>, x</a:t>
            </a:r>
            <a:r>
              <a:rPr lang="en-US" sz="2200" b="1" baseline="-25000" smtClean="0">
                <a:latin typeface="Times New Roman" charset="0"/>
                <a:ea typeface="MS PGothic" charset="0"/>
                <a:cs typeface="Times New Roman" charset="0"/>
              </a:rPr>
              <a:t>2</a:t>
            </a:r>
            <a:r>
              <a:rPr lang="en-US" sz="2200" b="1" smtClean="0">
                <a:latin typeface="Times New Roman" charset="0"/>
                <a:ea typeface="MS PGothic" charset="0"/>
                <a:cs typeface="Times New Roman" charset="0"/>
              </a:rPr>
              <a:t>]</a:t>
            </a:r>
          </a:p>
          <a:p>
            <a:pPr lvl="2">
              <a:buFont typeface="Wingdings" charset="0"/>
              <a:buNone/>
            </a:pPr>
            <a:endParaRPr lang="en-US" altLang="zh-CN" sz="2200" b="1" dirty="0">
              <a:latin typeface="Times New Roman" charset="0"/>
              <a:ea typeface="SimSun" charset="0"/>
              <a:cs typeface="Times New Roman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352800" y="34290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8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8200" y="4467225"/>
            <a:ext cx="1344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charset="0"/>
                <a:cs typeface="Times New Roman" charset="0"/>
              </a:rPr>
              <a:t>Lightness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39000" y="4419600"/>
            <a:ext cx="9477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charset="0"/>
                <a:cs typeface="Times New Roman" charset="0"/>
              </a:rPr>
              <a:t>Width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33600" y="3367088"/>
            <a:ext cx="842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charset="0"/>
              </a:rPr>
              <a:t>FISH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715000" y="3810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781800" y="38862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9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4" y="1454739"/>
            <a:ext cx="6762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89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556792"/>
            <a:ext cx="8208912" cy="365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Other features can be added in classification process, while the feature should not reduce the performance (e.g. noisy features).</a:t>
            </a:r>
          </a:p>
          <a:p>
            <a:pPr algn="just">
              <a:lnSpc>
                <a:spcPct val="120000"/>
              </a:lnSpc>
            </a:pPr>
            <a:endParaRPr lang="en-US" sz="2200" dirty="0" smtClean="0">
              <a:latin typeface="Times New Roman" charset="0"/>
              <a:ea typeface="MS PGothic" charset="0"/>
              <a:cs typeface="Times New Roman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A good decision boundary should provides an optimal performance.</a:t>
            </a:r>
          </a:p>
          <a:p>
            <a:pPr lvl="2" algn="just">
              <a:lnSpc>
                <a:spcPct val="120000"/>
              </a:lnSpc>
              <a:buFont typeface="Wingdings" charset="0"/>
              <a:buNone/>
            </a:pPr>
            <a:endParaRPr lang="en-US" altLang="zh-CN" sz="2200" dirty="0">
              <a:latin typeface="Times New Roman" charset="0"/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89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178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- Example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62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3237384"/>
            <a:ext cx="38671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71600" y="4876800"/>
            <a:ext cx="19700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00"/>
                </a:solidFill>
                <a:latin typeface="Times New Roman" charset="0"/>
              </a:rPr>
              <a:t>Generalization?</a:t>
            </a:r>
          </a:p>
        </p:txBody>
      </p:sp>
    </p:spTree>
    <p:extLst>
      <p:ext uri="{BB962C8B-B14F-4D97-AF65-F5344CB8AC3E}">
        <p14:creationId xmlns:p14="http://schemas.microsoft.com/office/powerpoint/2010/main" val="2125389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99592" y="2924944"/>
            <a:ext cx="73787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kern="0" dirty="0" smtClean="0">
                <a:latin typeface="Times New Roman"/>
                <a:ea typeface="SimSun" panose="02010600030101010101" pitchFamily="2" charset="-122"/>
                <a:cs typeface="Times New Roman"/>
              </a:rPr>
              <a:t>Template Matching</a:t>
            </a:r>
          </a:p>
        </p:txBody>
      </p:sp>
    </p:spTree>
    <p:extLst>
      <p:ext uri="{BB962C8B-B14F-4D97-AF65-F5344CB8AC3E}">
        <p14:creationId xmlns:p14="http://schemas.microsoft.com/office/powerpoint/2010/main" val="2680813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457887"/>
            <a:ext cx="8382000" cy="7048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Finding matches are conducted by normalized correlation (NC).  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en-US" altLang="zh-CN" sz="2200" kern="0" dirty="0" smtClean="0">
              <a:latin typeface="Times New Roman"/>
              <a:ea typeface="SimSun" panose="02010600030101010101" pitchFamily="2" charset="-122"/>
              <a:cs typeface="Times New Roman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Template Matching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060849"/>
            <a:ext cx="511610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519112"/>
            <a:ext cx="8440737" cy="822325"/>
          </a:xfrm>
        </p:spPr>
        <p:txBody>
          <a:bodyPr/>
          <a:lstStyle/>
          <a:p>
            <a:pPr algn="l"/>
            <a:r>
              <a:rPr lang="en-US" sz="4000" i="1" dirty="0" err="1">
                <a:latin typeface="Times New Roman" charset="0"/>
                <a:ea typeface="MS PGothic" charset="0"/>
              </a:rPr>
              <a:t>Pseudocode</a:t>
            </a:r>
            <a:r>
              <a:rPr lang="en-US" sz="4000" i="1" dirty="0">
                <a:latin typeface="Times New Roman" charset="0"/>
                <a:ea typeface="MS PGothic" charset="0"/>
              </a:rPr>
              <a:t> for Template Matching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98463" y="1382413"/>
            <a:ext cx="8458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[</a:t>
            </a:r>
            <a:r>
              <a:rPr lang="en-US" sz="2200" dirty="0" err="1">
                <a:latin typeface="Times New Roman" charset="0"/>
              </a:rPr>
              <a:t>location,d</a:t>
            </a:r>
            <a:r>
              <a:rPr lang="en-US" sz="2200" dirty="0">
                <a:latin typeface="Times New Roman" charset="0"/>
              </a:rPr>
              <a:t>] = template(image, template)</a:t>
            </a:r>
          </a:p>
          <a:p>
            <a:endParaRPr lang="en-US" sz="2200" dirty="0">
              <a:latin typeface="Times New Roman" charset="0"/>
            </a:endParaRPr>
          </a:p>
          <a:p>
            <a:r>
              <a:rPr lang="en-US" sz="2200" dirty="0">
                <a:latin typeface="Times New Roman" charset="0"/>
              </a:rPr>
              <a:t>[</a:t>
            </a:r>
            <a:r>
              <a:rPr lang="en-US" sz="2200" dirty="0" err="1">
                <a:latin typeface="Times New Roman" charset="0"/>
              </a:rPr>
              <a:t>nx</a:t>
            </a:r>
            <a:r>
              <a:rPr lang="en-US" sz="2200" dirty="0">
                <a:latin typeface="Times New Roman" charset="0"/>
              </a:rPr>
              <a:t>  </a:t>
            </a:r>
            <a:r>
              <a:rPr lang="en-US" sz="2200" dirty="0" err="1">
                <a:latin typeface="Times New Roman" charset="0"/>
              </a:rPr>
              <a:t>ny</a:t>
            </a:r>
            <a:r>
              <a:rPr lang="en-US" sz="2200" dirty="0">
                <a:latin typeface="Times New Roman" charset="0"/>
              </a:rPr>
              <a:t>] = size(image)</a:t>
            </a:r>
          </a:p>
          <a:p>
            <a:r>
              <a:rPr lang="en-US" sz="2200" dirty="0">
                <a:latin typeface="Times New Roman" charset="0"/>
              </a:rPr>
              <a:t>[</a:t>
            </a:r>
            <a:r>
              <a:rPr lang="en-US" sz="2200" dirty="0" err="1">
                <a:latin typeface="Times New Roman" charset="0"/>
              </a:rPr>
              <a:t>tx</a:t>
            </a:r>
            <a:r>
              <a:rPr lang="en-US" sz="2200" dirty="0">
                <a:latin typeface="Times New Roman" charset="0"/>
              </a:rPr>
              <a:t> </a:t>
            </a:r>
            <a:r>
              <a:rPr lang="en-US" sz="2200" dirty="0" err="1">
                <a:latin typeface="Times New Roman" charset="0"/>
              </a:rPr>
              <a:t>ty</a:t>
            </a:r>
            <a:r>
              <a:rPr lang="en-US" sz="2200" dirty="0">
                <a:latin typeface="Times New Roman" charset="0"/>
              </a:rPr>
              <a:t>] = size(template)</a:t>
            </a:r>
          </a:p>
          <a:p>
            <a:endParaRPr lang="en-US" sz="2200" dirty="0">
              <a:latin typeface="Times New Roman" charset="0"/>
            </a:endParaRPr>
          </a:p>
          <a:p>
            <a:r>
              <a:rPr lang="en-US" sz="2200" dirty="0">
                <a:latin typeface="Times New Roman" charset="0"/>
              </a:rPr>
              <a:t>for </a:t>
            </a:r>
            <a:r>
              <a:rPr lang="en-US" sz="2200" dirty="0" err="1"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 = </a:t>
            </a:r>
            <a:r>
              <a:rPr lang="en-US" sz="2200" dirty="0" err="1">
                <a:latin typeface="Times New Roman" charset="0"/>
              </a:rPr>
              <a:t>tx</a:t>
            </a:r>
            <a:r>
              <a:rPr lang="en-US" sz="2200" dirty="0">
                <a:latin typeface="Times New Roman" charset="0"/>
              </a:rPr>
              <a:t>:(</a:t>
            </a:r>
            <a:r>
              <a:rPr lang="en-US" sz="2200" dirty="0" err="1">
                <a:latin typeface="Times New Roman" charset="0"/>
              </a:rPr>
              <a:t>nx-tx</a:t>
            </a:r>
            <a:r>
              <a:rPr lang="en-US" sz="2200" dirty="0">
                <a:latin typeface="Times New Roman" charset="0"/>
              </a:rPr>
              <a:t>)</a:t>
            </a:r>
          </a:p>
          <a:p>
            <a:r>
              <a:rPr lang="en-US" sz="2200" dirty="0">
                <a:latin typeface="Times New Roman" charset="0"/>
              </a:rPr>
              <a:t>       for j = </a:t>
            </a:r>
            <a:r>
              <a:rPr lang="en-US" sz="2200" dirty="0" err="1">
                <a:latin typeface="Times New Roman" charset="0"/>
              </a:rPr>
              <a:t>ty</a:t>
            </a:r>
            <a:r>
              <a:rPr lang="en-US" sz="2200" dirty="0">
                <a:latin typeface="Times New Roman" charset="0"/>
              </a:rPr>
              <a:t>:(</a:t>
            </a:r>
            <a:r>
              <a:rPr lang="en-US" sz="2200" dirty="0" err="1">
                <a:latin typeface="Times New Roman" charset="0"/>
              </a:rPr>
              <a:t>ny-ty</a:t>
            </a:r>
            <a:r>
              <a:rPr lang="en-US" sz="2200" dirty="0">
                <a:latin typeface="Times New Roman" charset="0"/>
              </a:rPr>
              <a:t>)</a:t>
            </a:r>
          </a:p>
          <a:p>
            <a:r>
              <a:rPr lang="en-US" sz="2200" dirty="0">
                <a:latin typeface="Times New Roman" charset="0"/>
              </a:rPr>
              <a:t>	d(</a:t>
            </a:r>
            <a:r>
              <a:rPr lang="en-US" sz="2200" dirty="0" err="1">
                <a:latin typeface="Times New Roman" charset="0"/>
              </a:rPr>
              <a:t>i,j</a:t>
            </a:r>
            <a:r>
              <a:rPr lang="en-US" sz="2200" dirty="0">
                <a:latin typeface="Times New Roman" charset="0"/>
              </a:rPr>
              <a:t>) = distance(template, window(</a:t>
            </a:r>
            <a:r>
              <a:rPr lang="en-US" sz="2200" dirty="0" err="1">
                <a:latin typeface="Times New Roman" charset="0"/>
              </a:rPr>
              <a:t>i,j</a:t>
            </a:r>
            <a:r>
              <a:rPr lang="en-US" sz="2200" dirty="0">
                <a:latin typeface="Times New Roman" charset="0"/>
              </a:rPr>
              <a:t>) </a:t>
            </a:r>
          </a:p>
          <a:p>
            <a:r>
              <a:rPr lang="en-US" sz="2200" dirty="0">
                <a:latin typeface="Times New Roman" charset="0"/>
              </a:rPr>
              <a:t>       end</a:t>
            </a:r>
          </a:p>
          <a:p>
            <a:r>
              <a:rPr lang="en-US" sz="2200" dirty="0">
                <a:latin typeface="Times New Roman" charset="0"/>
              </a:rPr>
              <a:t>end</a:t>
            </a:r>
          </a:p>
          <a:p>
            <a:endParaRPr lang="en-US" sz="2200" dirty="0">
              <a:latin typeface="Times New Roman" charset="0"/>
            </a:endParaRPr>
          </a:p>
          <a:p>
            <a:r>
              <a:rPr lang="en-US" sz="2200" dirty="0">
                <a:latin typeface="Times New Roman" charset="0"/>
              </a:rPr>
              <a:t>location = </a:t>
            </a:r>
            <a:r>
              <a:rPr lang="en-US" sz="2200" dirty="0" err="1">
                <a:latin typeface="Times New Roman" charset="0"/>
              </a:rPr>
              <a:t>index_of_minimum</a:t>
            </a:r>
            <a:r>
              <a:rPr lang="en-US" sz="2200" dirty="0">
                <a:latin typeface="Times New Roman" charset="0"/>
              </a:rPr>
              <a:t>(d(</a:t>
            </a:r>
            <a:r>
              <a:rPr lang="en-US" sz="2200" dirty="0" err="1">
                <a:latin typeface="Times New Roman" charset="0"/>
              </a:rPr>
              <a:t>i,j</a:t>
            </a:r>
            <a:r>
              <a:rPr lang="en-US" sz="2200" dirty="0">
                <a:latin typeface="Times New Roman" charset="0"/>
              </a:rPr>
              <a:t>))  % locate minimum distance</a:t>
            </a:r>
          </a:p>
          <a:p>
            <a:endParaRPr lang="en-US" sz="2200" dirty="0">
              <a:latin typeface="Times New Roman" charset="0"/>
            </a:endParaRPr>
          </a:p>
          <a:p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1E2EF06-84A8-D345-9DBB-258F45289D85}" type="slidenum">
              <a:rPr lang="en-US" sz="1400">
                <a:solidFill>
                  <a:schemeClr val="folHlink"/>
                </a:solidFill>
                <a:latin typeface="Times New Roman" charset="0"/>
              </a:rPr>
              <a:pPr/>
              <a:t>4</a:t>
            </a:fld>
            <a:endParaRPr lang="en-US" sz="14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3574" y="332656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latin typeface="Times New Roman" charset="0"/>
                <a:ea typeface="SimSun" charset="0"/>
                <a:cs typeface="SimSun" charset="0"/>
              </a:rPr>
              <a:t>Recognition</a:t>
            </a:r>
          </a:p>
        </p:txBody>
      </p:sp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75656"/>
            <a:ext cx="7958138" cy="4491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Identification of a pattern</a:t>
            </a:r>
          </a:p>
          <a:p>
            <a:pPr lvl="1" eaLnBrk="1" hangingPunct="1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Clustering (Unsupervised: learning categories)</a:t>
            </a:r>
          </a:p>
          <a:p>
            <a:pPr lvl="1" eaLnBrk="1" hangingPunct="1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Classification (Supervised: known categories)</a:t>
            </a:r>
            <a:endParaRPr lang="en-US" altLang="zh-CN" sz="2200" dirty="0" smtClean="0">
              <a:solidFill>
                <a:schemeClr val="tx2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  <a:p>
            <a:pPr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Unsupervised learning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Patterns in data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Clusters</a:t>
            </a:r>
          </a:p>
          <a:p>
            <a:pPr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Supervised learning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Providing labels 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New data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Training-&gt; test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/>
                <a:ea typeface="SimSun" panose="02010600030101010101" pitchFamily="2" charset="-122"/>
                <a:cs typeface="Times New Roman"/>
              </a:rPr>
              <a:t>Classify + regress</a:t>
            </a:r>
          </a:p>
          <a:p>
            <a:pPr lvl="1" eaLnBrk="1" hangingPunct="1">
              <a:defRPr/>
            </a:pPr>
            <a:endParaRPr lang="en-US" altLang="zh-CN" sz="2200" dirty="0" smtClean="0">
              <a:solidFill>
                <a:srgbClr val="663300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2200" dirty="0" smtClean="0">
              <a:solidFill>
                <a:schemeClr val="tx2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40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Example of a “Nose Template”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247900"/>
            <a:ext cx="1143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19300"/>
            <a:ext cx="3760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2457450" y="2781300"/>
            <a:ext cx="2743200" cy="990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84638" y="3241675"/>
            <a:ext cx="4692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 t2= i2straight(2,1).image(35:45,27:37);</a:t>
            </a:r>
          </a:p>
        </p:txBody>
      </p:sp>
    </p:spTree>
    <p:extLst>
      <p:ext uri="{BB962C8B-B14F-4D97-AF65-F5344CB8AC3E}">
        <p14:creationId xmlns:p14="http://schemas.microsoft.com/office/powerpoint/2010/main" val="2680813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443" y="266700"/>
            <a:ext cx="73787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References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443" y="1409700"/>
            <a:ext cx="8219013" cy="44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altLang="zh-CN" sz="2200" dirty="0">
              <a:solidFill>
                <a:srgbClr val="003366"/>
              </a:solidFill>
              <a:latin typeface="Times New Roman" charset="0"/>
              <a:ea typeface="SimSun" charset="0"/>
              <a:cs typeface="Times New Roman" charset="0"/>
            </a:endParaRPr>
          </a:p>
          <a:p>
            <a:pPr marL="457200" lvl="1" indent="0" algn="just">
              <a:buNone/>
            </a:pPr>
            <a:r>
              <a:rPr lang="en-US" altLang="zh-CN" sz="2200" dirty="0" smtClean="0">
                <a:latin typeface="Times New Roman" charset="0"/>
                <a:ea typeface="SimSun" charset="0"/>
                <a:cs typeface="Times New Roman" charset="0"/>
              </a:rPr>
              <a:t>M.N. </a:t>
            </a:r>
            <a:r>
              <a:rPr lang="en-US" altLang="zh-CN" sz="2200" dirty="0" err="1" smtClean="0">
                <a:latin typeface="Times New Roman" charset="0"/>
                <a:ea typeface="SimSun" charset="0"/>
                <a:cs typeface="Times New Roman" charset="0"/>
              </a:rPr>
              <a:t>Murty</a:t>
            </a:r>
            <a:r>
              <a:rPr lang="en-US" altLang="zh-CN" sz="2200" dirty="0" smtClean="0">
                <a:latin typeface="Times New Roman" charset="0"/>
                <a:ea typeface="SimSun" charset="0"/>
                <a:cs typeface="Times New Roman" charset="0"/>
              </a:rPr>
              <a:t> and V.S. Devi. Introduction to pattern recognition and machine learning. World Scientific Publishing. ISBN: 978-98114335454</a:t>
            </a:r>
            <a:endParaRPr lang="fr-FR" sz="22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457200" lvl="1" indent="0" algn="just">
              <a:buNone/>
            </a:pPr>
            <a:r>
              <a:rPr lang="en-US" sz="2200" i="1" dirty="0" smtClean="0">
                <a:latin typeface="Times New Roman" charset="0"/>
                <a:ea typeface="ＭＳ Ｐゴシック" charset="0"/>
                <a:cs typeface="Times New Roman" charset="0"/>
              </a:rPr>
              <a:t>R.O. </a:t>
            </a:r>
            <a:r>
              <a:rPr lang="en-US" sz="2200" i="1" dirty="0" err="1" smtClean="0">
                <a:latin typeface="Times New Roman" charset="0"/>
                <a:ea typeface="ＭＳ Ｐゴシック" charset="0"/>
                <a:cs typeface="Times New Roman" charset="0"/>
              </a:rPr>
              <a:t>Duda</a:t>
            </a:r>
            <a:r>
              <a:rPr lang="en-US" sz="2200" i="1" dirty="0" smtClean="0">
                <a:latin typeface="Times New Roman" charset="0"/>
                <a:ea typeface="ＭＳ Ｐゴシック" charset="0"/>
                <a:cs typeface="Times New Roman" charset="0"/>
              </a:rPr>
              <a:t>, P.E. Hart, D.G. Stork. Pattern Classification. Second Edition, </a:t>
            </a:r>
            <a:r>
              <a:rPr lang="en-US" altLang="ja-JP" sz="2200" dirty="0" smtClean="0">
                <a:latin typeface="Times New Roman" charset="0"/>
                <a:ea typeface="ＭＳ Ｐゴシック" charset="0"/>
                <a:cs typeface="Times New Roman" charset="0"/>
              </a:rPr>
              <a:t>John Wiley &amp; Sons. 2012 ISBN:0471-056693</a:t>
            </a:r>
          </a:p>
          <a:p>
            <a:pPr lvl="1" algn="just"/>
            <a:endParaRPr lang="en-US" altLang="zh-CN" sz="22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algn="just"/>
            <a:endParaRPr lang="en-US" altLang="zh-CN" sz="2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1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97697" y="260648"/>
            <a:ext cx="8153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Unsupervised Learning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97697" y="1425423"/>
            <a:ext cx="7958138" cy="4491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The system has to learn the classifier from unlabeled data</a:t>
            </a:r>
          </a:p>
          <a:p>
            <a:pPr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The system should estimate the probability density function of the data </a:t>
            </a:r>
          </a:p>
          <a:p>
            <a:pPr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Unsupervised learning approach covers:</a:t>
            </a:r>
          </a:p>
          <a:p>
            <a:pPr lvl="1"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Clustering (e.g. </a:t>
            </a:r>
            <a:r>
              <a:rPr lang="en-US" altLang="en-US" sz="2200" kern="0" dirty="0">
                <a:latin typeface="Times New Roman"/>
                <a:cs typeface="Times New Roman"/>
              </a:rPr>
              <a:t>mixture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models, hierarchical clustering, K-means)</a:t>
            </a:r>
          </a:p>
          <a:p>
            <a:pPr lvl="1"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Techniques for dimensionality reduction (e.g. </a:t>
            </a:r>
            <a:r>
              <a:rPr lang="en-US" altLang="en-US" sz="2200" kern="0" dirty="0">
                <a:latin typeface="Times New Roman"/>
                <a:cs typeface="Times New Roman"/>
              </a:rPr>
              <a:t>singular value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decomposition, factorization, principle component analysis)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altLang="zh-CN" sz="2200" kern="0" dirty="0" smtClean="0">
              <a:solidFill>
                <a:schemeClr val="tx2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920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57200" y="260648"/>
            <a:ext cx="8153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K-mean Clustering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57200" y="1432938"/>
            <a:ext cx="8153400" cy="4491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K-mean clustering needs a set of n-dimensional </a:t>
            </a:r>
          </a:p>
          <a:p>
            <a:pPr algn="just" eaLnBrk="1" hangingPunct="1">
              <a:defRPr/>
            </a:pPr>
            <a:endParaRPr lang="en-US" altLang="en-US" sz="2200" kern="0" dirty="0" smtClean="0">
              <a:latin typeface="Times New Roman"/>
              <a:cs typeface="Times New Roman"/>
            </a:endParaRPr>
          </a:p>
          <a:p>
            <a:pPr algn="just" eaLnBrk="1" hangingPunct="1">
              <a:defRPr/>
            </a:pPr>
            <a:r>
              <a:rPr lang="en-US" altLang="en-US" sz="2200" i="1" kern="0" dirty="0" smtClean="0">
                <a:latin typeface="Times New Roman"/>
                <a:cs typeface="Times New Roman"/>
              </a:rPr>
              <a:t>k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 denotes the number of desired cluster</a:t>
            </a:r>
          </a:p>
          <a:p>
            <a:pPr algn="just" eaLnBrk="1" hangingPunct="1">
              <a:defRPr/>
            </a:pPr>
            <a:endParaRPr lang="en-US" altLang="en-US" sz="2200" kern="0" dirty="0" smtClean="0">
              <a:latin typeface="Times New Roman"/>
              <a:cs typeface="Times New Roman"/>
            </a:endParaRPr>
          </a:p>
          <a:p>
            <a:pPr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K-mean algorithm partitions the vectors into clusters, such that is </a:t>
            </a:r>
            <a:r>
              <a:rPr lang="en-US" altLang="en-US" sz="2200" kern="0" dirty="0">
                <a:latin typeface="Times New Roman"/>
                <a:cs typeface="Times New Roman"/>
              </a:rPr>
              <a:t>over all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clusters, minimizes the sum, of the within-cluster sums of point-to-cluster-centroid distances. 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altLang="zh-CN" sz="2000" kern="0" dirty="0" smtClean="0">
              <a:solidFill>
                <a:schemeClr val="tx2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3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57200" y="260648"/>
            <a:ext cx="8153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Times New Roman"/>
                <a:ea typeface="SimSun" panose="02010600030101010101" pitchFamily="2" charset="-122"/>
                <a:cs typeface="Times New Roman"/>
              </a:rPr>
              <a:t>Supervised Pattern Recognition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57200" y="1403648"/>
            <a:ext cx="8219256" cy="4491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The system has some important properties such as it has known description or it has a set of samples for each properties </a:t>
            </a:r>
          </a:p>
          <a:p>
            <a:pPr algn="just" eaLnBrk="1" hangingPunct="1">
              <a:defRPr/>
            </a:pPr>
            <a:endParaRPr lang="en-US" altLang="en-US" sz="2200" kern="0" dirty="0" smtClean="0">
              <a:latin typeface="Times New Roman"/>
              <a:cs typeface="Times New Roman"/>
            </a:endParaRPr>
          </a:p>
          <a:p>
            <a:pPr algn="just" eaLnBrk="1" hangingPunct="1">
              <a:defRPr/>
            </a:pPr>
            <a:r>
              <a:rPr lang="en-US" altLang="en-US" sz="2200" kern="0" dirty="0">
                <a:latin typeface="Times New Roman"/>
                <a:cs typeface="Times New Roman"/>
              </a:rPr>
              <a:t>A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classifier determines a set of designated classes or to the reject class from the </a:t>
            </a:r>
            <a:r>
              <a:rPr lang="en-US" altLang="en-US" sz="2200" kern="0" dirty="0">
                <a:latin typeface="Times New Roman"/>
                <a:cs typeface="Times New Roman"/>
              </a:rPr>
              <a:t>inputs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vector. For example: Decision tree, nearest class mean.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altLang="zh-CN" sz="2200" kern="0" dirty="0" smtClean="0">
              <a:solidFill>
                <a:schemeClr val="tx2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28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5987" y="260648"/>
            <a:ext cx="7378700" cy="1143000"/>
          </a:xfrm>
        </p:spPr>
        <p:txBody>
          <a:bodyPr/>
          <a:lstStyle/>
          <a:p>
            <a:pPr algn="l" eaLnBrk="1" hangingPunct="1"/>
            <a:r>
              <a:rPr lang="en-US" altLang="zh-CN" sz="4000" i="1" dirty="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Classification vs. Clustering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25436" y="1404977"/>
            <a:ext cx="7958138" cy="4491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200" kern="0" dirty="0">
                <a:latin typeface="Times New Roman"/>
                <a:cs typeface="Times New Roman"/>
              </a:rPr>
              <a:t>Classification is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a </a:t>
            </a:r>
            <a:r>
              <a:rPr lang="en-US" altLang="en-US" sz="2200" kern="0" dirty="0">
                <a:latin typeface="Times New Roman"/>
                <a:cs typeface="Times New Roman"/>
              </a:rPr>
              <a:t>set of patterns that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has been classified</a:t>
            </a:r>
            <a:endParaRPr lang="en-US" altLang="en-US" sz="2200" kern="0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A </a:t>
            </a:r>
            <a:r>
              <a:rPr lang="en-US" altLang="en-US" sz="2200" kern="0" dirty="0">
                <a:latin typeface="Times New Roman"/>
                <a:cs typeface="Times New Roman"/>
              </a:rPr>
              <a:t>set of patterns is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called a set of training</a:t>
            </a:r>
            <a:endParaRPr lang="en-US" altLang="en-US" sz="2200" kern="0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n-US" altLang="en-US" sz="2200" kern="0" dirty="0">
                <a:latin typeface="Times New Roman"/>
                <a:cs typeface="Times New Roman"/>
              </a:rPr>
              <a:t>The learning </a:t>
            </a:r>
            <a:r>
              <a:rPr lang="en-US" altLang="en-US" sz="2200" kern="0" dirty="0" smtClean="0">
                <a:latin typeface="Times New Roman"/>
                <a:cs typeface="Times New Roman"/>
              </a:rPr>
              <a:t>strategy </a:t>
            </a:r>
            <a:endParaRPr lang="en-US" altLang="en-US" sz="2200" kern="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Learning can also be unsupervised</a:t>
            </a:r>
          </a:p>
          <a:p>
            <a:pPr lvl="1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In this case, there is no training set</a:t>
            </a:r>
          </a:p>
          <a:p>
            <a:pPr lvl="1" eaLnBrk="1" hangingPunct="1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Instead, the classes itself based on a patterns.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CN" sz="2200" kern="0" dirty="0" smtClean="0">
              <a:solidFill>
                <a:schemeClr val="tx2"/>
              </a:solidFill>
              <a:latin typeface="Times New Roman"/>
              <a:ea typeface="SimSun" panose="02010600030101010101" pitchFamily="2" charset="-122"/>
              <a:cs typeface="Times New Roman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01870" y="3878687"/>
            <a:ext cx="4042138" cy="2103478"/>
            <a:chOff x="144" y="2400"/>
            <a:chExt cx="2832" cy="1826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144" y="2400"/>
              <a:ext cx="2832" cy="1463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ahoma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92" y="2544"/>
            <a:ext cx="1296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7" name="Photo Editor Photo" r:id="rId5" imgW="3438095" imgH="2647619" progId="MSPhotoEd.3">
                    <p:embed/>
                  </p:oleObj>
                </mc:Choice>
                <mc:Fallback>
                  <p:oleObj name="Photo Editor Photo" r:id="rId5" imgW="3438095" imgH="264761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544"/>
                          <a:ext cx="1296" cy="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475" y="3047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ahoma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24" y="2544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dirty="0"/>
                <a:t>Category “A”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72" y="3312"/>
              <a:ext cx="10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dirty="0"/>
                <a:t>Category “B”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064" y="2784"/>
            <a:ext cx="15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8" name="Photo Editor Photo" r:id="rId7" imgW="419048" imgH="762106" progId="MSPhotoEd.3">
                    <p:embed/>
                  </p:oleObj>
                </mc:Choice>
                <mc:Fallback>
                  <p:oleObj name="Photo Editor Photo" r:id="rId7" imgW="419048" imgH="76210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784"/>
                          <a:ext cx="15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640" y="2784"/>
            <a:ext cx="187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9" name="Photo Editor Photo" r:id="rId9" imgW="495369" imgH="438095" progId="MSPhotoEd.3">
                    <p:embed/>
                  </p:oleObj>
                </mc:Choice>
                <mc:Fallback>
                  <p:oleObj name="Photo Editor Photo" r:id="rId9" imgW="495369" imgH="43809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784"/>
                          <a:ext cx="187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256" y="2880"/>
            <a:ext cx="183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0" name="Photo Editor Photo" r:id="rId11" imgW="485586" imgH="495369" progId="MSPhotoEd.3">
                    <p:embed/>
                  </p:oleObj>
                </mc:Choice>
                <mc:Fallback>
                  <p:oleObj name="Photo Editor Photo" r:id="rId11" imgW="485586" imgH="49536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880"/>
                          <a:ext cx="183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448" y="2784"/>
            <a:ext cx="166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1" name="Photo Editor Photo" r:id="rId13" imgW="438095" imgH="733333" progId="MSPhotoEd.3">
                    <p:embed/>
                  </p:oleObj>
                </mc:Choice>
                <mc:Fallback>
                  <p:oleObj name="Photo Editor Photo" r:id="rId13" imgW="438095" imgH="73333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784"/>
                          <a:ext cx="166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872" y="3600"/>
            <a:ext cx="16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2" name="Photo Editor Photo" r:id="rId15" imgW="428798" imgH="666667" progId="MSPhotoEd.3">
                    <p:embed/>
                  </p:oleObj>
                </mc:Choice>
                <mc:Fallback>
                  <p:oleObj name="Photo Editor Photo" r:id="rId15" imgW="428798" imgH="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600"/>
                          <a:ext cx="16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064" y="3600"/>
            <a:ext cx="205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3" name="Photo Editor Photo" r:id="rId17" imgW="542857" imgH="590476" progId="MSPhotoEd.3">
                    <p:embed/>
                  </p:oleObj>
                </mc:Choice>
                <mc:Fallback>
                  <p:oleObj name="Photo Editor Photo" r:id="rId17" imgW="542857" imgH="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600"/>
                          <a:ext cx="205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592" y="3600"/>
            <a:ext cx="173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4" name="Photo Editor Photo" r:id="rId19" imgW="457143" imgH="695238" progId="MSPhotoEd.3">
                    <p:embed/>
                  </p:oleObj>
                </mc:Choice>
                <mc:Fallback>
                  <p:oleObj name="Photo Editor Photo" r:id="rId19" imgW="457143" imgH="69523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600"/>
                          <a:ext cx="173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352" y="3600"/>
            <a:ext cx="151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5" name="Photo Editor Photo" r:id="rId21" imgW="400000" imgH="590476" progId="MSPhotoEd.3">
                    <p:embed/>
                  </p:oleObj>
                </mc:Choice>
                <mc:Fallback>
                  <p:oleObj name="Photo Editor Photo" r:id="rId21" imgW="400000" imgH="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600"/>
                          <a:ext cx="151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962" y="3852"/>
              <a:ext cx="121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200" dirty="0" smtClean="0">
                  <a:latin typeface="Times New Roman"/>
                  <a:cs typeface="Times New Roman"/>
                </a:rPr>
                <a:t>Classification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4879759" y="3870333"/>
            <a:ext cx="3783013" cy="1355725"/>
            <a:chOff x="3120" y="2688"/>
            <a:chExt cx="2544" cy="1152"/>
          </a:xfrm>
        </p:grpSpPr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3120" y="2688"/>
              <a:ext cx="2544" cy="115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ahoma" charset="0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4353" y="3168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ahoma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944" y="3456"/>
            <a:ext cx="12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6" name="Photo Editor Photo" r:id="rId23" imgW="228571" imgH="666667" progId="MSPhotoEd.3">
                    <p:embed/>
                  </p:oleObj>
                </mc:Choice>
                <mc:Fallback>
                  <p:oleObj name="Photo Editor Photo" r:id="rId23" imgW="228571" imgH="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456"/>
                          <a:ext cx="127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040" y="3456"/>
            <a:ext cx="164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7" name="Photo Editor Photo" r:id="rId25" imgW="295238" imgH="685714" progId="MSPhotoEd.3">
                    <p:embed/>
                  </p:oleObj>
                </mc:Choice>
                <mc:Fallback>
                  <p:oleObj name="Photo Editor Photo" r:id="rId25" imgW="295238" imgH="68571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456"/>
                          <a:ext cx="164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5232" y="3504"/>
            <a:ext cx="111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8" name="Photo Editor Photo" r:id="rId27" imgW="200159" imgH="647619" progId="MSPhotoEd.3">
                    <p:embed/>
                  </p:oleObj>
                </mc:Choice>
                <mc:Fallback>
                  <p:oleObj name="Photo Editor Photo" r:id="rId27" imgW="200159" imgH="64761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3504"/>
                          <a:ext cx="111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5424" y="3504"/>
            <a:ext cx="201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9" name="Photo Editor Photo" r:id="rId29" imgW="361809" imgH="619211" progId="MSPhotoEd.3">
                    <p:embed/>
                  </p:oleObj>
                </mc:Choice>
                <mc:Fallback>
                  <p:oleObj name="Photo Editor Photo" r:id="rId29" imgW="361809" imgH="61921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" y="3504"/>
                          <a:ext cx="201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4752" y="2880"/>
            <a:ext cx="206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0" name="Photo Editor Photo" r:id="rId31" imgW="466543" imgH="638264" progId="MSPhotoEd.3">
                    <p:embed/>
                  </p:oleObj>
                </mc:Choice>
                <mc:Fallback>
                  <p:oleObj name="Photo Editor Photo" r:id="rId31" imgW="466543" imgH="63826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880"/>
                          <a:ext cx="206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5040" y="2880"/>
            <a:ext cx="193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1" name="Photo Editor Photo" r:id="rId33" imgW="438095" imgH="571731" progId="MSPhotoEd.3">
                    <p:embed/>
                  </p:oleObj>
                </mc:Choice>
                <mc:Fallback>
                  <p:oleObj name="Photo Editor Photo" r:id="rId33" imgW="438095" imgH="57173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880"/>
                          <a:ext cx="193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5280" y="2928"/>
            <a:ext cx="22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2" name="Photo Editor Photo" r:id="rId35" imgW="504762" imgH="561905" progId="MSPhotoEd.3">
                    <p:embed/>
                  </p:oleObj>
                </mc:Choice>
                <mc:Fallback>
                  <p:oleObj name="Photo Editor Photo" r:id="rId35" imgW="504762" imgH="56190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928"/>
                          <a:ext cx="22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4800" y="3408"/>
            <a:ext cx="69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3" name="Photo Editor Photo" r:id="rId37" imgW="123842" imgH="666667" progId="MSPhotoEd.3">
                    <p:embed/>
                  </p:oleObj>
                </mc:Choice>
                <mc:Fallback>
                  <p:oleObj name="Photo Editor Photo" r:id="rId37" imgW="123842" imgH="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408"/>
                          <a:ext cx="69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5"/>
            <p:cNvGraphicFramePr>
              <a:graphicFrameLocks noChangeAspect="1"/>
            </p:cNvGraphicFramePr>
            <p:nvPr/>
          </p:nvGraphicFramePr>
          <p:xfrm>
            <a:off x="3216" y="2832"/>
            <a:ext cx="1041" cy="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4" name="Image" r:id="rId39" imgW="1651959" imgH="1397318" progId="Photoshop.Image.4">
                    <p:embed/>
                  </p:oleObj>
                </mc:Choice>
                <mc:Fallback>
                  <p:oleObj name="Image" r:id="rId39" imgW="1651959" imgH="1397318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832"/>
                          <a:ext cx="1041" cy="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207452" y="5268724"/>
            <a:ext cx="13601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/>
                <a:cs typeface="Times New Roman"/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87925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552" y="55721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  <a:cs typeface="Times New Roman" charset="0"/>
              </a:rPr>
              <a:t>Classification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800"/>
          </a:xfrm>
        </p:spPr>
        <p:txBody>
          <a:bodyPr/>
          <a:lstStyle/>
          <a:p>
            <a:pPr algn="just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Classification is a group based on similarity of items (objects/patterns/image regions/pixels).</a:t>
            </a: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1138149" y="2420888"/>
            <a:ext cx="6673850" cy="2971800"/>
            <a:chOff x="1234685" y="3121856"/>
            <a:chExt cx="6674626" cy="3583744"/>
          </a:xfrm>
        </p:grpSpPr>
        <p:pic>
          <p:nvPicPr>
            <p:cNvPr id="1638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685" y="3121856"/>
              <a:ext cx="6674626" cy="5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321" y="3709556"/>
              <a:ext cx="6559355" cy="29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123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1065</Words>
  <Application>Microsoft Office PowerPoint</Application>
  <PresentationFormat>On-screen Show (4:3)</PresentationFormat>
  <Paragraphs>202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ＭＳ Ｐゴシック</vt:lpstr>
      <vt:lpstr>ＭＳ Ｐゴシック</vt:lpstr>
      <vt:lpstr>SimSun</vt:lpstr>
      <vt:lpstr>Arial</vt:lpstr>
      <vt:lpstr>Calibri</vt:lpstr>
      <vt:lpstr>Helvetica</vt:lpstr>
      <vt:lpstr>Tahoma</vt:lpstr>
      <vt:lpstr>Times New Roman</vt:lpstr>
      <vt:lpstr>Wingdings</vt:lpstr>
      <vt:lpstr>Office Theme</vt:lpstr>
      <vt:lpstr>Photo Editor Photo</vt:lpstr>
      <vt:lpstr>Image</vt:lpstr>
      <vt:lpstr>Rastrový obraz</vt:lpstr>
      <vt:lpstr>Equation</vt:lpstr>
      <vt:lpstr>Image bitmap</vt:lpstr>
      <vt:lpstr>Rovnice</vt:lpstr>
      <vt:lpstr>IMAGE PROCESSING  RECOGNITION AND CLASSIFICATION</vt:lpstr>
      <vt:lpstr>Contents</vt:lpstr>
      <vt:lpstr>PowerPoint Presentation</vt:lpstr>
      <vt:lpstr>Recognition</vt:lpstr>
      <vt:lpstr>PowerPoint Presentation</vt:lpstr>
      <vt:lpstr>PowerPoint Presentation</vt:lpstr>
      <vt:lpstr>PowerPoint Presentation</vt:lpstr>
      <vt:lpstr>Classification vs. Clustering</vt:lpstr>
      <vt:lpstr>Classification</vt:lpstr>
      <vt:lpstr>Pattern Recognition</vt:lpstr>
      <vt:lpstr>Approaches</vt:lpstr>
      <vt:lpstr>Features</vt:lpstr>
      <vt:lpstr>Features</vt:lpstr>
      <vt:lpstr>Features</vt:lpstr>
      <vt:lpstr>Features</vt:lpstr>
      <vt:lpstr>Classifier</vt:lpstr>
      <vt:lpstr>Classifier</vt:lpstr>
      <vt:lpstr>Classifier</vt:lpstr>
      <vt:lpstr>Classifier</vt:lpstr>
      <vt:lpstr> A Pattern Recognition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- Example</vt:lpstr>
      <vt:lpstr>Classification - Example</vt:lpstr>
      <vt:lpstr>Classification - Example</vt:lpstr>
      <vt:lpstr>Select Features</vt:lpstr>
      <vt:lpstr>Classification - Example</vt:lpstr>
      <vt:lpstr>Classification - Example</vt:lpstr>
      <vt:lpstr>Classification - Example</vt:lpstr>
      <vt:lpstr>Classification - Example</vt:lpstr>
      <vt:lpstr>PowerPoint Presentation</vt:lpstr>
      <vt:lpstr>Template Matching</vt:lpstr>
      <vt:lpstr>Pseudocode for Template Matching</vt:lpstr>
      <vt:lpstr>Example of a “Nose Template”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cuba</cp:lastModifiedBy>
  <cp:revision>206</cp:revision>
  <cp:lastPrinted>2017-07-24T03:54:17Z</cp:lastPrinted>
  <dcterms:created xsi:type="dcterms:W3CDTF">2016-03-03T08:04:10Z</dcterms:created>
  <dcterms:modified xsi:type="dcterms:W3CDTF">2017-08-31T06:34:11Z</dcterms:modified>
</cp:coreProperties>
</file>