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6" r:id="rId1"/>
  </p:sldMasterIdLst>
  <p:notesMasterIdLst>
    <p:notesMasterId r:id="rId28"/>
  </p:notesMasterIdLst>
  <p:handoutMasterIdLst>
    <p:handoutMasterId r:id="rId29"/>
  </p:handoutMasterIdLst>
  <p:sldIdLst>
    <p:sldId id="403" r:id="rId2"/>
    <p:sldId id="257" r:id="rId3"/>
    <p:sldId id="342" r:id="rId4"/>
    <p:sldId id="259" r:id="rId5"/>
    <p:sldId id="313" r:id="rId6"/>
    <p:sldId id="333" r:id="rId7"/>
    <p:sldId id="404" r:id="rId8"/>
    <p:sldId id="314" r:id="rId9"/>
    <p:sldId id="315" r:id="rId10"/>
    <p:sldId id="318" r:id="rId11"/>
    <p:sldId id="319" r:id="rId12"/>
    <p:sldId id="263" r:id="rId13"/>
    <p:sldId id="405" r:id="rId14"/>
    <p:sldId id="264" r:id="rId15"/>
    <p:sldId id="406" r:id="rId16"/>
    <p:sldId id="265" r:id="rId17"/>
    <p:sldId id="266" r:id="rId18"/>
    <p:sldId id="268" r:id="rId19"/>
    <p:sldId id="269" r:id="rId20"/>
    <p:sldId id="270" r:id="rId21"/>
    <p:sldId id="271" r:id="rId22"/>
    <p:sldId id="273" r:id="rId23"/>
    <p:sldId id="356" r:id="rId24"/>
    <p:sldId id="357" r:id="rId25"/>
    <p:sldId id="274" r:id="rId26"/>
    <p:sldId id="339" r:id="rId2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6063"/>
    <p:restoredTop sz="95422" autoAdjust="0"/>
  </p:normalViewPr>
  <p:slideViewPr>
    <p:cSldViewPr>
      <p:cViewPr varScale="1">
        <p:scale>
          <a:sx n="114" d="100"/>
          <a:sy n="114" d="100"/>
        </p:scale>
        <p:origin x="96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7" d="100"/>
        <a:sy n="137" d="100"/>
      </p:scale>
      <p:origin x="0" y="65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D90D3-C8F8-467B-9CC3-9218FF5DB928}" type="datetimeFigureOut">
              <a:rPr lang="en-US" smtClean="0"/>
              <a:t>10/2/17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5907C6-552F-4F61-9DA6-BBB2001A6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59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C695705-75A3-4B6C-9B51-946F95B03EC3}" type="datetimeFigureOut">
              <a:rPr lang="en-US" smtClean="0"/>
              <a:t>10/2/17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7885925-797B-49A7-B6DD-7A27F8CD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502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FB40C6-B050-467A-8641-1A251619C084}" type="slidenum">
              <a:rPr lang="en-US"/>
              <a:pPr/>
              <a:t>4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b="1" dirty="0" smtClean="0">
              <a:latin typeface="Arial" charset="0"/>
              <a:ea typeface="ＭＳ Ｐゴシック" pitchFamily="-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5004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AFFB4E-7366-4169-B149-CE78BAA15393}" type="slidenum">
              <a:rPr lang="en-US"/>
              <a:pPr/>
              <a:t>5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87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A36416-4FB5-4311-B504-B7669BFB7EB8}" type="slidenum">
              <a:rPr lang="en-US"/>
              <a:pPr/>
              <a:t>8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24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5B1572-FC73-4A2C-9C54-DD596AA66894}" type="slidenum">
              <a:rPr lang="en-US"/>
              <a:pPr/>
              <a:t>9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5146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6EC9C9-9B0B-4A97-AA1A-E9EA96EC730A}" type="slidenum">
              <a:rPr lang="en-US"/>
              <a:pPr/>
              <a:t>10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660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710693-6FE8-4A2B-830D-650EC01D61F8}" type="slidenum">
              <a:rPr lang="en-US"/>
              <a:pPr/>
              <a:t>11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663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97195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无忧</a:t>
            </a:r>
            <a:r>
              <a:rPr lang="en-US" altLang="zh-CN" smtClean="0"/>
              <a:t>PPT</a:t>
            </a:r>
            <a:r>
              <a:rPr lang="zh-CN" altLang="en-US" smtClean="0"/>
              <a:t>整理发布</a:t>
            </a:r>
          </a:p>
          <a:p>
            <a:endParaRPr lang="en-US" altLang="zh-CN" b="0"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6D997-A186-4BAE-9272-6828441548CE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83417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无忧</a:t>
            </a:r>
            <a:r>
              <a:rPr lang="en-US" altLang="zh-CN" smtClean="0"/>
              <a:t>PPT</a:t>
            </a:r>
            <a:r>
              <a:rPr lang="zh-CN" altLang="en-US" smtClean="0"/>
              <a:t>整理发布</a:t>
            </a:r>
          </a:p>
          <a:p>
            <a:endParaRPr lang="en-US" altLang="zh-CN" b="0"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6D997-A186-4BAE-9272-6828441548CE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0356325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90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7772400" cy="1981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962400"/>
            <a:ext cx="7772400" cy="1981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F0434DA-95A3-4243-AE38-9489254F4ED3}" type="datetime1">
              <a:rPr lang="en-US" smtClean="0"/>
              <a:t>10/2/17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BSB3133-BIOMATERIAL AND BIOMANUFACTURING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E2CAD20-3C8E-4E72-BD80-8F7C366CB9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99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62000" y="762000"/>
            <a:ext cx="7924800" cy="532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529E1F2-9D3C-43AF-83FE-CE347D9EA137}" type="datetime1">
              <a:rPr lang="en-US" smtClean="0"/>
              <a:t>10/2/17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BSB3133-BIOMATERIAL AND BIOMANUFACTURING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5245DAD-277E-401C-BF1D-3818990426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888047"/>
            <a:ext cx="1459928" cy="53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525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无忧</a:t>
            </a:r>
            <a:r>
              <a:rPr lang="en-US" altLang="zh-CN" smtClean="0"/>
              <a:t>PPT</a:t>
            </a:r>
            <a:r>
              <a:rPr lang="zh-CN" altLang="en-US" smtClean="0"/>
              <a:t>整理发布</a:t>
            </a:r>
          </a:p>
          <a:p>
            <a:endParaRPr lang="en-US" altLang="zh-CN" b="0"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6D997-A186-4BAE-9272-6828441548CE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888047"/>
            <a:ext cx="1459928" cy="53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6013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无忧</a:t>
            </a:r>
            <a:r>
              <a:rPr lang="en-US" altLang="zh-CN" smtClean="0"/>
              <a:t>PPT</a:t>
            </a:r>
            <a:r>
              <a:rPr lang="zh-CN" altLang="en-US" smtClean="0"/>
              <a:t>整理发布</a:t>
            </a:r>
          </a:p>
          <a:p>
            <a:endParaRPr lang="en-US" altLang="zh-CN" b="0"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6D997-A186-4BAE-9272-6828441548CE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291540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无忧</a:t>
            </a:r>
            <a:r>
              <a:rPr lang="en-US" altLang="zh-CN" smtClean="0"/>
              <a:t>PPT</a:t>
            </a:r>
            <a:r>
              <a:rPr lang="zh-CN" altLang="en-US" smtClean="0"/>
              <a:t>整理发布</a:t>
            </a:r>
          </a:p>
          <a:p>
            <a:endParaRPr lang="en-US" altLang="zh-CN" b="0">
              <a:effectLst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6D997-A186-4BAE-9272-6828441548CE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888047"/>
            <a:ext cx="1459928" cy="53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791325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无忧</a:t>
            </a:r>
            <a:r>
              <a:rPr lang="en-US" altLang="zh-CN" smtClean="0"/>
              <a:t>PPT</a:t>
            </a:r>
            <a:r>
              <a:rPr lang="zh-CN" altLang="en-US" smtClean="0"/>
              <a:t>整理发布</a:t>
            </a:r>
          </a:p>
          <a:p>
            <a:endParaRPr lang="en-US" altLang="zh-CN" b="0">
              <a:effectLst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6D997-A186-4BAE-9272-6828441548CE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888047"/>
            <a:ext cx="1459928" cy="53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81363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无忧</a:t>
            </a:r>
            <a:r>
              <a:rPr lang="en-US" altLang="zh-CN" smtClean="0"/>
              <a:t>PPT</a:t>
            </a:r>
            <a:r>
              <a:rPr lang="zh-CN" altLang="en-US" smtClean="0"/>
              <a:t>整理发布</a:t>
            </a:r>
          </a:p>
          <a:p>
            <a:endParaRPr lang="en-US" altLang="zh-CN" b="0">
              <a:effectLst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6D997-A186-4BAE-9272-6828441548CE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888047"/>
            <a:ext cx="1459928" cy="53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41738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无忧</a:t>
            </a:r>
            <a:r>
              <a:rPr lang="en-US" altLang="zh-CN" smtClean="0"/>
              <a:t>PPT</a:t>
            </a:r>
            <a:r>
              <a:rPr lang="zh-CN" altLang="en-US" smtClean="0"/>
              <a:t>整理发布</a:t>
            </a:r>
          </a:p>
          <a:p>
            <a:endParaRPr lang="en-US" altLang="zh-CN" b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6D997-A186-4BAE-9272-6828441548CE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888047"/>
            <a:ext cx="1459928" cy="53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98309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无忧</a:t>
            </a:r>
            <a:r>
              <a:rPr lang="en-US" altLang="zh-CN" smtClean="0"/>
              <a:t>PPT</a:t>
            </a:r>
            <a:r>
              <a:rPr lang="zh-CN" altLang="en-US" smtClean="0"/>
              <a:t>整理发布</a:t>
            </a:r>
          </a:p>
          <a:p>
            <a:endParaRPr lang="en-US" altLang="zh-CN" b="0">
              <a:effectLst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6D997-A186-4BAE-9272-6828441548CE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6303151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无忧</a:t>
            </a:r>
            <a:r>
              <a:rPr lang="en-US" altLang="zh-CN" smtClean="0"/>
              <a:t>PPT</a:t>
            </a:r>
            <a:r>
              <a:rPr lang="zh-CN" altLang="en-US" smtClean="0"/>
              <a:t>整理发布</a:t>
            </a:r>
          </a:p>
          <a:p>
            <a:endParaRPr lang="en-US" altLang="zh-CN" b="0">
              <a:effectLst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6D997-A186-4BAE-9272-6828441548CE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0223064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CN" altLang="en-US" smtClean="0"/>
              <a:t>无忧</a:t>
            </a:r>
            <a:r>
              <a:rPr lang="en-US" altLang="zh-CN" smtClean="0"/>
              <a:t>PPT</a:t>
            </a:r>
            <a:r>
              <a:rPr lang="zh-CN" altLang="en-US" smtClean="0"/>
              <a:t>整理发布</a:t>
            </a:r>
          </a:p>
          <a:p>
            <a:endParaRPr lang="en-US" altLang="zh-CN" b="0"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4A6D997-A186-4BAE-9272-6828441548CE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535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7" r:id="rId1"/>
    <p:sldLayoutId id="2147484048" r:id="rId2"/>
    <p:sldLayoutId id="2147484049" r:id="rId3"/>
    <p:sldLayoutId id="2147484050" r:id="rId4"/>
    <p:sldLayoutId id="2147484051" r:id="rId5"/>
    <p:sldLayoutId id="2147484052" r:id="rId6"/>
    <p:sldLayoutId id="2147484053" r:id="rId7"/>
    <p:sldLayoutId id="2147484054" r:id="rId8"/>
    <p:sldLayoutId id="2147484055" r:id="rId9"/>
    <p:sldLayoutId id="2147484056" r:id="rId10"/>
    <p:sldLayoutId id="2147484057" r:id="rId11"/>
    <p:sldLayoutId id="2147484058" r:id="rId12"/>
    <p:sldLayoutId id="2147484059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6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7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8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nswers.com/topic/open-loop-controller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nswers.com/topic/control-system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ogle.com/url?sa=X&amp;start=15&amp;oi=define&amp;q=http://en.wikipedia.org/wiki/Instrumentation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0" y="1676400"/>
            <a:ext cx="8382000" cy="220216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BSB3503 - Biomanufacturing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9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Instrument Controls System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(Feedback and Feed forward)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Nurul Azyyati Sabri</a:t>
            </a:r>
          </a:p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Co-Author / Editor: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Rama Yusvana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Industrial Sciences &amp;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yusvana@ump.edu.my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50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685800"/>
            <a:ext cx="8229600" cy="1143000"/>
          </a:xfrm>
        </p:spPr>
        <p:txBody>
          <a:bodyPr/>
          <a:lstStyle/>
          <a:p>
            <a:r>
              <a:rPr lang="en-US" b="1" dirty="0"/>
              <a:t>Connection of sensors/actuators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CAD20-3C8E-4E72-BD80-8F7C366CB995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49157" name="Picture 5"/>
          <p:cNvPicPr>
            <a:picLocks noGrp="1" noChangeAspect="1" noChangeArrowheads="1"/>
          </p:cNvPicPr>
          <p:nvPr>
            <p:ph sz="half" idx="4294967295"/>
          </p:nvPr>
        </p:nvPicPr>
        <p:blipFill rotWithShape="1">
          <a:blip r:embed="rId3"/>
          <a:srcRect b="31632"/>
          <a:stretch/>
        </p:blipFill>
        <p:spPr>
          <a:xfrm>
            <a:off x="1143000" y="1828800"/>
            <a:ext cx="6324600" cy="1143000"/>
          </a:xfrm>
        </p:spPr>
      </p:pic>
      <p:sp>
        <p:nvSpPr>
          <p:cNvPr id="4915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3200400"/>
            <a:ext cx="8839200" cy="2590800"/>
          </a:xfrm>
        </p:spPr>
        <p:txBody>
          <a:bodyPr>
            <a:noAutofit/>
          </a:bodyPr>
          <a:lstStyle/>
          <a:p>
            <a:r>
              <a:rPr lang="en-US" sz="2800" dirty="0"/>
              <a:t>The processor should be viewed as a general block</a:t>
            </a:r>
          </a:p>
          <a:p>
            <a:pPr lvl="1"/>
            <a:r>
              <a:rPr lang="en-US" dirty="0"/>
              <a:t>Microprocessor</a:t>
            </a:r>
          </a:p>
          <a:p>
            <a:pPr lvl="1"/>
            <a:r>
              <a:rPr lang="en-US" dirty="0"/>
              <a:t>Amplifier</a:t>
            </a:r>
          </a:p>
          <a:p>
            <a:pPr lvl="1"/>
            <a:r>
              <a:rPr lang="en-US" dirty="0"/>
              <a:t>Driver, etc</a:t>
            </a:r>
          </a:p>
          <a:p>
            <a:r>
              <a:rPr lang="en-US" sz="2800" dirty="0"/>
              <a:t>Matching: between sensor/processor and processor/actuator</a:t>
            </a:r>
          </a:p>
        </p:txBody>
      </p:sp>
    </p:spTree>
    <p:extLst>
      <p:ext uri="{BB962C8B-B14F-4D97-AF65-F5344CB8AC3E}">
        <p14:creationId xmlns:p14="http://schemas.microsoft.com/office/powerpoint/2010/main" val="212884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</p:spPr>
        <p:txBody>
          <a:bodyPr/>
          <a:lstStyle/>
          <a:p>
            <a:r>
              <a:rPr lang="en-US" b="1" dirty="0" smtClean="0"/>
              <a:t>Example</a:t>
            </a:r>
            <a:endParaRPr lang="en-US" b="1" dirty="0"/>
          </a:p>
        </p:txBody>
      </p:sp>
      <p:pic>
        <p:nvPicPr>
          <p:cNvPr id="31750" name="Picture 6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447800" y="1981199"/>
            <a:ext cx="6096000" cy="1829997"/>
          </a:xfrm>
        </p:spPr>
      </p:pic>
      <p:sp>
        <p:nvSpPr>
          <p:cNvPr id="317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r>
              <a:rPr lang="en-US" sz="2800" dirty="0"/>
              <a:t>Sense the temperature of a CPU</a:t>
            </a:r>
          </a:p>
          <a:p>
            <a:r>
              <a:rPr lang="en-US" sz="2800" dirty="0"/>
              <a:t>Control the speed of the fan to keep the temperature constant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CAD20-3C8E-4E72-BD80-8F7C366CB99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505200" y="1371600"/>
            <a:ext cx="16002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Amplifier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2956895"/>
            <a:ext cx="10668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Sensor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772400" y="2699266"/>
            <a:ext cx="12192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Actuator</a:t>
            </a:r>
            <a:endParaRPr lang="en-US" dirty="0"/>
          </a:p>
        </p:txBody>
      </p:sp>
      <p:cxnSp>
        <p:nvCxnSpPr>
          <p:cNvPr id="6" name="Straight Arrow Connector 5"/>
          <p:cNvCxnSpPr>
            <a:stCxn id="8" idx="3"/>
          </p:cNvCxnSpPr>
          <p:nvPr/>
        </p:nvCxnSpPr>
        <p:spPr>
          <a:xfrm>
            <a:off x="1219200" y="3141561"/>
            <a:ext cx="6858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962400" y="1828800"/>
            <a:ext cx="0" cy="87046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7467600" y="3093999"/>
            <a:ext cx="6096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055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“Feed-forward”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29718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C</a:t>
            </a:r>
            <a:r>
              <a:rPr lang="en-US" sz="2800" dirty="0" smtClean="0"/>
              <a:t>ontrol </a:t>
            </a:r>
            <a:r>
              <a:rPr lang="en-US" sz="2800" b="1" dirty="0" smtClean="0"/>
              <a:t>system</a:t>
            </a:r>
            <a:r>
              <a:rPr lang="en-US" sz="2800" dirty="0" smtClean="0"/>
              <a:t> which </a:t>
            </a:r>
            <a:r>
              <a:rPr lang="en-US" sz="2800" dirty="0" smtClean="0">
                <a:solidFill>
                  <a:schemeClr val="accent2"/>
                </a:solidFill>
              </a:rPr>
              <a:t>passes a controlling signal from a source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2"/>
                </a:solidFill>
              </a:rPr>
              <a:t>to a load elsewhere in its external environment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71C843DF-DA2D-44CC-904A-D98A2E6D1D6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61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b="1" dirty="0"/>
              <a:t>Feed-forward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71C843DF-DA2D-44CC-904A-D98A2E6D1D68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325080"/>
              </p:ext>
            </p:extLst>
          </p:nvPr>
        </p:nvGraphicFramePr>
        <p:xfrm>
          <a:off x="451338" y="2514600"/>
          <a:ext cx="8071556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HiJaak" r:id="rId3" imgW="6276190" imgH="1724266" progId="">
                  <p:embed/>
                </p:oleObj>
              </mc:Choice>
              <mc:Fallback>
                <p:oleObj name="HiJaak" r:id="rId3" imgW="6276190" imgH="172426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338" y="2514600"/>
                        <a:ext cx="8071556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0697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0438"/>
            <a:ext cx="8229600" cy="1143000"/>
          </a:xfrm>
        </p:spPr>
        <p:txBody>
          <a:bodyPr/>
          <a:lstStyle/>
          <a:p>
            <a:r>
              <a:rPr lang="en-US" b="1" dirty="0" smtClean="0"/>
              <a:t>“Feed-forward”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2438400"/>
            <a:ext cx="8305800" cy="3124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Responds to its control signal in a </a:t>
            </a:r>
            <a:r>
              <a:rPr lang="en-US" sz="2800" dirty="0" smtClean="0">
                <a:solidFill>
                  <a:schemeClr val="accent2"/>
                </a:solidFill>
              </a:rPr>
              <a:t>pre-defined way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D</a:t>
            </a:r>
            <a:r>
              <a:rPr lang="en-US" sz="2800" dirty="0">
                <a:solidFill>
                  <a:schemeClr val="accent2"/>
                </a:solidFill>
              </a:rPr>
              <a:t>oes not observe the output of the processes that it is controlling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0997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Feed-forward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447800"/>
            <a:ext cx="8305800" cy="50292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Feedforward is an anticipative approach</a:t>
            </a:r>
            <a:r>
              <a:rPr lang="en-US" sz="2800" dirty="0" smtClean="0"/>
              <a:t>. It does NOT wait until something goes wrong. </a:t>
            </a:r>
            <a:r>
              <a:rPr lang="en-US" sz="2800" dirty="0" smtClean="0">
                <a:solidFill>
                  <a:schemeClr val="accent2"/>
                </a:solidFill>
              </a:rPr>
              <a:t>Feedback is a reactive approach</a:t>
            </a:r>
            <a:r>
              <a:rPr lang="en-US" sz="2800" dirty="0" smtClean="0"/>
              <a:t>. It responds (reacts) to external environment</a:t>
            </a:r>
          </a:p>
          <a:p>
            <a:r>
              <a:rPr lang="en-US" sz="2800" dirty="0" smtClean="0"/>
              <a:t>Feedforward is unable to respond to disturbances and uncertainties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41227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Feedback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3886200"/>
            <a:ext cx="7315200" cy="2616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 process in which a system regulates itself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799228"/>
              </p:ext>
            </p:extLst>
          </p:nvPr>
        </p:nvGraphicFramePr>
        <p:xfrm>
          <a:off x="990600" y="1371600"/>
          <a:ext cx="7315200" cy="239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HiJaak" r:id="rId3" imgW="6249272" imgH="1781424" progId="">
                  <p:embed/>
                </p:oleObj>
              </mc:Choice>
              <mc:Fallback>
                <p:oleObj name="HiJaak" r:id="rId3" imgW="6249272" imgH="1781424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371600"/>
                        <a:ext cx="7315200" cy="239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9707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Feedback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71C843DF-DA2D-44CC-904A-D98A2E6D1D68}" type="slidenum">
              <a:rPr lang="en-US" smtClean="0"/>
              <a:t>17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Such as a heating system </a:t>
            </a:r>
          </a:p>
          <a:p>
            <a:pPr algn="just"/>
            <a:r>
              <a:rPr lang="en-US" sz="2800" dirty="0" smtClean="0"/>
              <a:t>For example, </a:t>
            </a:r>
          </a:p>
          <a:p>
            <a:pPr lvl="1" algn="just"/>
            <a:r>
              <a:rPr lang="en-US" sz="2400" dirty="0" smtClean="0"/>
              <a:t>uses a thermostat to monitor and adjust its output.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6077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Feedback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71C843DF-DA2D-44CC-904A-D98A2E6D1D68}" type="slidenum">
              <a:rPr lang="en-US" smtClean="0"/>
              <a:t>18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1447800"/>
            <a:ext cx="8229600" cy="40513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Feedback</a:t>
            </a:r>
            <a:r>
              <a:rPr lang="en-US" sz="2800" dirty="0" smtClean="0"/>
              <a:t> describes the situation when output </a:t>
            </a:r>
            <a:r>
              <a:rPr lang="en-US" sz="2800" dirty="0" smtClean="0">
                <a:solidFill>
                  <a:schemeClr val="accent2"/>
                </a:solidFill>
              </a:rPr>
              <a:t>influence the same event/phenomenon in the present or future</a:t>
            </a:r>
            <a:r>
              <a:rPr lang="en-US" sz="2800" dirty="0" smtClean="0"/>
              <a:t>. 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654117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Type of Feedbacks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400" y="1600200"/>
            <a:ext cx="8534400" cy="4724400"/>
          </a:xfrm>
        </p:spPr>
        <p:txBody>
          <a:bodyPr>
            <a:noAutofit/>
          </a:bodyPr>
          <a:lstStyle/>
          <a:p>
            <a:r>
              <a:rPr lang="en-US" sz="2800" dirty="0" smtClean="0"/>
              <a:t>When feedback acts in response to an event/phenomenon, it can influence the input signal in one of two ways:</a:t>
            </a:r>
          </a:p>
          <a:p>
            <a:r>
              <a:rPr lang="en-US" sz="2800" b="1" dirty="0" smtClean="0">
                <a:solidFill>
                  <a:schemeClr val="accent2"/>
                </a:solidFill>
              </a:rPr>
              <a:t>Positive feedback</a:t>
            </a:r>
            <a:r>
              <a:rPr lang="en-US" sz="2800" b="1" dirty="0" smtClean="0"/>
              <a:t> </a:t>
            </a:r>
            <a:endParaRPr lang="en-US" b="1" dirty="0" smtClean="0"/>
          </a:p>
          <a:p>
            <a:pPr lvl="1"/>
            <a:r>
              <a:rPr lang="en-US" dirty="0" smtClean="0"/>
              <a:t>leading to more modification.</a:t>
            </a:r>
            <a:endParaRPr lang="en-US" dirty="0"/>
          </a:p>
          <a:p>
            <a:r>
              <a:rPr lang="en-US" sz="2800" dirty="0" smtClean="0">
                <a:solidFill>
                  <a:schemeClr val="accent2"/>
                </a:solidFill>
              </a:rPr>
              <a:t>Negative feedback</a:t>
            </a:r>
          </a:p>
          <a:p>
            <a:pPr lvl="1"/>
            <a:r>
              <a:rPr lang="en-US" dirty="0" smtClean="0"/>
              <a:t>Reduce or minimize the error resulting the disturbances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44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1"/>
            <a:ext cx="8229600" cy="29717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To understand the theory of instruments controls.</a:t>
            </a:r>
          </a:p>
          <a:p>
            <a:r>
              <a:rPr lang="en-US" sz="2800" dirty="0" smtClean="0"/>
              <a:t>To understand the difference between feedback and feed-forward.</a:t>
            </a:r>
            <a:endParaRPr lang="en-US" sz="2800" dirty="0"/>
          </a:p>
          <a:p>
            <a:r>
              <a:rPr lang="en-US" sz="2800" dirty="0" smtClean="0"/>
              <a:t>To design a feedback control system for component(s) in </a:t>
            </a:r>
            <a:r>
              <a:rPr lang="en-US" sz="2800" dirty="0" err="1" smtClean="0"/>
              <a:t>biomanufacturing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71C843DF-DA2D-44CC-904A-D98A2E6D1D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28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Feedback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71C843DF-DA2D-44CC-904A-D98A2E6D1D68}" type="slidenum">
              <a:rPr lang="en-US" smtClean="0"/>
              <a:t>20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1219200"/>
            <a:ext cx="8610600" cy="48768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Positive feedback</a:t>
            </a:r>
            <a:r>
              <a:rPr lang="en-US" sz="2800" dirty="0" smtClean="0"/>
              <a:t> is a </a:t>
            </a:r>
            <a:r>
              <a:rPr lang="en-US" sz="2800" b="1" i="1" dirty="0" smtClean="0">
                <a:solidFill>
                  <a:schemeClr val="accent2"/>
                </a:solidFill>
              </a:rPr>
              <a:t>self-reinforcing</a:t>
            </a:r>
            <a:r>
              <a:rPr lang="en-US" sz="2800" dirty="0" smtClean="0">
                <a:solidFill>
                  <a:schemeClr val="accent2"/>
                </a:solidFill>
              </a:rPr>
              <a:t> loop</a:t>
            </a:r>
            <a:r>
              <a:rPr lang="en-US" sz="2800" dirty="0" smtClean="0"/>
              <a:t>.</a:t>
            </a:r>
          </a:p>
          <a:p>
            <a:endParaRPr lang="en-US" sz="2800" baseline="30000" dirty="0" smtClean="0"/>
          </a:p>
          <a:p>
            <a:r>
              <a:rPr lang="en-US" sz="2800" dirty="0" smtClean="0"/>
              <a:t>An event influenced by positive/negative feedbacks can </a:t>
            </a:r>
            <a:r>
              <a:rPr lang="en-US" sz="2800" dirty="0" smtClean="0">
                <a:solidFill>
                  <a:schemeClr val="accent2"/>
                </a:solidFill>
              </a:rPr>
              <a:t>increase or decrease its output/activation until it hits a limiting constraint</a:t>
            </a:r>
            <a:r>
              <a:rPr lang="en-US" sz="2800" dirty="0" smtClean="0"/>
              <a:t>. 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05071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8687"/>
          </a:xfrm>
        </p:spPr>
        <p:txBody>
          <a:bodyPr/>
          <a:lstStyle/>
          <a:p>
            <a:r>
              <a:rPr lang="en-US" b="1" dirty="0" smtClean="0"/>
              <a:t>Feedback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71C843DF-DA2D-44CC-904A-D98A2E6D1D68}" type="slidenum">
              <a:rPr lang="en-US" smtClean="0"/>
              <a:t>21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200" y="1219200"/>
            <a:ext cx="8610600" cy="510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/>
              <a:t>    Negative feedback</a:t>
            </a:r>
          </a:p>
          <a:p>
            <a:pPr>
              <a:buNone/>
            </a:pPr>
            <a:r>
              <a:rPr lang="en-US" sz="2800" dirty="0" smtClean="0"/>
              <a:t>    the feedback signal dampen the effect of the input signal, leading to less modification.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514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813273"/>
              </p:ext>
            </p:extLst>
          </p:nvPr>
        </p:nvGraphicFramePr>
        <p:xfrm>
          <a:off x="973294" y="1676400"/>
          <a:ext cx="6341906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HiJaak" r:id="rId3" imgW="3476190" imgH="1295238" progId="">
                  <p:embed/>
                </p:oleObj>
              </mc:Choice>
              <mc:Fallback>
                <p:oleObj name="HiJaak" r:id="rId3" imgW="3476190" imgH="129523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294" y="1676400"/>
                        <a:ext cx="6341906" cy="236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Ideal feedback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feedback is negative if B &lt;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173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914400"/>
          </a:xfrm>
        </p:spPr>
        <p:txBody>
          <a:bodyPr>
            <a:normAutofit/>
          </a:bodyPr>
          <a:lstStyle/>
          <a:p>
            <a:pPr algn="ctr"/>
            <a:r>
              <a:rPr lang="en-US" altLang="en-US" sz="4000"/>
              <a:t>Open-loop Control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76400"/>
            <a:ext cx="8686800" cy="4267200"/>
          </a:xfrm>
        </p:spPr>
        <p:txBody>
          <a:bodyPr/>
          <a:lstStyle/>
          <a:p>
            <a:r>
              <a:rPr lang="en-US" altLang="en-US"/>
              <a:t>A control loop operated by human intervention or does not have a feedback loop to self adjust. </a:t>
            </a:r>
            <a:r>
              <a:rPr lang="en-US" altLang="en-US" sz="1400">
                <a:hlinkClick r:id="rId2"/>
              </a:rPr>
              <a:t>http://www.answers.com/topic/open-loop-controller</a:t>
            </a:r>
            <a:endParaRPr lang="en-US" altLang="en-US" sz="1400"/>
          </a:p>
          <a:p>
            <a:pPr>
              <a:buFontTx/>
              <a:buNone/>
            </a:pPr>
            <a:r>
              <a:rPr lang="en-US" altLang="en-US">
                <a:solidFill>
                  <a:srgbClr val="0000FF"/>
                </a:solidFill>
              </a:rPr>
              <a:t>   Example A fan that plugs into the wall with no switch to turn on or off.</a:t>
            </a:r>
          </a:p>
        </p:txBody>
      </p:sp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533400" y="4495800"/>
            <a:ext cx="12954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3333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0" name="Rectangle 6"/>
          <p:cNvSpPr>
            <a:spLocks noChangeArrowheads="1"/>
          </p:cNvSpPr>
          <p:nvPr/>
        </p:nvSpPr>
        <p:spPr bwMode="auto">
          <a:xfrm>
            <a:off x="2514600" y="4495800"/>
            <a:ext cx="12954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3333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1" name="Rectangle 7"/>
          <p:cNvSpPr>
            <a:spLocks noChangeArrowheads="1"/>
          </p:cNvSpPr>
          <p:nvPr/>
        </p:nvSpPr>
        <p:spPr bwMode="auto">
          <a:xfrm>
            <a:off x="7391400" y="4419600"/>
            <a:ext cx="13716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3333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2" name="Text Box 8"/>
          <p:cNvSpPr txBox="1">
            <a:spLocks noChangeArrowheads="1"/>
          </p:cNvSpPr>
          <p:nvPr/>
        </p:nvSpPr>
        <p:spPr bwMode="auto">
          <a:xfrm>
            <a:off x="609600" y="4792663"/>
            <a:ext cx="11430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hlink"/>
                </a:solidFill>
              </a:rPr>
              <a:t>Plug fan into outlet power on</a:t>
            </a:r>
          </a:p>
        </p:txBody>
      </p:sp>
      <p:sp>
        <p:nvSpPr>
          <p:cNvPr id="93193" name="Text Box 9"/>
          <p:cNvSpPr txBox="1">
            <a:spLocks noChangeArrowheads="1"/>
          </p:cNvSpPr>
          <p:nvPr/>
        </p:nvSpPr>
        <p:spPr bwMode="auto">
          <a:xfrm>
            <a:off x="2667000" y="4572000"/>
            <a:ext cx="1066800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hlink"/>
                </a:solidFill>
              </a:rPr>
              <a:t>Fan operates at the speed of the motor</a:t>
            </a:r>
          </a:p>
        </p:txBody>
      </p:sp>
      <p:sp>
        <p:nvSpPr>
          <p:cNvPr id="93194" name="Text Box 10"/>
          <p:cNvSpPr txBox="1">
            <a:spLocks noChangeArrowheads="1"/>
          </p:cNvSpPr>
          <p:nvPr/>
        </p:nvSpPr>
        <p:spPr bwMode="auto">
          <a:xfrm>
            <a:off x="7543800" y="4800600"/>
            <a:ext cx="1143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hlink"/>
                </a:solidFill>
              </a:rPr>
              <a:t>Unplug fan to shut off</a:t>
            </a:r>
          </a:p>
        </p:txBody>
      </p:sp>
      <p:sp>
        <p:nvSpPr>
          <p:cNvPr id="93195" name="Rectangle 11"/>
          <p:cNvSpPr>
            <a:spLocks noChangeArrowheads="1"/>
          </p:cNvSpPr>
          <p:nvPr/>
        </p:nvSpPr>
        <p:spPr bwMode="auto">
          <a:xfrm>
            <a:off x="4648200" y="4495800"/>
            <a:ext cx="20574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3333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6" name="AutoShape 12"/>
          <p:cNvSpPr>
            <a:spLocks noChangeArrowheads="1"/>
          </p:cNvSpPr>
          <p:nvPr/>
        </p:nvSpPr>
        <p:spPr bwMode="auto">
          <a:xfrm>
            <a:off x="2057400" y="51054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7" name="AutoShape 13"/>
          <p:cNvSpPr>
            <a:spLocks noChangeArrowheads="1"/>
          </p:cNvSpPr>
          <p:nvPr/>
        </p:nvSpPr>
        <p:spPr bwMode="auto">
          <a:xfrm>
            <a:off x="4191000" y="5105400"/>
            <a:ext cx="228600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8" name="AutoShape 14"/>
          <p:cNvSpPr>
            <a:spLocks noChangeArrowheads="1"/>
          </p:cNvSpPr>
          <p:nvPr/>
        </p:nvSpPr>
        <p:spPr bwMode="auto">
          <a:xfrm>
            <a:off x="6934200" y="5105400"/>
            <a:ext cx="2286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99" name="Text Box 15"/>
          <p:cNvSpPr txBox="1">
            <a:spLocks noChangeArrowheads="1"/>
          </p:cNvSpPr>
          <p:nvPr/>
        </p:nvSpPr>
        <p:spPr bwMode="auto">
          <a:xfrm>
            <a:off x="4953000" y="4648200"/>
            <a:ext cx="16002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hlink"/>
                </a:solidFill>
              </a:rPr>
              <a:t>Fan operates to fast to much air movement blows papers of desk</a:t>
            </a:r>
          </a:p>
        </p:txBody>
      </p:sp>
    </p:spTree>
    <p:extLst>
      <p:ext uri="{BB962C8B-B14F-4D97-AF65-F5344CB8AC3E}">
        <p14:creationId xmlns:p14="http://schemas.microsoft.com/office/powerpoint/2010/main" val="150678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066800"/>
          </a:xfrm>
        </p:spPr>
        <p:txBody>
          <a:bodyPr>
            <a:normAutofit/>
          </a:bodyPr>
          <a:lstStyle/>
          <a:p>
            <a:pPr algn="ctr"/>
            <a:r>
              <a:rPr lang="en-US" altLang="en-US" sz="4000"/>
              <a:t>Closed-loop Control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839200" cy="5181600"/>
          </a:xfrm>
        </p:spPr>
        <p:txBody>
          <a:bodyPr/>
          <a:lstStyle/>
          <a:p>
            <a:r>
              <a:rPr lang="en-US" altLang="en-US"/>
              <a:t>A control-loop operated by a feedback loop allowing self adjusting of the loop.” A mechanical, optical, or electronic system that is used to maintain a desired output.” </a:t>
            </a:r>
            <a:r>
              <a:rPr lang="en-US" altLang="en-US" sz="1400">
                <a:hlinkClick r:id="rId2"/>
              </a:rPr>
              <a:t>http://www.answers.com/topic/control-system</a:t>
            </a:r>
            <a:endParaRPr lang="en-US" altLang="en-US" sz="1400"/>
          </a:p>
          <a:p>
            <a:r>
              <a:rPr lang="en-US" altLang="en-US" sz="3600">
                <a:solidFill>
                  <a:srgbClr val="0000FF"/>
                </a:solidFill>
              </a:rPr>
              <a:t>Good example: Fan with a switch to allow the speed to be changed</a:t>
            </a:r>
          </a:p>
        </p:txBody>
      </p:sp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381000" y="5029200"/>
            <a:ext cx="8382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1752600" y="5029200"/>
            <a:ext cx="8382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4" name="Rectangle 6"/>
          <p:cNvSpPr>
            <a:spLocks noChangeArrowheads="1"/>
          </p:cNvSpPr>
          <p:nvPr/>
        </p:nvSpPr>
        <p:spPr bwMode="auto">
          <a:xfrm>
            <a:off x="3276600" y="5029200"/>
            <a:ext cx="8382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5" name="Rectangle 7"/>
          <p:cNvSpPr>
            <a:spLocks noChangeArrowheads="1"/>
          </p:cNvSpPr>
          <p:nvPr/>
        </p:nvSpPr>
        <p:spPr bwMode="auto">
          <a:xfrm>
            <a:off x="4724400" y="5029200"/>
            <a:ext cx="8382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6" name="Rectangle 8"/>
          <p:cNvSpPr>
            <a:spLocks noChangeArrowheads="1"/>
          </p:cNvSpPr>
          <p:nvPr/>
        </p:nvSpPr>
        <p:spPr bwMode="auto">
          <a:xfrm>
            <a:off x="6019800" y="5029200"/>
            <a:ext cx="10668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7" name="Rectangle 9"/>
          <p:cNvSpPr>
            <a:spLocks noChangeArrowheads="1"/>
          </p:cNvSpPr>
          <p:nvPr/>
        </p:nvSpPr>
        <p:spPr bwMode="auto">
          <a:xfrm>
            <a:off x="7588373" y="4544279"/>
            <a:ext cx="8382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8" name="AutoShape 10"/>
          <p:cNvSpPr>
            <a:spLocks noChangeArrowheads="1"/>
          </p:cNvSpPr>
          <p:nvPr/>
        </p:nvSpPr>
        <p:spPr bwMode="auto">
          <a:xfrm>
            <a:off x="1295400" y="5562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0000FF"/>
          </a:solidFill>
          <a:ln w="9525">
            <a:solidFill>
              <a:srgbClr val="00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9" name="AutoShape 11"/>
          <p:cNvSpPr>
            <a:spLocks noChangeArrowheads="1"/>
          </p:cNvSpPr>
          <p:nvPr/>
        </p:nvSpPr>
        <p:spPr bwMode="auto">
          <a:xfrm>
            <a:off x="2819400" y="5562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0000FF"/>
          </a:solidFill>
          <a:ln w="9525">
            <a:solidFill>
              <a:srgbClr val="00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20" name="AutoShape 12"/>
          <p:cNvSpPr>
            <a:spLocks noChangeArrowheads="1"/>
          </p:cNvSpPr>
          <p:nvPr/>
        </p:nvSpPr>
        <p:spPr bwMode="auto">
          <a:xfrm>
            <a:off x="4267200" y="5562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0000FF"/>
          </a:solidFill>
          <a:ln w="9525">
            <a:solidFill>
              <a:srgbClr val="00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21" name="AutoShape 13"/>
          <p:cNvSpPr>
            <a:spLocks noChangeArrowheads="1"/>
          </p:cNvSpPr>
          <p:nvPr/>
        </p:nvSpPr>
        <p:spPr bwMode="auto">
          <a:xfrm>
            <a:off x="5715000" y="5562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0000FF"/>
          </a:solidFill>
          <a:ln w="9525">
            <a:solidFill>
              <a:srgbClr val="00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22" name="AutoShape 14"/>
          <p:cNvSpPr>
            <a:spLocks noChangeArrowheads="1"/>
          </p:cNvSpPr>
          <p:nvPr/>
        </p:nvSpPr>
        <p:spPr bwMode="auto">
          <a:xfrm>
            <a:off x="7162800" y="5562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0000FF"/>
          </a:solidFill>
          <a:ln w="9525">
            <a:solidFill>
              <a:srgbClr val="00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23" name="Text Box 15"/>
          <p:cNvSpPr txBox="1">
            <a:spLocks noChangeArrowheads="1"/>
          </p:cNvSpPr>
          <p:nvPr/>
        </p:nvSpPr>
        <p:spPr bwMode="auto">
          <a:xfrm>
            <a:off x="457200" y="5105400"/>
            <a:ext cx="7620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>
                <a:solidFill>
                  <a:schemeClr val="hlink"/>
                </a:solidFill>
              </a:rPr>
              <a:t>Fan plugged in </a:t>
            </a:r>
          </a:p>
        </p:txBody>
      </p:sp>
      <p:sp>
        <p:nvSpPr>
          <p:cNvPr id="94224" name="Text Box 16"/>
          <p:cNvSpPr txBox="1">
            <a:spLocks noChangeArrowheads="1"/>
          </p:cNvSpPr>
          <p:nvPr/>
        </p:nvSpPr>
        <p:spPr bwMode="auto">
          <a:xfrm>
            <a:off x="1828800" y="5105400"/>
            <a:ext cx="6858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hlink"/>
                </a:solidFill>
              </a:rPr>
              <a:t>Fan turned on </a:t>
            </a:r>
          </a:p>
        </p:txBody>
      </p:sp>
      <p:sp>
        <p:nvSpPr>
          <p:cNvPr id="94225" name="Text Box 17"/>
          <p:cNvSpPr txBox="1">
            <a:spLocks noChangeArrowheads="1"/>
          </p:cNvSpPr>
          <p:nvPr/>
        </p:nvSpPr>
        <p:spPr bwMode="auto">
          <a:xfrm>
            <a:off x="3352800" y="5105400"/>
            <a:ext cx="762000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>
                <a:solidFill>
                  <a:schemeClr val="hlink"/>
                </a:solidFill>
              </a:rPr>
              <a:t>Fan is to fast papers blow around</a:t>
            </a:r>
          </a:p>
        </p:txBody>
      </p:sp>
      <p:sp>
        <p:nvSpPr>
          <p:cNvPr id="94227" name="Text Box 19"/>
          <p:cNvSpPr txBox="1">
            <a:spLocks noChangeArrowheads="1"/>
          </p:cNvSpPr>
          <p:nvPr/>
        </p:nvSpPr>
        <p:spPr bwMode="auto">
          <a:xfrm>
            <a:off x="4724400" y="5029200"/>
            <a:ext cx="914400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hlink"/>
                </a:solidFill>
              </a:rPr>
              <a:t>Switch turned down to lower fan speed</a:t>
            </a:r>
          </a:p>
        </p:txBody>
      </p:sp>
      <p:sp>
        <p:nvSpPr>
          <p:cNvPr id="94228" name="Text Box 20"/>
          <p:cNvSpPr txBox="1">
            <a:spLocks noChangeArrowheads="1"/>
          </p:cNvSpPr>
          <p:nvPr/>
        </p:nvSpPr>
        <p:spPr bwMode="auto">
          <a:xfrm>
            <a:off x="6019800" y="5105400"/>
            <a:ext cx="11430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hlink"/>
                </a:solidFill>
              </a:rPr>
              <a:t>Fan works fine papers do not blow around</a:t>
            </a:r>
          </a:p>
        </p:txBody>
      </p:sp>
      <p:sp>
        <p:nvSpPr>
          <p:cNvPr id="94229" name="Text Box 21"/>
          <p:cNvSpPr txBox="1">
            <a:spLocks noChangeArrowheads="1"/>
          </p:cNvSpPr>
          <p:nvPr/>
        </p:nvSpPr>
        <p:spPr bwMode="auto">
          <a:xfrm>
            <a:off x="7637585" y="4469667"/>
            <a:ext cx="892175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hlink"/>
                </a:solidFill>
              </a:rPr>
              <a:t>Fan speed can be adjusted or turned off</a:t>
            </a:r>
          </a:p>
        </p:txBody>
      </p:sp>
    </p:spTree>
    <p:extLst>
      <p:ext uri="{BB962C8B-B14F-4D97-AF65-F5344CB8AC3E}">
        <p14:creationId xmlns:p14="http://schemas.microsoft.com/office/powerpoint/2010/main" val="267289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Open-loop Controller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</a:t>
            </a:r>
            <a:r>
              <a:rPr lang="en-US" b="1" dirty="0" smtClean="0"/>
              <a:t>open-loop controller</a:t>
            </a:r>
            <a:r>
              <a:rPr lang="en-US" dirty="0"/>
              <a:t> </a:t>
            </a:r>
            <a:r>
              <a:rPr lang="en-US" dirty="0" smtClean="0">
                <a:solidFill>
                  <a:schemeClr val="accent2"/>
                </a:solidFill>
              </a:rPr>
              <a:t>use only the current state and its model of the system.</a:t>
            </a:r>
          </a:p>
          <a:p>
            <a:endParaRPr lang="en-US" dirty="0"/>
          </a:p>
          <a:p>
            <a:r>
              <a:rPr lang="en-US" dirty="0"/>
              <a:t>D</a:t>
            </a:r>
            <a:r>
              <a:rPr lang="en-US" dirty="0">
                <a:solidFill>
                  <a:schemeClr val="accent2"/>
                </a:solidFill>
              </a:rPr>
              <a:t>oes not use </a:t>
            </a:r>
            <a:r>
              <a:rPr lang="en-US" b="1" dirty="0">
                <a:solidFill>
                  <a:schemeClr val="accent2"/>
                </a:solidFill>
              </a:rPr>
              <a:t>feedback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to determine if its input has achieved the desired goal.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7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Closed-loop controller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48000"/>
          </a:xfrm>
        </p:spPr>
        <p:txBody>
          <a:bodyPr>
            <a:normAutofit/>
          </a:bodyPr>
          <a:lstStyle/>
          <a:p>
            <a:r>
              <a:rPr lang="en-US" sz="2800" dirty="0"/>
              <a:t>The closed loop system </a:t>
            </a:r>
            <a:r>
              <a:rPr lang="en-US" sz="2800" dirty="0">
                <a:solidFill>
                  <a:schemeClr val="accent2"/>
                </a:solidFill>
              </a:rPr>
              <a:t>has a feedback system </a:t>
            </a:r>
            <a:r>
              <a:rPr lang="en-US" sz="2800" dirty="0"/>
              <a:t>to correct errors  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22547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en-US" altLang="en-US"/>
              <a:t>“Instrumentation”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4572000"/>
          </a:xfrm>
        </p:spPr>
        <p:txBody>
          <a:bodyPr/>
          <a:lstStyle/>
          <a:p>
            <a:r>
              <a:rPr lang="en-US" altLang="en-US"/>
              <a:t>"the art and science of measurement and control". </a:t>
            </a:r>
            <a:br>
              <a:rPr lang="en-US" altLang="en-US"/>
            </a:br>
            <a:r>
              <a:rPr lang="en-US" altLang="en-US" sz="1400">
                <a:hlinkClick r:id="rId2"/>
              </a:rPr>
              <a:t>en.wikipedia.org/wiki/Instrumentation</a:t>
            </a:r>
            <a:r>
              <a:rPr lang="en-US" altLang="en-US" sz="1400"/>
              <a:t> </a:t>
            </a:r>
          </a:p>
          <a:p>
            <a:r>
              <a:rPr lang="en-US" altLang="en-US" sz="3600">
                <a:solidFill>
                  <a:srgbClr val="0000FF"/>
                </a:solidFill>
              </a:rPr>
              <a:t>Good example: the gauges that control the boilers for the school heating system</a:t>
            </a:r>
          </a:p>
        </p:txBody>
      </p:sp>
    </p:spTree>
    <p:extLst>
      <p:ext uri="{BB962C8B-B14F-4D97-AF65-F5344CB8AC3E}">
        <p14:creationId xmlns:p14="http://schemas.microsoft.com/office/powerpoint/2010/main" val="337038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Technical Names</a:t>
            </a:r>
          </a:p>
        </p:txBody>
      </p:sp>
      <p:sp>
        <p:nvSpPr>
          <p:cNvPr id="21507" name="Rectangle 1027"/>
          <p:cNvSpPr>
            <a:spLocks noGrp="1" noChangeArrowheads="1"/>
          </p:cNvSpPr>
          <p:nvPr>
            <p:ph idx="1"/>
          </p:nvPr>
        </p:nvSpPr>
        <p:spPr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Control</a:t>
            </a:r>
            <a:endParaRPr lang="en-US" sz="2400" b="1" dirty="0" smtClean="0"/>
          </a:p>
          <a:p>
            <a:pPr eaLnBrk="1" hangingPunct="1"/>
            <a:r>
              <a:rPr lang="en-US" sz="2400" dirty="0" smtClean="0"/>
              <a:t>“sequence of decisions aimed at the attainment of specified objectives in an environment of uncertainty and presence of disturbances”.</a:t>
            </a:r>
            <a:endParaRPr lang="en-US" sz="2400" dirty="0"/>
          </a:p>
          <a:p>
            <a:pPr marL="0" indent="0" eaLnBrk="1" hangingPunct="1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Control system</a:t>
            </a:r>
          </a:p>
          <a:p>
            <a:r>
              <a:rPr lang="en-US" sz="2400" dirty="0" smtClean="0"/>
              <a:t>“arrangement of physical components connected or related in such a manner as to command, direct, or  regulate itself or another system”.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Process control</a:t>
            </a:r>
          </a:p>
          <a:p>
            <a:r>
              <a:rPr lang="en-US" sz="2400" smtClean="0"/>
              <a:t>“Engineering discipline </a:t>
            </a:r>
            <a:r>
              <a:rPr lang="en-US" sz="2400"/>
              <a:t>or statistics </a:t>
            </a:r>
            <a:r>
              <a:rPr lang="en-US" sz="2400" smtClean="0"/>
              <a:t>that </a:t>
            </a:r>
            <a:r>
              <a:rPr lang="en-US" sz="2400" dirty="0" smtClean="0"/>
              <a:t>deals with architectures, mechanisms, and algorithms for controlling the output of a specific process”.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6531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/>
          <a:lstStyle/>
          <a:p>
            <a:r>
              <a:rPr lang="en-US" b="1" dirty="0" smtClean="0"/>
              <a:t>Control elements: Sensor</a:t>
            </a:r>
            <a:endParaRPr lang="en-US" b="1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382000" cy="5105399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en-US" sz="2800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800" dirty="0" smtClean="0"/>
              <a:t>Also </a:t>
            </a:r>
            <a:r>
              <a:rPr lang="en-US" sz="2800" dirty="0"/>
              <a:t>called: transducer, probe, gauge, detector, </a:t>
            </a:r>
            <a:r>
              <a:rPr lang="en-US" sz="2800" dirty="0" smtClean="0"/>
              <a:t>or pick-up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dirty="0" smtClean="0"/>
              <a:t>“R</a:t>
            </a:r>
            <a:r>
              <a:rPr lang="en-US" dirty="0">
                <a:solidFill>
                  <a:schemeClr val="accent2"/>
                </a:solidFill>
              </a:rPr>
              <a:t>esponds to a physical stimulus </a:t>
            </a:r>
            <a:r>
              <a:rPr lang="en-US" dirty="0"/>
              <a:t>and </a:t>
            </a:r>
            <a:r>
              <a:rPr lang="en-US" dirty="0">
                <a:solidFill>
                  <a:schemeClr val="accent2"/>
                </a:solidFill>
              </a:rPr>
              <a:t>transmits</a:t>
            </a:r>
            <a:r>
              <a:rPr lang="en-US" dirty="0"/>
              <a:t> a resulting impulse”.  </a:t>
            </a:r>
          </a:p>
        </p:txBody>
      </p:sp>
    </p:spTree>
    <p:extLst>
      <p:ext uri="{BB962C8B-B14F-4D97-AF65-F5344CB8AC3E}">
        <p14:creationId xmlns:p14="http://schemas.microsoft.com/office/powerpoint/2010/main" val="3465214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 of sensor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191000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</a:rPr>
              <a:t>Physical sensor</a:t>
            </a:r>
          </a:p>
          <a:p>
            <a:pPr marL="0" indent="0" algn="just">
              <a:buNone/>
            </a:pPr>
            <a:r>
              <a:rPr lang="en-US" sz="2800" dirty="0" smtClean="0">
                <a:solidFill>
                  <a:srgbClr val="000000"/>
                </a:solidFill>
                <a:ea typeface="TimesNewRoman" pitchFamily="16" charset="0"/>
                <a:cs typeface="TimesNewRoman" pitchFamily="16" charset="0"/>
              </a:rPr>
              <a:t>Such as “Length / distance, weight, temperature, pressure, and electricity-for their own sakes”. </a:t>
            </a:r>
          </a:p>
          <a:p>
            <a:pPr marL="0" indent="0" algn="just">
              <a:buNone/>
            </a:pPr>
            <a:endParaRPr lang="en-US" sz="2800" dirty="0" smtClean="0"/>
          </a:p>
          <a:p>
            <a:pPr algn="just"/>
            <a:r>
              <a:rPr lang="en-US" sz="2800" dirty="0" smtClean="0">
                <a:solidFill>
                  <a:srgbClr val="FF0000"/>
                </a:solidFill>
              </a:rPr>
              <a:t>Chemical sensor</a:t>
            </a:r>
          </a:p>
          <a:p>
            <a:pPr marL="0" indent="0" algn="just">
              <a:buNone/>
            </a:pPr>
            <a:r>
              <a:rPr lang="en-US" sz="2800" dirty="0" smtClean="0">
                <a:ea typeface="TimesNewRoman" pitchFamily="16" charset="0"/>
                <a:cs typeface="TimesNewRoman" pitchFamily="16" charset="0"/>
              </a:rPr>
              <a:t>Specific chemical substance or set of chemicals.</a:t>
            </a:r>
            <a:endParaRPr 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71C843DF-DA2D-44CC-904A-D98A2E6D1D6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507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 of sensor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3810000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Biosensor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0000"/>
                </a:solidFill>
                <a:ea typeface="TimesNewRomanPS-BoldMT" pitchFamily="16" charset="0"/>
                <a:cs typeface="TimesNewRomanPS-BoldMT" pitchFamily="16" charset="0"/>
              </a:rPr>
              <a:t>Incorporating a biological sensing element. </a:t>
            </a:r>
          </a:p>
          <a:p>
            <a:pPr marL="0" indent="0">
              <a:buNone/>
            </a:pPr>
            <a:endParaRPr lang="en-US" sz="2800" dirty="0" smtClean="0">
              <a:solidFill>
                <a:srgbClr val="000000"/>
              </a:solidFill>
              <a:ea typeface="TimesNewRomanPS-BoldMT" pitchFamily="16" charset="0"/>
              <a:cs typeface="TimesNewRomanPS-BoldMT" pitchFamily="16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71C843DF-DA2D-44CC-904A-D98A2E6D1D6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72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“Transducer”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22437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en-US" sz="2800" dirty="0" smtClean="0"/>
              <a:t>“</a:t>
            </a:r>
            <a:r>
              <a:rPr lang="en-US" sz="2800" dirty="0" smtClean="0">
                <a:solidFill>
                  <a:schemeClr val="accent2"/>
                </a:solidFill>
              </a:rPr>
              <a:t>actuated (or triggered) </a:t>
            </a:r>
            <a:r>
              <a:rPr lang="en-US" sz="2800" dirty="0">
                <a:solidFill>
                  <a:schemeClr val="accent2"/>
                </a:solidFill>
              </a:rPr>
              <a:t>by power from one system and supplies power </a:t>
            </a:r>
            <a:r>
              <a:rPr lang="en-US" sz="2800" dirty="0" smtClean="0">
                <a:solidFill>
                  <a:schemeClr val="accent2"/>
                </a:solidFill>
              </a:rPr>
              <a:t>(</a:t>
            </a:r>
            <a:r>
              <a:rPr lang="en-US" sz="2800" dirty="0" smtClean="0"/>
              <a:t>usually </a:t>
            </a:r>
            <a:r>
              <a:rPr lang="en-US" sz="2800" dirty="0"/>
              <a:t>in another </a:t>
            </a:r>
            <a:r>
              <a:rPr lang="en-US" sz="2800" dirty="0" smtClean="0"/>
              <a:t>form) </a:t>
            </a:r>
            <a:r>
              <a:rPr lang="en-US" sz="2800" dirty="0"/>
              <a:t>to a second system”.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71C843DF-DA2D-44CC-904A-D98A2E6D1D6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57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“Actuator”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/>
              <a:t>A </a:t>
            </a:r>
            <a:r>
              <a:rPr lang="en-US" sz="2800" dirty="0">
                <a:solidFill>
                  <a:schemeClr val="accent2"/>
                </a:solidFill>
              </a:rPr>
              <a:t>mechanism for moving or controlling something indirectly instead of by hand</a:t>
            </a:r>
            <a:r>
              <a:rPr lang="en-US" sz="2800" dirty="0"/>
              <a:t>. </a:t>
            </a:r>
          </a:p>
          <a:p>
            <a:pPr algn="just"/>
            <a:r>
              <a:rPr lang="en-US" sz="2800" dirty="0" smtClean="0">
                <a:solidFill>
                  <a:schemeClr val="accent2"/>
                </a:solidFill>
              </a:rPr>
              <a:t>Hydraulic</a:t>
            </a:r>
            <a:r>
              <a:rPr lang="en-US" sz="2800" dirty="0" smtClean="0"/>
              <a:t> Actuator uses </a:t>
            </a:r>
            <a:r>
              <a:rPr lang="en-US" sz="2800" dirty="0" smtClean="0">
                <a:solidFill>
                  <a:schemeClr val="accent2"/>
                </a:solidFill>
              </a:rPr>
              <a:t>Oil / Water</a:t>
            </a:r>
          </a:p>
          <a:p>
            <a:pPr algn="just"/>
            <a:r>
              <a:rPr lang="en-US" sz="2800" dirty="0" smtClean="0">
                <a:solidFill>
                  <a:schemeClr val="accent2"/>
                </a:solidFill>
              </a:rPr>
              <a:t>Pneumatic</a:t>
            </a:r>
            <a:r>
              <a:rPr lang="en-US" sz="2800" dirty="0" smtClean="0"/>
              <a:t> Actuator uses </a:t>
            </a:r>
            <a:r>
              <a:rPr lang="en-US" sz="2800" dirty="0" smtClean="0">
                <a:solidFill>
                  <a:schemeClr val="accent2"/>
                </a:solidFill>
              </a:rPr>
              <a:t>air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71C843DF-DA2D-44CC-904A-D98A2E6D1D6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92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MP OCW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MP OCW Theme" id="{C93204C6-4DE5-0C4F-9656-23EDA5E2CC0E}" vid="{513574BA-12E6-2A4A-824C-B345994098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UMP OCW Theme</Template>
  <TotalTime>29892</TotalTime>
  <Words>760</Words>
  <Application>Microsoft Macintosh PowerPoint</Application>
  <PresentationFormat>On-screen Show (4:3)</PresentationFormat>
  <Paragraphs>130</Paragraphs>
  <Slides>26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Calibri</vt:lpstr>
      <vt:lpstr>Helvetica</vt:lpstr>
      <vt:lpstr>ＭＳ Ｐゴシック</vt:lpstr>
      <vt:lpstr>TimesNewRoman</vt:lpstr>
      <vt:lpstr>TimesNewRomanPS-BoldMT</vt:lpstr>
      <vt:lpstr>宋体</vt:lpstr>
      <vt:lpstr>Arial</vt:lpstr>
      <vt:lpstr>UMP OCW Theme</vt:lpstr>
      <vt:lpstr>HiJaak</vt:lpstr>
      <vt:lpstr>BSB3503 - Biomanufacturing CHAPTER 9 Instrument Controls System (Feedback and Feed forward)</vt:lpstr>
      <vt:lpstr>Learning outcomes</vt:lpstr>
      <vt:lpstr>“Instrumentation”</vt:lpstr>
      <vt:lpstr>Technical Names</vt:lpstr>
      <vt:lpstr>Control elements: Sensor</vt:lpstr>
      <vt:lpstr>Type of sensor</vt:lpstr>
      <vt:lpstr>Type of sensor</vt:lpstr>
      <vt:lpstr>“Transducer”</vt:lpstr>
      <vt:lpstr>“Actuator”</vt:lpstr>
      <vt:lpstr>Connection of sensors/actuators</vt:lpstr>
      <vt:lpstr>Example</vt:lpstr>
      <vt:lpstr>“Feed-forward”</vt:lpstr>
      <vt:lpstr>Feed-forward</vt:lpstr>
      <vt:lpstr>“Feed-forward”</vt:lpstr>
      <vt:lpstr>Feed-forward</vt:lpstr>
      <vt:lpstr>Feedback</vt:lpstr>
      <vt:lpstr>Feedback</vt:lpstr>
      <vt:lpstr>Feedback</vt:lpstr>
      <vt:lpstr>Type of Feedbacks</vt:lpstr>
      <vt:lpstr>Feedback</vt:lpstr>
      <vt:lpstr>Feedback</vt:lpstr>
      <vt:lpstr>Ideal feedback model</vt:lpstr>
      <vt:lpstr>Open-loop Control</vt:lpstr>
      <vt:lpstr>Closed-loop Control</vt:lpstr>
      <vt:lpstr>Open-loop Controller</vt:lpstr>
      <vt:lpstr>Closed-loop controller</vt:lpstr>
    </vt:vector>
  </TitlesOfParts>
  <Company>Universiti Malaysia Pahang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Rama Yusvana</cp:lastModifiedBy>
  <cp:revision>75</cp:revision>
  <cp:lastPrinted>2011-11-23T09:36:14Z</cp:lastPrinted>
  <dcterms:created xsi:type="dcterms:W3CDTF">2011-11-23T07:55:35Z</dcterms:created>
  <dcterms:modified xsi:type="dcterms:W3CDTF">2017-10-02T08:18:57Z</dcterms:modified>
</cp:coreProperties>
</file>