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59" r:id="rId2"/>
    <p:sldId id="360" r:id="rId3"/>
    <p:sldId id="361" r:id="rId4"/>
    <p:sldId id="367" r:id="rId5"/>
    <p:sldId id="363" r:id="rId6"/>
    <p:sldId id="364" r:id="rId7"/>
    <p:sldId id="365" r:id="rId8"/>
    <p:sldId id="362" r:id="rId9"/>
    <p:sldId id="345" r:id="rId10"/>
  </p:sldIdLst>
  <p:sldSz cx="9144000" cy="6858000" type="screen4x3"/>
  <p:notesSz cx="6797675" cy="9926638"/>
  <p:custDataLst>
    <p:tags r:id="rId1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AFA7"/>
    <a:srgbClr val="CCFFFF"/>
    <a:srgbClr val="00FFCC"/>
    <a:srgbClr val="99FFCC"/>
    <a:srgbClr val="33CCCC"/>
    <a:srgbClr val="006699"/>
    <a:srgbClr val="336699"/>
    <a:srgbClr val="3366CC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61" autoAdjust="0"/>
    <p:restoredTop sz="97431"/>
  </p:normalViewPr>
  <p:slideViewPr>
    <p:cSldViewPr snapToObjects="1">
      <p:cViewPr>
        <p:scale>
          <a:sx n="60" d="100"/>
          <a:sy n="60" d="100"/>
        </p:scale>
        <p:origin x="-72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C86C0-41C2-A64F-A5D3-65308364D734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77671-060F-9C43-AB6A-16DB37710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21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F5C8C-4E0A-4340-A20C-AFF94B550D4C}" type="datetimeFigureOut">
              <a:t>19-Aug-17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A1761-9BDC-1847-AEC4-8F8E20EE702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17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487487"/>
            <a:ext cx="9144000" cy="42259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250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9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274638"/>
            <a:ext cx="8229600" cy="1142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754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57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4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37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405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394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65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756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9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Electric and Electronic Technology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3B – Inductance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</a:t>
            </a: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Akhtar 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Razali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FKM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akhtar@ump.edu.my</a:t>
            </a: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4753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Chapter Description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48472"/>
          </a:xfrm>
        </p:spPr>
        <p:txBody>
          <a:bodyPr>
            <a:noAutofit/>
          </a:bodyPr>
          <a:lstStyle/>
          <a:p>
            <a:r>
              <a:rPr lang="en-GB" sz="1500" dirty="0" smtClean="0">
                <a:latin typeface="Helvetica LT Std Light"/>
              </a:rPr>
              <a:t>Aims</a:t>
            </a:r>
          </a:p>
          <a:p>
            <a:pPr lvl="1"/>
            <a:r>
              <a:rPr lang="en-US" sz="1500" dirty="0" smtClean="0">
                <a:latin typeface="Helvetica LT Std Light"/>
              </a:rPr>
              <a:t>Determine current, voltage, power and energy for inductor.</a:t>
            </a:r>
          </a:p>
          <a:p>
            <a:pPr lvl="1"/>
            <a:endParaRPr lang="en-GB" sz="1500" dirty="0" smtClean="0">
              <a:latin typeface="Helvetica LT Std Light"/>
            </a:endParaRPr>
          </a:p>
          <a:p>
            <a:r>
              <a:rPr lang="en-GB" sz="1500" dirty="0" smtClean="0">
                <a:latin typeface="Helvetica LT Std Light"/>
              </a:rPr>
              <a:t>Expected Outcomes</a:t>
            </a:r>
          </a:p>
          <a:p>
            <a:pPr lvl="1"/>
            <a:r>
              <a:rPr lang="en-GB" sz="1500" dirty="0" smtClean="0">
                <a:latin typeface="Helvetica LT Std Light"/>
              </a:rPr>
              <a:t>Students able to understand how inductance works, its application and related analysis</a:t>
            </a:r>
          </a:p>
          <a:p>
            <a:pPr marL="457200" lvl="1" indent="0">
              <a:buNone/>
            </a:pPr>
            <a:endParaRPr lang="en-GB" sz="1500" dirty="0" smtClean="0">
              <a:latin typeface="Helvetica LT Std Light"/>
            </a:endParaRPr>
          </a:p>
          <a:p>
            <a:r>
              <a:rPr lang="en-GB" sz="1500" dirty="0" smtClean="0">
                <a:latin typeface="Helvetica LT Std Light"/>
              </a:rPr>
              <a:t>Other related Information</a:t>
            </a:r>
          </a:p>
          <a:p>
            <a:pPr lvl="1"/>
            <a:r>
              <a:rPr lang="en-GB" sz="1500" dirty="0" smtClean="0">
                <a:latin typeface="Helvetica LT Std Light"/>
              </a:rPr>
              <a:t>One question for final exam is from this topic</a:t>
            </a:r>
            <a:endParaRPr lang="en-GB" sz="1500" dirty="0">
              <a:latin typeface="Helvetica LT Std Light"/>
            </a:endParaRPr>
          </a:p>
          <a:p>
            <a:pPr lvl="1"/>
            <a:r>
              <a:rPr lang="en-GB" sz="1500" dirty="0" smtClean="0">
                <a:latin typeface="Helvetica LT Std Light"/>
              </a:rPr>
              <a:t>No other relevant information be disclosed</a:t>
            </a:r>
          </a:p>
          <a:p>
            <a:pPr lvl="1"/>
            <a:endParaRPr lang="en-GB" sz="1500" dirty="0" smtClean="0">
              <a:latin typeface="Helvetica LT Std Light"/>
            </a:endParaRPr>
          </a:p>
          <a:p>
            <a:r>
              <a:rPr lang="en-GB" sz="1500" dirty="0" smtClean="0">
                <a:latin typeface="Helvetica LT Std Light"/>
              </a:rPr>
              <a:t>References</a:t>
            </a:r>
          </a:p>
          <a:p>
            <a:pPr lvl="1"/>
            <a:r>
              <a:rPr lang="en-GB" sz="1500" dirty="0" err="1">
                <a:latin typeface="Helvetica LT Std Light"/>
              </a:rPr>
              <a:t>Rizzoni</a:t>
            </a:r>
            <a:r>
              <a:rPr lang="en-GB" sz="1500" dirty="0">
                <a:latin typeface="Helvetica LT Std Light"/>
              </a:rPr>
              <a:t> G., 2004, Principles and Applications of Electrical Engineering, Revised Fourth Edition, Fourth Edition, McGraw </a:t>
            </a:r>
            <a:r>
              <a:rPr lang="en-GB" sz="1500" dirty="0" smtClean="0">
                <a:latin typeface="Helvetica LT Std Light"/>
              </a:rPr>
              <a:t>Hill</a:t>
            </a:r>
          </a:p>
          <a:p>
            <a:pPr lvl="1"/>
            <a:r>
              <a:rPr lang="en-GB" sz="1500" dirty="0" err="1">
                <a:latin typeface="Helvetica LT Std Light"/>
              </a:rPr>
              <a:t>Hambley</a:t>
            </a:r>
            <a:r>
              <a:rPr lang="en-GB" sz="1500" dirty="0">
                <a:latin typeface="Helvetica LT Std Light"/>
              </a:rPr>
              <a:t> A.R., 2005, Electrical Engineering Principles and Applications, Third Edition, Pearson Prentice Hall </a:t>
            </a:r>
            <a:endParaRPr lang="en-GB" sz="1500" dirty="0" smtClean="0">
              <a:latin typeface="Helvetica LT Std Light"/>
            </a:endParaRPr>
          </a:p>
        </p:txBody>
      </p:sp>
    </p:spTree>
    <p:extLst>
      <p:ext uri="{BB962C8B-B14F-4D97-AF65-F5344CB8AC3E}">
        <p14:creationId xmlns:p14="http://schemas.microsoft.com/office/powerpoint/2010/main" val="120306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3629000"/>
          </a:xfrm>
        </p:spPr>
        <p:txBody>
          <a:bodyPr>
            <a:normAutofit/>
          </a:bodyPr>
          <a:lstStyle/>
          <a:p>
            <a:pPr marL="514350" lvl="0" indent="-514350">
              <a:buAutoNum type="arabicPeriod"/>
            </a:pPr>
            <a:r>
              <a:rPr lang="en-US" sz="2400" dirty="0"/>
              <a:t>Determine the current, voltage, power and energy for a </a:t>
            </a:r>
            <a:r>
              <a:rPr lang="en-US" sz="2400" dirty="0" smtClean="0"/>
              <a:t>inductance</a:t>
            </a:r>
            <a:r>
              <a:rPr lang="en-US" sz="2400" dirty="0"/>
              <a:t>.</a:t>
            </a:r>
          </a:p>
          <a:p>
            <a:pPr marL="514350" lvl="0" indent="-514350">
              <a:buAutoNum type="arabicPeriod"/>
            </a:pPr>
            <a:r>
              <a:rPr lang="en-US" sz="2400" dirty="0"/>
              <a:t>Determine the equivalent </a:t>
            </a:r>
            <a:r>
              <a:rPr lang="en-US" sz="2400" dirty="0" smtClean="0"/>
              <a:t>inductance </a:t>
            </a:r>
            <a:r>
              <a:rPr lang="en-US" sz="2400" dirty="0"/>
              <a:t>from combination of series and parallel of capacitance and inductance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54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 flowing through the coil creates a magnetic field or flux.</a:t>
            </a:r>
          </a:p>
          <a:p>
            <a:r>
              <a:rPr lang="en-US" dirty="0"/>
              <a:t>For the ideal inductor, the voltage is proportional to the time rate of change of the current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38026" y="4314428"/>
            <a:ext cx="1496112" cy="813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3"/>
          <a:srcRect b="23695"/>
          <a:stretch/>
        </p:blipFill>
        <p:spPr bwMode="auto">
          <a:xfrm>
            <a:off x="4761550" y="3872266"/>
            <a:ext cx="2664296" cy="2425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38026" y="5262067"/>
            <a:ext cx="307559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876256" y="5127848"/>
            <a:ext cx="2267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Image source: </a:t>
            </a:r>
            <a:r>
              <a:rPr lang="en-US" dirty="0" err="1" smtClean="0"/>
              <a:t>Rizzoni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059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Inductor - Energy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24504" y="2758871"/>
            <a:ext cx="1949755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89073" y="2664806"/>
            <a:ext cx="1297483" cy="670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24504" y="3550959"/>
            <a:ext cx="2160241" cy="853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93468" y="3511215"/>
            <a:ext cx="1579339" cy="86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05636" y="3478951"/>
            <a:ext cx="1622936" cy="825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928591" y="4559070"/>
            <a:ext cx="1944216" cy="810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6876256" y="5877272"/>
            <a:ext cx="2267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Image source: </a:t>
            </a:r>
            <a:r>
              <a:rPr lang="en-US" dirty="0" err="1" smtClean="0"/>
              <a:t>Rizzoni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111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Inductor in Series and Parallel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/>
          <a:srcRect t="-1" b="11397"/>
          <a:stretch/>
        </p:blipFill>
        <p:spPr bwMode="auto">
          <a:xfrm>
            <a:off x="899592" y="1916832"/>
            <a:ext cx="7294083" cy="3993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04948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584" y="1844824"/>
            <a:ext cx="7071944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584" y="3861048"/>
            <a:ext cx="4280190" cy="1761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77705" y="3764732"/>
            <a:ext cx="391477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05432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 of The Chapter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48472"/>
          </a:xfrm>
        </p:spPr>
        <p:txBody>
          <a:bodyPr>
            <a:normAutofit/>
          </a:bodyPr>
          <a:lstStyle/>
          <a:p>
            <a:r>
              <a:rPr lang="en-GB" sz="2400" dirty="0" smtClean="0">
                <a:latin typeface="Helvetica LT Std Light"/>
              </a:rPr>
              <a:t>Conclusion #1</a:t>
            </a:r>
          </a:p>
          <a:p>
            <a:pPr lvl="1"/>
            <a:r>
              <a:rPr lang="en-GB" sz="2000" dirty="0" smtClean="0">
                <a:latin typeface="Helvetica LT Std Light"/>
              </a:rPr>
              <a:t>Inductance </a:t>
            </a:r>
            <a:r>
              <a:rPr lang="en-GB" sz="2000" dirty="0" smtClean="0">
                <a:latin typeface="Helvetica LT Std Light"/>
              </a:rPr>
              <a:t>is used in many application that deal with steady current and voltage constant.</a:t>
            </a:r>
          </a:p>
          <a:p>
            <a:pPr lvl="1"/>
            <a:endParaRPr lang="en-GB" sz="2000" dirty="0" smtClean="0">
              <a:latin typeface="Helvetica LT Std Light"/>
            </a:endParaRPr>
          </a:p>
          <a:p>
            <a:r>
              <a:rPr lang="en-GB" sz="2400" dirty="0" smtClean="0">
                <a:latin typeface="Helvetica LT Std Light"/>
              </a:rPr>
              <a:t>Conclusion #2</a:t>
            </a:r>
          </a:p>
          <a:p>
            <a:pPr lvl="1"/>
            <a:r>
              <a:rPr lang="en-GB" sz="2000" dirty="0" smtClean="0">
                <a:latin typeface="Helvetica LT Std Light"/>
              </a:rPr>
              <a:t>Series </a:t>
            </a:r>
            <a:r>
              <a:rPr lang="en-GB" sz="2000" smtClean="0">
                <a:latin typeface="Helvetica LT Std Light"/>
              </a:rPr>
              <a:t>equivalent </a:t>
            </a:r>
            <a:r>
              <a:rPr lang="en-GB" sz="2000" smtClean="0">
                <a:latin typeface="Helvetica LT Std Light"/>
              </a:rPr>
              <a:t>Inductance </a:t>
            </a:r>
            <a:r>
              <a:rPr lang="en-GB" sz="2000" dirty="0" smtClean="0">
                <a:latin typeface="Helvetica LT Std Light"/>
              </a:rPr>
              <a:t>is identical to the way we calculate resistor on series.</a:t>
            </a:r>
          </a:p>
        </p:txBody>
      </p:sp>
    </p:spTree>
    <p:extLst>
      <p:ext uri="{BB962C8B-B14F-4D97-AF65-F5344CB8AC3E}">
        <p14:creationId xmlns:p14="http://schemas.microsoft.com/office/powerpoint/2010/main" val="408661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386807"/>
          </a:xfrm>
        </p:spPr>
        <p:txBody>
          <a:bodyPr>
            <a:normAutofit/>
          </a:bodyPr>
          <a:lstStyle/>
          <a:p>
            <a:r>
              <a:rPr lang="en-GB" dirty="0" smtClean="0"/>
              <a:t>Akhtar </a:t>
            </a:r>
            <a:r>
              <a:rPr lang="en-GB" dirty="0" err="1" smtClean="0"/>
              <a:t>Razali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/>
              <a:t/>
            </a:r>
            <a:br>
              <a:rPr lang="en-GB"/>
            </a:br>
            <a:r>
              <a:rPr lang="en-GB" smtClean="0"/>
              <a:t>FKM, UMP.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218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923678e78673762afb9b6d92d4d24e4a0201ac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1512</TotalTime>
  <Words>211</Words>
  <Application>Microsoft Office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Electric and Electronic Technology  Chapter 3B – Inductance</vt:lpstr>
      <vt:lpstr>Chapter Description</vt:lpstr>
      <vt:lpstr>Contents</vt:lpstr>
      <vt:lpstr>Inductor</vt:lpstr>
      <vt:lpstr>Inductor - Energy</vt:lpstr>
      <vt:lpstr>Inductor in Series and Parallel</vt:lpstr>
      <vt:lpstr>Exercise</vt:lpstr>
      <vt:lpstr>Conclusion of The Chapter</vt:lpstr>
      <vt:lpstr>Akhtar Razali  FKM, UMP.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azman</dc:creator>
  <cp:lastModifiedBy>Admin</cp:lastModifiedBy>
  <cp:revision>251</cp:revision>
  <cp:lastPrinted>2017-07-24T03:54:17Z</cp:lastPrinted>
  <dcterms:created xsi:type="dcterms:W3CDTF">2016-03-03T08:04:10Z</dcterms:created>
  <dcterms:modified xsi:type="dcterms:W3CDTF">2017-08-19T08:21:49Z</dcterms:modified>
</cp:coreProperties>
</file>