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3" r:id="rId3"/>
    <p:sldId id="257" r:id="rId4"/>
    <p:sldId id="262" r:id="rId5"/>
    <p:sldId id="258" r:id="rId6"/>
    <p:sldId id="273" r:id="rId7"/>
    <p:sldId id="259" r:id="rId8"/>
    <p:sldId id="260" r:id="rId9"/>
    <p:sldId id="261" r:id="rId10"/>
    <p:sldId id="263" r:id="rId11"/>
    <p:sldId id="264" r:id="rId12"/>
    <p:sldId id="265" r:id="rId13"/>
    <p:sldId id="274" r:id="rId14"/>
    <p:sldId id="275" r:id="rId15"/>
    <p:sldId id="267" r:id="rId16"/>
    <p:sldId id="266" r:id="rId17"/>
    <p:sldId id="268" r:id="rId18"/>
    <p:sldId id="270" r:id="rId19"/>
    <p:sldId id="271" r:id="rId20"/>
    <p:sldId id="272"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860" autoAdjust="0"/>
    <p:restoredTop sz="94660"/>
  </p:normalViewPr>
  <p:slideViewPr>
    <p:cSldViewPr>
      <p:cViewPr varScale="1">
        <p:scale>
          <a:sx n="68" d="100"/>
          <a:sy n="68" d="100"/>
        </p:scale>
        <p:origin x="4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ACE16F-6715-4387-B3AA-BDAFF3ED9774}" type="doc">
      <dgm:prSet loTypeId="urn:microsoft.com/office/officeart/2005/8/layout/hierarchy1" loCatId="hierarchy" qsTypeId="urn:microsoft.com/office/officeart/2005/8/quickstyle/3d9" qsCatId="3D" csTypeId="urn:microsoft.com/office/officeart/2005/8/colors/accent1_2" csCatId="accent1" phldr="1"/>
      <dgm:spPr/>
      <dgm:t>
        <a:bodyPr/>
        <a:lstStyle/>
        <a:p>
          <a:endParaRPr lang="en-US"/>
        </a:p>
      </dgm:t>
    </dgm:pt>
    <dgm:pt modelId="{00761D56-45C2-4A3E-A97A-C94CE1D78F8A}">
      <dgm:prSet phldrT="[Text]"/>
      <dgm:spPr/>
      <dgm:t>
        <a:bodyPr/>
        <a:lstStyle/>
        <a:p>
          <a:r>
            <a:rPr lang="en-US" dirty="0" smtClean="0"/>
            <a:t>Type of curve</a:t>
          </a:r>
          <a:endParaRPr lang="en-US" dirty="0"/>
        </a:p>
      </dgm:t>
    </dgm:pt>
    <dgm:pt modelId="{5894CA86-F7E7-478D-96FD-81BB412FA0EB}" type="parTrans" cxnId="{7E913EA4-D2D7-43E7-A83E-E225C4B99D6E}">
      <dgm:prSet/>
      <dgm:spPr/>
      <dgm:t>
        <a:bodyPr/>
        <a:lstStyle/>
        <a:p>
          <a:endParaRPr lang="en-US"/>
        </a:p>
      </dgm:t>
    </dgm:pt>
    <dgm:pt modelId="{94C80091-E1E4-43D6-80A3-ACC07BDF6CCD}" type="sibTrans" cxnId="{7E913EA4-D2D7-43E7-A83E-E225C4B99D6E}">
      <dgm:prSet/>
      <dgm:spPr/>
      <dgm:t>
        <a:bodyPr/>
        <a:lstStyle/>
        <a:p>
          <a:endParaRPr lang="en-US"/>
        </a:p>
      </dgm:t>
    </dgm:pt>
    <dgm:pt modelId="{6292C8D9-6DF2-401F-AB55-4F08365342B3}">
      <dgm:prSet phldrT="[Text]"/>
      <dgm:spPr/>
      <dgm:t>
        <a:bodyPr/>
        <a:lstStyle/>
        <a:p>
          <a:r>
            <a:rPr lang="en-US" dirty="0" smtClean="0"/>
            <a:t>Horizontal curve</a:t>
          </a:r>
          <a:endParaRPr lang="en-US" dirty="0"/>
        </a:p>
      </dgm:t>
    </dgm:pt>
    <dgm:pt modelId="{A6CABB7C-8557-47E5-8547-26E059C17857}" type="parTrans" cxnId="{C947A043-16B6-4D77-840F-569FDA48D681}">
      <dgm:prSet/>
      <dgm:spPr/>
      <dgm:t>
        <a:bodyPr/>
        <a:lstStyle/>
        <a:p>
          <a:endParaRPr lang="en-US"/>
        </a:p>
      </dgm:t>
    </dgm:pt>
    <dgm:pt modelId="{ACBD069E-123C-4DCC-93D5-D670CD7C4AA0}" type="sibTrans" cxnId="{C947A043-16B6-4D77-840F-569FDA48D681}">
      <dgm:prSet/>
      <dgm:spPr/>
      <dgm:t>
        <a:bodyPr/>
        <a:lstStyle/>
        <a:p>
          <a:endParaRPr lang="en-US"/>
        </a:p>
      </dgm:t>
    </dgm:pt>
    <dgm:pt modelId="{A3564B3D-5651-42A1-95A2-82A51F4103F6}">
      <dgm:prSet phldrT="[Text]"/>
      <dgm:spPr/>
      <dgm:t>
        <a:bodyPr/>
        <a:lstStyle/>
        <a:p>
          <a:r>
            <a:rPr lang="en-US" dirty="0" smtClean="0"/>
            <a:t>Vertical curve</a:t>
          </a:r>
          <a:endParaRPr lang="en-US" dirty="0"/>
        </a:p>
      </dgm:t>
    </dgm:pt>
    <dgm:pt modelId="{FC7D9616-E5BC-4260-B91F-33A6D1D83DA4}" type="parTrans" cxnId="{2F6F66D7-363C-475A-BCE7-577C22B74D2F}">
      <dgm:prSet/>
      <dgm:spPr/>
      <dgm:t>
        <a:bodyPr/>
        <a:lstStyle/>
        <a:p>
          <a:endParaRPr lang="en-US"/>
        </a:p>
      </dgm:t>
    </dgm:pt>
    <dgm:pt modelId="{B6F95A8F-4467-4BA5-B758-C873FB6AFACF}" type="sibTrans" cxnId="{2F6F66D7-363C-475A-BCE7-577C22B74D2F}">
      <dgm:prSet/>
      <dgm:spPr/>
      <dgm:t>
        <a:bodyPr/>
        <a:lstStyle/>
        <a:p>
          <a:endParaRPr lang="en-US"/>
        </a:p>
      </dgm:t>
    </dgm:pt>
    <dgm:pt modelId="{48FCC054-E882-4869-8237-722790484036}">
      <dgm:prSet phldrT="[Text]"/>
      <dgm:spPr/>
      <dgm:t>
        <a:bodyPr/>
        <a:lstStyle/>
        <a:p>
          <a:r>
            <a:rPr lang="en-US" dirty="0" smtClean="0"/>
            <a:t>Circular curve</a:t>
          </a:r>
          <a:endParaRPr lang="en-US" dirty="0"/>
        </a:p>
      </dgm:t>
    </dgm:pt>
    <dgm:pt modelId="{9F7D5DFF-96F7-438C-9EC9-900CC31D0F50}" type="parTrans" cxnId="{1912AA5F-21B8-4FE9-A1D3-DFE6F02362FA}">
      <dgm:prSet/>
      <dgm:spPr/>
      <dgm:t>
        <a:bodyPr/>
        <a:lstStyle/>
        <a:p>
          <a:endParaRPr lang="en-US"/>
        </a:p>
      </dgm:t>
    </dgm:pt>
    <dgm:pt modelId="{7A5837AC-AC8C-4D29-9AAB-3810ED9E94B9}" type="sibTrans" cxnId="{1912AA5F-21B8-4FE9-A1D3-DFE6F02362FA}">
      <dgm:prSet/>
      <dgm:spPr/>
      <dgm:t>
        <a:bodyPr/>
        <a:lstStyle/>
        <a:p>
          <a:endParaRPr lang="en-US"/>
        </a:p>
      </dgm:t>
    </dgm:pt>
    <dgm:pt modelId="{23E8697E-5AC1-456A-9B4B-4D15A9C5E98C}">
      <dgm:prSet phldrT="[Text]"/>
      <dgm:spPr/>
      <dgm:t>
        <a:bodyPr/>
        <a:lstStyle/>
        <a:p>
          <a:r>
            <a:rPr lang="en-US" dirty="0" smtClean="0"/>
            <a:t>Spiral curve</a:t>
          </a:r>
          <a:endParaRPr lang="en-US" dirty="0"/>
        </a:p>
      </dgm:t>
    </dgm:pt>
    <dgm:pt modelId="{CBB6C539-F46A-45F8-B02C-8D7C1A2FDB4F}" type="parTrans" cxnId="{3F5159CF-E7C5-4B47-9620-1765A95A7670}">
      <dgm:prSet/>
      <dgm:spPr/>
      <dgm:t>
        <a:bodyPr/>
        <a:lstStyle/>
        <a:p>
          <a:endParaRPr lang="en-US"/>
        </a:p>
      </dgm:t>
    </dgm:pt>
    <dgm:pt modelId="{4A0ABB92-B6AA-4F28-81BD-3088017B23A7}" type="sibTrans" cxnId="{3F5159CF-E7C5-4B47-9620-1765A95A7670}">
      <dgm:prSet/>
      <dgm:spPr/>
      <dgm:t>
        <a:bodyPr/>
        <a:lstStyle/>
        <a:p>
          <a:endParaRPr lang="en-US"/>
        </a:p>
      </dgm:t>
    </dgm:pt>
    <dgm:pt modelId="{576642EE-8D80-44E0-A5D4-E1E8F1E9FBF7}">
      <dgm:prSet phldrT="[Text]"/>
      <dgm:spPr/>
      <dgm:t>
        <a:bodyPr/>
        <a:lstStyle/>
        <a:p>
          <a:r>
            <a:rPr lang="en-US" dirty="0" smtClean="0"/>
            <a:t>Reverse Curve</a:t>
          </a:r>
          <a:endParaRPr lang="en-US" dirty="0"/>
        </a:p>
      </dgm:t>
    </dgm:pt>
    <dgm:pt modelId="{C2394435-473D-4ADE-90E7-5C451933191A}" type="parTrans" cxnId="{15AF59AE-E87B-4E6A-AAC4-068B7F4DAC5B}">
      <dgm:prSet/>
      <dgm:spPr/>
      <dgm:t>
        <a:bodyPr/>
        <a:lstStyle/>
        <a:p>
          <a:endParaRPr lang="en-MY"/>
        </a:p>
      </dgm:t>
    </dgm:pt>
    <dgm:pt modelId="{2B15E05D-C532-43AC-9A27-430F1802E653}" type="sibTrans" cxnId="{15AF59AE-E87B-4E6A-AAC4-068B7F4DAC5B}">
      <dgm:prSet/>
      <dgm:spPr/>
      <dgm:t>
        <a:bodyPr/>
        <a:lstStyle/>
        <a:p>
          <a:endParaRPr lang="en-MY"/>
        </a:p>
      </dgm:t>
    </dgm:pt>
    <dgm:pt modelId="{7EAE1CD0-C6F1-4719-801E-053DF6AD8DF3}">
      <dgm:prSet phldrT="[Text]"/>
      <dgm:spPr/>
      <dgm:t>
        <a:bodyPr/>
        <a:lstStyle/>
        <a:p>
          <a:r>
            <a:rPr lang="en-US" dirty="0" smtClean="0"/>
            <a:t>Compound Curve</a:t>
          </a:r>
          <a:endParaRPr lang="en-US" dirty="0"/>
        </a:p>
      </dgm:t>
    </dgm:pt>
    <dgm:pt modelId="{694D4273-0478-4A9D-BCE4-2A2E05DC2376}" type="parTrans" cxnId="{74D4972E-7CA0-4E72-9D0C-B770850AC9E4}">
      <dgm:prSet/>
      <dgm:spPr/>
      <dgm:t>
        <a:bodyPr/>
        <a:lstStyle/>
        <a:p>
          <a:endParaRPr lang="en-MY"/>
        </a:p>
      </dgm:t>
    </dgm:pt>
    <dgm:pt modelId="{3EA6F85D-5E21-4C98-BF34-596CFE130295}" type="sibTrans" cxnId="{74D4972E-7CA0-4E72-9D0C-B770850AC9E4}">
      <dgm:prSet/>
      <dgm:spPr/>
      <dgm:t>
        <a:bodyPr/>
        <a:lstStyle/>
        <a:p>
          <a:endParaRPr lang="en-MY"/>
        </a:p>
      </dgm:t>
    </dgm:pt>
    <dgm:pt modelId="{2300834A-90E7-4D8B-A84D-1493FED71962}">
      <dgm:prSet phldrT="[Text]"/>
      <dgm:spPr/>
      <dgm:t>
        <a:bodyPr/>
        <a:lstStyle/>
        <a:p>
          <a:r>
            <a:rPr lang="en-US" dirty="0" smtClean="0"/>
            <a:t>Simple curve</a:t>
          </a:r>
          <a:endParaRPr lang="en-US" dirty="0"/>
        </a:p>
      </dgm:t>
    </dgm:pt>
    <dgm:pt modelId="{EED01002-E181-46A7-ABCA-1AA1D7858DFB}" type="parTrans" cxnId="{557EBB68-55D9-4F26-9A71-B80BF3F6C819}">
      <dgm:prSet/>
      <dgm:spPr/>
      <dgm:t>
        <a:bodyPr/>
        <a:lstStyle/>
        <a:p>
          <a:endParaRPr lang="en-MY"/>
        </a:p>
      </dgm:t>
    </dgm:pt>
    <dgm:pt modelId="{7F4D672D-A8C6-44B7-97B7-A1D68692EAB5}" type="sibTrans" cxnId="{557EBB68-55D9-4F26-9A71-B80BF3F6C819}">
      <dgm:prSet/>
      <dgm:spPr/>
      <dgm:t>
        <a:bodyPr/>
        <a:lstStyle/>
        <a:p>
          <a:endParaRPr lang="en-MY"/>
        </a:p>
      </dgm:t>
    </dgm:pt>
    <dgm:pt modelId="{56BD3B7F-FB69-4A8E-BA1D-BED4302080BE}" type="pres">
      <dgm:prSet presAssocID="{ADACE16F-6715-4387-B3AA-BDAFF3ED9774}" presName="hierChild1" presStyleCnt="0">
        <dgm:presLayoutVars>
          <dgm:chPref val="1"/>
          <dgm:dir/>
          <dgm:animOne val="branch"/>
          <dgm:animLvl val="lvl"/>
          <dgm:resizeHandles/>
        </dgm:presLayoutVars>
      </dgm:prSet>
      <dgm:spPr/>
      <dgm:t>
        <a:bodyPr/>
        <a:lstStyle/>
        <a:p>
          <a:endParaRPr lang="en-US"/>
        </a:p>
      </dgm:t>
    </dgm:pt>
    <dgm:pt modelId="{2A6D5935-5F43-4965-97F4-296BCCFF7958}" type="pres">
      <dgm:prSet presAssocID="{00761D56-45C2-4A3E-A97A-C94CE1D78F8A}" presName="hierRoot1" presStyleCnt="0"/>
      <dgm:spPr/>
      <dgm:t>
        <a:bodyPr/>
        <a:lstStyle/>
        <a:p>
          <a:endParaRPr lang="en-MY"/>
        </a:p>
      </dgm:t>
    </dgm:pt>
    <dgm:pt modelId="{04A4FFD7-6BEC-4CCB-8228-B24B577FB76A}" type="pres">
      <dgm:prSet presAssocID="{00761D56-45C2-4A3E-A97A-C94CE1D78F8A}" presName="composite" presStyleCnt="0"/>
      <dgm:spPr/>
      <dgm:t>
        <a:bodyPr/>
        <a:lstStyle/>
        <a:p>
          <a:endParaRPr lang="en-MY"/>
        </a:p>
      </dgm:t>
    </dgm:pt>
    <dgm:pt modelId="{22D835A0-FE5B-4258-BC13-0F73CBC35C3F}" type="pres">
      <dgm:prSet presAssocID="{00761D56-45C2-4A3E-A97A-C94CE1D78F8A}" presName="background" presStyleLbl="node0" presStyleIdx="0" presStyleCnt="1"/>
      <dgm:spPr/>
      <dgm:t>
        <a:bodyPr/>
        <a:lstStyle/>
        <a:p>
          <a:endParaRPr lang="en-MY"/>
        </a:p>
      </dgm:t>
    </dgm:pt>
    <dgm:pt modelId="{732BA42E-4A7D-403F-A232-B699398D66E3}" type="pres">
      <dgm:prSet presAssocID="{00761D56-45C2-4A3E-A97A-C94CE1D78F8A}" presName="text" presStyleLbl="fgAcc0" presStyleIdx="0" presStyleCnt="1" custLinFactNeighborX="-26271" custLinFactNeighborY="-4228">
        <dgm:presLayoutVars>
          <dgm:chPref val="3"/>
        </dgm:presLayoutVars>
      </dgm:prSet>
      <dgm:spPr/>
      <dgm:t>
        <a:bodyPr/>
        <a:lstStyle/>
        <a:p>
          <a:endParaRPr lang="en-US"/>
        </a:p>
      </dgm:t>
    </dgm:pt>
    <dgm:pt modelId="{AADBF559-1475-4646-B2F4-478345E37ACB}" type="pres">
      <dgm:prSet presAssocID="{00761D56-45C2-4A3E-A97A-C94CE1D78F8A}" presName="hierChild2" presStyleCnt="0"/>
      <dgm:spPr/>
      <dgm:t>
        <a:bodyPr/>
        <a:lstStyle/>
        <a:p>
          <a:endParaRPr lang="en-MY"/>
        </a:p>
      </dgm:t>
    </dgm:pt>
    <dgm:pt modelId="{81296D1D-AC6E-4AC1-B876-9AE905EFCECB}" type="pres">
      <dgm:prSet presAssocID="{A6CABB7C-8557-47E5-8547-26E059C17857}" presName="Name10" presStyleLbl="parChTrans1D2" presStyleIdx="0" presStyleCnt="2"/>
      <dgm:spPr/>
      <dgm:t>
        <a:bodyPr/>
        <a:lstStyle/>
        <a:p>
          <a:endParaRPr lang="en-US"/>
        </a:p>
      </dgm:t>
    </dgm:pt>
    <dgm:pt modelId="{38E17A1F-1276-4F2D-A84D-B509067044C4}" type="pres">
      <dgm:prSet presAssocID="{6292C8D9-6DF2-401F-AB55-4F08365342B3}" presName="hierRoot2" presStyleCnt="0"/>
      <dgm:spPr/>
      <dgm:t>
        <a:bodyPr/>
        <a:lstStyle/>
        <a:p>
          <a:endParaRPr lang="en-MY"/>
        </a:p>
      </dgm:t>
    </dgm:pt>
    <dgm:pt modelId="{A4F6C6DF-6F79-4566-BFBA-7A1A2F423963}" type="pres">
      <dgm:prSet presAssocID="{6292C8D9-6DF2-401F-AB55-4F08365342B3}" presName="composite2" presStyleCnt="0"/>
      <dgm:spPr/>
      <dgm:t>
        <a:bodyPr/>
        <a:lstStyle/>
        <a:p>
          <a:endParaRPr lang="en-MY"/>
        </a:p>
      </dgm:t>
    </dgm:pt>
    <dgm:pt modelId="{6FBBE6A6-BA01-4CF4-B536-6BD5C86D1311}" type="pres">
      <dgm:prSet presAssocID="{6292C8D9-6DF2-401F-AB55-4F08365342B3}" presName="background2" presStyleLbl="node2" presStyleIdx="0" presStyleCnt="2"/>
      <dgm:spPr/>
      <dgm:t>
        <a:bodyPr/>
        <a:lstStyle/>
        <a:p>
          <a:endParaRPr lang="en-MY"/>
        </a:p>
      </dgm:t>
    </dgm:pt>
    <dgm:pt modelId="{216D4DA3-FFC8-415E-9BD4-7F4E8EB68C9A}" type="pres">
      <dgm:prSet presAssocID="{6292C8D9-6DF2-401F-AB55-4F08365342B3}" presName="text2" presStyleLbl="fgAcc2" presStyleIdx="0" presStyleCnt="2" custLinFactX="-45607" custLinFactNeighborX="-100000" custLinFactNeighborY="4413">
        <dgm:presLayoutVars>
          <dgm:chPref val="3"/>
        </dgm:presLayoutVars>
      </dgm:prSet>
      <dgm:spPr/>
      <dgm:t>
        <a:bodyPr/>
        <a:lstStyle/>
        <a:p>
          <a:endParaRPr lang="en-US"/>
        </a:p>
      </dgm:t>
    </dgm:pt>
    <dgm:pt modelId="{908B638F-AAB3-4B00-BBA9-8F0844C88EFA}" type="pres">
      <dgm:prSet presAssocID="{6292C8D9-6DF2-401F-AB55-4F08365342B3}" presName="hierChild3" presStyleCnt="0"/>
      <dgm:spPr/>
      <dgm:t>
        <a:bodyPr/>
        <a:lstStyle/>
        <a:p>
          <a:endParaRPr lang="en-MY"/>
        </a:p>
      </dgm:t>
    </dgm:pt>
    <dgm:pt modelId="{514D9692-ADDC-4AE3-A3A1-37394FB6C7A4}" type="pres">
      <dgm:prSet presAssocID="{9F7D5DFF-96F7-438C-9EC9-900CC31D0F50}" presName="Name17" presStyleLbl="parChTrans1D3" presStyleIdx="0" presStyleCnt="2"/>
      <dgm:spPr/>
      <dgm:t>
        <a:bodyPr/>
        <a:lstStyle/>
        <a:p>
          <a:endParaRPr lang="en-US"/>
        </a:p>
      </dgm:t>
    </dgm:pt>
    <dgm:pt modelId="{CF84C657-32C5-4E64-A73A-54D1E8892C65}" type="pres">
      <dgm:prSet presAssocID="{48FCC054-E882-4869-8237-722790484036}" presName="hierRoot3" presStyleCnt="0"/>
      <dgm:spPr/>
      <dgm:t>
        <a:bodyPr/>
        <a:lstStyle/>
        <a:p>
          <a:endParaRPr lang="en-MY"/>
        </a:p>
      </dgm:t>
    </dgm:pt>
    <dgm:pt modelId="{4C65AAFF-EB56-40A4-AD02-A3F02D07CF10}" type="pres">
      <dgm:prSet presAssocID="{48FCC054-E882-4869-8237-722790484036}" presName="composite3" presStyleCnt="0"/>
      <dgm:spPr/>
      <dgm:t>
        <a:bodyPr/>
        <a:lstStyle/>
        <a:p>
          <a:endParaRPr lang="en-MY"/>
        </a:p>
      </dgm:t>
    </dgm:pt>
    <dgm:pt modelId="{C3830E31-469B-42F1-9F7A-15FC478BD853}" type="pres">
      <dgm:prSet presAssocID="{48FCC054-E882-4869-8237-722790484036}" presName="background3" presStyleLbl="node3" presStyleIdx="0" presStyleCnt="2"/>
      <dgm:spPr/>
      <dgm:t>
        <a:bodyPr/>
        <a:lstStyle/>
        <a:p>
          <a:endParaRPr lang="en-MY"/>
        </a:p>
      </dgm:t>
    </dgm:pt>
    <dgm:pt modelId="{DE034E29-C720-4A9C-B628-F849F8890C6B}" type="pres">
      <dgm:prSet presAssocID="{48FCC054-E882-4869-8237-722790484036}" presName="text3" presStyleLbl="fgAcc3" presStyleIdx="0" presStyleCnt="2" custLinFactX="-68399" custLinFactNeighborX="-100000" custLinFactNeighborY="-389">
        <dgm:presLayoutVars>
          <dgm:chPref val="3"/>
        </dgm:presLayoutVars>
      </dgm:prSet>
      <dgm:spPr/>
      <dgm:t>
        <a:bodyPr/>
        <a:lstStyle/>
        <a:p>
          <a:endParaRPr lang="en-US"/>
        </a:p>
      </dgm:t>
    </dgm:pt>
    <dgm:pt modelId="{358BA3CA-70C3-4CE3-93C4-6CE5F3745139}" type="pres">
      <dgm:prSet presAssocID="{48FCC054-E882-4869-8237-722790484036}" presName="hierChild4" presStyleCnt="0"/>
      <dgm:spPr/>
      <dgm:t>
        <a:bodyPr/>
        <a:lstStyle/>
        <a:p>
          <a:endParaRPr lang="en-MY"/>
        </a:p>
      </dgm:t>
    </dgm:pt>
    <dgm:pt modelId="{6FE2C2E0-1205-4D39-955D-6C9B184CAE53}" type="pres">
      <dgm:prSet presAssocID="{EED01002-E181-46A7-ABCA-1AA1D7858DFB}" presName="Name23" presStyleLbl="parChTrans1D4" presStyleIdx="0" presStyleCnt="3"/>
      <dgm:spPr/>
      <dgm:t>
        <a:bodyPr/>
        <a:lstStyle/>
        <a:p>
          <a:endParaRPr lang="en-MY"/>
        </a:p>
      </dgm:t>
    </dgm:pt>
    <dgm:pt modelId="{92ECDC2D-B2F7-44E8-A46D-EAEDC7A950D6}" type="pres">
      <dgm:prSet presAssocID="{2300834A-90E7-4D8B-A84D-1493FED71962}" presName="hierRoot4" presStyleCnt="0"/>
      <dgm:spPr/>
      <dgm:t>
        <a:bodyPr/>
        <a:lstStyle/>
        <a:p>
          <a:endParaRPr lang="en-MY"/>
        </a:p>
      </dgm:t>
    </dgm:pt>
    <dgm:pt modelId="{51FBD6E7-A861-4E12-A80F-3F764205A46E}" type="pres">
      <dgm:prSet presAssocID="{2300834A-90E7-4D8B-A84D-1493FED71962}" presName="composite4" presStyleCnt="0"/>
      <dgm:spPr/>
      <dgm:t>
        <a:bodyPr/>
        <a:lstStyle/>
        <a:p>
          <a:endParaRPr lang="en-MY"/>
        </a:p>
      </dgm:t>
    </dgm:pt>
    <dgm:pt modelId="{374772CB-1130-4A85-94EB-FBF8692ECCA9}" type="pres">
      <dgm:prSet presAssocID="{2300834A-90E7-4D8B-A84D-1493FED71962}" presName="background4" presStyleLbl="node4" presStyleIdx="0" presStyleCnt="3"/>
      <dgm:spPr/>
      <dgm:t>
        <a:bodyPr/>
        <a:lstStyle/>
        <a:p>
          <a:endParaRPr lang="en-MY"/>
        </a:p>
      </dgm:t>
    </dgm:pt>
    <dgm:pt modelId="{D965088F-6467-482E-B9DA-5B4AC85A42DE}" type="pres">
      <dgm:prSet presAssocID="{2300834A-90E7-4D8B-A84D-1493FED71962}" presName="text4" presStyleLbl="fgAcc4" presStyleIdx="0" presStyleCnt="3" custLinFactNeighborX="14979" custLinFactNeighborY="13725">
        <dgm:presLayoutVars>
          <dgm:chPref val="3"/>
        </dgm:presLayoutVars>
      </dgm:prSet>
      <dgm:spPr/>
      <dgm:t>
        <a:bodyPr/>
        <a:lstStyle/>
        <a:p>
          <a:endParaRPr lang="en-MY"/>
        </a:p>
      </dgm:t>
    </dgm:pt>
    <dgm:pt modelId="{11896C76-E872-4EFA-A277-7BE54A4F3260}" type="pres">
      <dgm:prSet presAssocID="{2300834A-90E7-4D8B-A84D-1493FED71962}" presName="hierChild5" presStyleCnt="0"/>
      <dgm:spPr/>
      <dgm:t>
        <a:bodyPr/>
        <a:lstStyle/>
        <a:p>
          <a:endParaRPr lang="en-MY"/>
        </a:p>
      </dgm:t>
    </dgm:pt>
    <dgm:pt modelId="{2D6A3968-93D2-42A2-A116-58A4E05A5C22}" type="pres">
      <dgm:prSet presAssocID="{694D4273-0478-4A9D-BCE4-2A2E05DC2376}" presName="Name23" presStyleLbl="parChTrans1D4" presStyleIdx="1" presStyleCnt="3"/>
      <dgm:spPr/>
      <dgm:t>
        <a:bodyPr/>
        <a:lstStyle/>
        <a:p>
          <a:endParaRPr lang="en-MY"/>
        </a:p>
      </dgm:t>
    </dgm:pt>
    <dgm:pt modelId="{BC8AC120-FE29-423E-A2AD-D6DD352A961B}" type="pres">
      <dgm:prSet presAssocID="{7EAE1CD0-C6F1-4719-801E-053DF6AD8DF3}" presName="hierRoot4" presStyleCnt="0"/>
      <dgm:spPr/>
      <dgm:t>
        <a:bodyPr/>
        <a:lstStyle/>
        <a:p>
          <a:endParaRPr lang="en-MY"/>
        </a:p>
      </dgm:t>
    </dgm:pt>
    <dgm:pt modelId="{C00DEACF-5D3D-4446-A18F-BB84249B4546}" type="pres">
      <dgm:prSet presAssocID="{7EAE1CD0-C6F1-4719-801E-053DF6AD8DF3}" presName="composite4" presStyleCnt="0"/>
      <dgm:spPr/>
      <dgm:t>
        <a:bodyPr/>
        <a:lstStyle/>
        <a:p>
          <a:endParaRPr lang="en-MY"/>
        </a:p>
      </dgm:t>
    </dgm:pt>
    <dgm:pt modelId="{A06C0BF7-4CAC-4276-9266-BC94EC0894A4}" type="pres">
      <dgm:prSet presAssocID="{7EAE1CD0-C6F1-4719-801E-053DF6AD8DF3}" presName="background4" presStyleLbl="node4" presStyleIdx="1" presStyleCnt="3"/>
      <dgm:spPr/>
      <dgm:t>
        <a:bodyPr/>
        <a:lstStyle/>
        <a:p>
          <a:endParaRPr lang="en-MY"/>
        </a:p>
      </dgm:t>
    </dgm:pt>
    <dgm:pt modelId="{B4B2898E-74B8-4A4C-B9CC-EC54EBE079CA}" type="pres">
      <dgm:prSet presAssocID="{7EAE1CD0-C6F1-4719-801E-053DF6AD8DF3}" presName="text4" presStyleLbl="fgAcc4" presStyleIdx="1" presStyleCnt="3" custLinFactNeighborX="23093" custLinFactNeighborY="14026">
        <dgm:presLayoutVars>
          <dgm:chPref val="3"/>
        </dgm:presLayoutVars>
      </dgm:prSet>
      <dgm:spPr/>
      <dgm:t>
        <a:bodyPr/>
        <a:lstStyle/>
        <a:p>
          <a:endParaRPr lang="en-MY"/>
        </a:p>
      </dgm:t>
    </dgm:pt>
    <dgm:pt modelId="{62CE01B1-8EEE-473A-A8CE-BF43380E9C71}" type="pres">
      <dgm:prSet presAssocID="{7EAE1CD0-C6F1-4719-801E-053DF6AD8DF3}" presName="hierChild5" presStyleCnt="0"/>
      <dgm:spPr/>
      <dgm:t>
        <a:bodyPr/>
        <a:lstStyle/>
        <a:p>
          <a:endParaRPr lang="en-MY"/>
        </a:p>
      </dgm:t>
    </dgm:pt>
    <dgm:pt modelId="{CC53EBAF-DE0A-4107-BCF4-3AF9D0742D7E}" type="pres">
      <dgm:prSet presAssocID="{C2394435-473D-4ADE-90E7-5C451933191A}" presName="Name23" presStyleLbl="parChTrans1D4" presStyleIdx="2" presStyleCnt="3"/>
      <dgm:spPr/>
      <dgm:t>
        <a:bodyPr/>
        <a:lstStyle/>
        <a:p>
          <a:endParaRPr lang="en-MY"/>
        </a:p>
      </dgm:t>
    </dgm:pt>
    <dgm:pt modelId="{321A5D2D-8AC3-4A0D-B98E-7FE13D393CB1}" type="pres">
      <dgm:prSet presAssocID="{576642EE-8D80-44E0-A5D4-E1E8F1E9FBF7}" presName="hierRoot4" presStyleCnt="0"/>
      <dgm:spPr/>
      <dgm:t>
        <a:bodyPr/>
        <a:lstStyle/>
        <a:p>
          <a:endParaRPr lang="en-MY"/>
        </a:p>
      </dgm:t>
    </dgm:pt>
    <dgm:pt modelId="{A7349AD7-3AFD-4DEA-BE27-E7F13FC6E896}" type="pres">
      <dgm:prSet presAssocID="{576642EE-8D80-44E0-A5D4-E1E8F1E9FBF7}" presName="composite4" presStyleCnt="0"/>
      <dgm:spPr/>
      <dgm:t>
        <a:bodyPr/>
        <a:lstStyle/>
        <a:p>
          <a:endParaRPr lang="en-MY"/>
        </a:p>
      </dgm:t>
    </dgm:pt>
    <dgm:pt modelId="{79AFED82-AA04-44FF-92D6-BF92F29DFE6C}" type="pres">
      <dgm:prSet presAssocID="{576642EE-8D80-44E0-A5D4-E1E8F1E9FBF7}" presName="background4" presStyleLbl="node4" presStyleIdx="2" presStyleCnt="3"/>
      <dgm:spPr/>
      <dgm:t>
        <a:bodyPr/>
        <a:lstStyle/>
        <a:p>
          <a:endParaRPr lang="en-MY"/>
        </a:p>
      </dgm:t>
    </dgm:pt>
    <dgm:pt modelId="{DE8DE283-2998-4839-AA17-CBB4DAC2C5ED}" type="pres">
      <dgm:prSet presAssocID="{576642EE-8D80-44E0-A5D4-E1E8F1E9FBF7}" presName="text4" presStyleLbl="fgAcc4" presStyleIdx="2" presStyleCnt="3" custLinFactNeighborX="23572" custLinFactNeighborY="1277">
        <dgm:presLayoutVars>
          <dgm:chPref val="3"/>
        </dgm:presLayoutVars>
      </dgm:prSet>
      <dgm:spPr/>
      <dgm:t>
        <a:bodyPr/>
        <a:lstStyle/>
        <a:p>
          <a:endParaRPr lang="en-MY"/>
        </a:p>
      </dgm:t>
    </dgm:pt>
    <dgm:pt modelId="{C7CD36A0-C6D2-4ACD-8029-5486A26B79E0}" type="pres">
      <dgm:prSet presAssocID="{576642EE-8D80-44E0-A5D4-E1E8F1E9FBF7}" presName="hierChild5" presStyleCnt="0"/>
      <dgm:spPr/>
      <dgm:t>
        <a:bodyPr/>
        <a:lstStyle/>
        <a:p>
          <a:endParaRPr lang="en-MY"/>
        </a:p>
      </dgm:t>
    </dgm:pt>
    <dgm:pt modelId="{350B47D9-A3F3-44CB-8B0A-17BE8B50AFEC}" type="pres">
      <dgm:prSet presAssocID="{CBB6C539-F46A-45F8-B02C-8D7C1A2FDB4F}" presName="Name17" presStyleLbl="parChTrans1D3" presStyleIdx="1" presStyleCnt="2"/>
      <dgm:spPr/>
      <dgm:t>
        <a:bodyPr/>
        <a:lstStyle/>
        <a:p>
          <a:endParaRPr lang="en-US"/>
        </a:p>
      </dgm:t>
    </dgm:pt>
    <dgm:pt modelId="{E3A6ADEE-5E48-4A18-8359-CC55B30D412A}" type="pres">
      <dgm:prSet presAssocID="{23E8697E-5AC1-456A-9B4B-4D15A9C5E98C}" presName="hierRoot3" presStyleCnt="0"/>
      <dgm:spPr/>
      <dgm:t>
        <a:bodyPr/>
        <a:lstStyle/>
        <a:p>
          <a:endParaRPr lang="en-MY"/>
        </a:p>
      </dgm:t>
    </dgm:pt>
    <dgm:pt modelId="{EB136C86-FC67-445F-92BD-08CB42858033}" type="pres">
      <dgm:prSet presAssocID="{23E8697E-5AC1-456A-9B4B-4D15A9C5E98C}" presName="composite3" presStyleCnt="0"/>
      <dgm:spPr/>
      <dgm:t>
        <a:bodyPr/>
        <a:lstStyle/>
        <a:p>
          <a:endParaRPr lang="en-MY"/>
        </a:p>
      </dgm:t>
    </dgm:pt>
    <dgm:pt modelId="{659B2F93-9C91-463D-ADCA-D787159FFF10}" type="pres">
      <dgm:prSet presAssocID="{23E8697E-5AC1-456A-9B4B-4D15A9C5E98C}" presName="background3" presStyleLbl="node3" presStyleIdx="1" presStyleCnt="2"/>
      <dgm:spPr/>
      <dgm:t>
        <a:bodyPr/>
        <a:lstStyle/>
        <a:p>
          <a:endParaRPr lang="en-MY"/>
        </a:p>
      </dgm:t>
    </dgm:pt>
    <dgm:pt modelId="{64376A0D-6976-42E9-8130-7DD33B7C6897}" type="pres">
      <dgm:prSet presAssocID="{23E8697E-5AC1-456A-9B4B-4D15A9C5E98C}" presName="text3" presStyleLbl="fgAcc3" presStyleIdx="1" presStyleCnt="2" custLinFactNeighborX="-72245" custLinFactNeighborY="-389">
        <dgm:presLayoutVars>
          <dgm:chPref val="3"/>
        </dgm:presLayoutVars>
      </dgm:prSet>
      <dgm:spPr/>
      <dgm:t>
        <a:bodyPr/>
        <a:lstStyle/>
        <a:p>
          <a:endParaRPr lang="en-US"/>
        </a:p>
      </dgm:t>
    </dgm:pt>
    <dgm:pt modelId="{F537C0F7-38FC-4334-B78D-0EA9DB4EA7EC}" type="pres">
      <dgm:prSet presAssocID="{23E8697E-5AC1-456A-9B4B-4D15A9C5E98C}" presName="hierChild4" presStyleCnt="0"/>
      <dgm:spPr/>
      <dgm:t>
        <a:bodyPr/>
        <a:lstStyle/>
        <a:p>
          <a:endParaRPr lang="en-MY"/>
        </a:p>
      </dgm:t>
    </dgm:pt>
    <dgm:pt modelId="{46DDF723-824D-4C22-A613-F28F675E5B56}" type="pres">
      <dgm:prSet presAssocID="{FC7D9616-E5BC-4260-B91F-33A6D1D83DA4}" presName="Name10" presStyleLbl="parChTrans1D2" presStyleIdx="1" presStyleCnt="2"/>
      <dgm:spPr/>
      <dgm:t>
        <a:bodyPr/>
        <a:lstStyle/>
        <a:p>
          <a:endParaRPr lang="en-US"/>
        </a:p>
      </dgm:t>
    </dgm:pt>
    <dgm:pt modelId="{C996B419-399C-4EF6-8022-5E2A14D1B483}" type="pres">
      <dgm:prSet presAssocID="{A3564B3D-5651-42A1-95A2-82A51F4103F6}" presName="hierRoot2" presStyleCnt="0"/>
      <dgm:spPr/>
      <dgm:t>
        <a:bodyPr/>
        <a:lstStyle/>
        <a:p>
          <a:endParaRPr lang="en-MY"/>
        </a:p>
      </dgm:t>
    </dgm:pt>
    <dgm:pt modelId="{DDC5A33D-DE9B-498E-B757-ACBF57BAB9BA}" type="pres">
      <dgm:prSet presAssocID="{A3564B3D-5651-42A1-95A2-82A51F4103F6}" presName="composite2" presStyleCnt="0"/>
      <dgm:spPr/>
      <dgm:t>
        <a:bodyPr/>
        <a:lstStyle/>
        <a:p>
          <a:endParaRPr lang="en-MY"/>
        </a:p>
      </dgm:t>
    </dgm:pt>
    <dgm:pt modelId="{078935FE-B164-46E7-A4A9-7B78D8F71743}" type="pres">
      <dgm:prSet presAssocID="{A3564B3D-5651-42A1-95A2-82A51F4103F6}" presName="background2" presStyleLbl="node2" presStyleIdx="1" presStyleCnt="2"/>
      <dgm:spPr/>
      <dgm:t>
        <a:bodyPr/>
        <a:lstStyle/>
        <a:p>
          <a:endParaRPr lang="en-MY"/>
        </a:p>
      </dgm:t>
    </dgm:pt>
    <dgm:pt modelId="{764154BF-1FF4-45AE-99F3-0AD94DA0BA50}" type="pres">
      <dgm:prSet presAssocID="{A3564B3D-5651-42A1-95A2-82A51F4103F6}" presName="text2" presStyleLbl="fgAcc2" presStyleIdx="1" presStyleCnt="2" custLinFactNeighborX="34977" custLinFactNeighborY="2120">
        <dgm:presLayoutVars>
          <dgm:chPref val="3"/>
        </dgm:presLayoutVars>
      </dgm:prSet>
      <dgm:spPr/>
      <dgm:t>
        <a:bodyPr/>
        <a:lstStyle/>
        <a:p>
          <a:endParaRPr lang="en-US"/>
        </a:p>
      </dgm:t>
    </dgm:pt>
    <dgm:pt modelId="{A87BDEBC-E667-4EBB-A8AB-DBFE2D0E482A}" type="pres">
      <dgm:prSet presAssocID="{A3564B3D-5651-42A1-95A2-82A51F4103F6}" presName="hierChild3" presStyleCnt="0"/>
      <dgm:spPr/>
      <dgm:t>
        <a:bodyPr/>
        <a:lstStyle/>
        <a:p>
          <a:endParaRPr lang="en-MY"/>
        </a:p>
      </dgm:t>
    </dgm:pt>
  </dgm:ptLst>
  <dgm:cxnLst>
    <dgm:cxn modelId="{C70F1186-08D2-46D3-BCF0-EB94A87AF8B0}" type="presOf" srcId="{9F7D5DFF-96F7-438C-9EC9-900CC31D0F50}" destId="{514D9692-ADDC-4AE3-A3A1-37394FB6C7A4}" srcOrd="0" destOrd="0" presId="urn:microsoft.com/office/officeart/2005/8/layout/hierarchy1"/>
    <dgm:cxn modelId="{421A4F23-3D0D-4333-ADC3-370F44A4A9EE}" type="presOf" srcId="{C2394435-473D-4ADE-90E7-5C451933191A}" destId="{CC53EBAF-DE0A-4107-BCF4-3AF9D0742D7E}" srcOrd="0" destOrd="0" presId="urn:microsoft.com/office/officeart/2005/8/layout/hierarchy1"/>
    <dgm:cxn modelId="{DD89ECDB-33D8-400A-97D7-B154AC80D60F}" type="presOf" srcId="{A6CABB7C-8557-47E5-8547-26E059C17857}" destId="{81296D1D-AC6E-4AC1-B876-9AE905EFCECB}" srcOrd="0" destOrd="0" presId="urn:microsoft.com/office/officeart/2005/8/layout/hierarchy1"/>
    <dgm:cxn modelId="{3F5159CF-E7C5-4B47-9620-1765A95A7670}" srcId="{6292C8D9-6DF2-401F-AB55-4F08365342B3}" destId="{23E8697E-5AC1-456A-9B4B-4D15A9C5E98C}" srcOrd="1" destOrd="0" parTransId="{CBB6C539-F46A-45F8-B02C-8D7C1A2FDB4F}" sibTransId="{4A0ABB92-B6AA-4F28-81BD-3088017B23A7}"/>
    <dgm:cxn modelId="{7E913EA4-D2D7-43E7-A83E-E225C4B99D6E}" srcId="{ADACE16F-6715-4387-B3AA-BDAFF3ED9774}" destId="{00761D56-45C2-4A3E-A97A-C94CE1D78F8A}" srcOrd="0" destOrd="0" parTransId="{5894CA86-F7E7-478D-96FD-81BB412FA0EB}" sibTransId="{94C80091-E1E4-43D6-80A3-ACC07BDF6CCD}"/>
    <dgm:cxn modelId="{BF5DF082-80EF-4272-94FE-0FC356BED01B}" type="presOf" srcId="{ADACE16F-6715-4387-B3AA-BDAFF3ED9774}" destId="{56BD3B7F-FB69-4A8E-BA1D-BED4302080BE}" srcOrd="0" destOrd="0" presId="urn:microsoft.com/office/officeart/2005/8/layout/hierarchy1"/>
    <dgm:cxn modelId="{948AEDEC-02D7-4AE1-8A3E-02503AECB0ED}" type="presOf" srcId="{00761D56-45C2-4A3E-A97A-C94CE1D78F8A}" destId="{732BA42E-4A7D-403F-A232-B699398D66E3}" srcOrd="0" destOrd="0" presId="urn:microsoft.com/office/officeart/2005/8/layout/hierarchy1"/>
    <dgm:cxn modelId="{288E7843-F2EE-4532-9325-B85411CC0D36}" type="presOf" srcId="{FC7D9616-E5BC-4260-B91F-33A6D1D83DA4}" destId="{46DDF723-824D-4C22-A613-F28F675E5B56}" srcOrd="0" destOrd="0" presId="urn:microsoft.com/office/officeart/2005/8/layout/hierarchy1"/>
    <dgm:cxn modelId="{15AF59AE-E87B-4E6A-AAC4-068B7F4DAC5B}" srcId="{48FCC054-E882-4869-8237-722790484036}" destId="{576642EE-8D80-44E0-A5D4-E1E8F1E9FBF7}" srcOrd="2" destOrd="0" parTransId="{C2394435-473D-4ADE-90E7-5C451933191A}" sibTransId="{2B15E05D-C532-43AC-9A27-430F1802E653}"/>
    <dgm:cxn modelId="{55E3C188-3453-452F-AC74-F01284586444}" type="presOf" srcId="{48FCC054-E882-4869-8237-722790484036}" destId="{DE034E29-C720-4A9C-B628-F849F8890C6B}" srcOrd="0" destOrd="0" presId="urn:microsoft.com/office/officeart/2005/8/layout/hierarchy1"/>
    <dgm:cxn modelId="{6551BD83-A0B8-4020-BABE-2273D3BBE913}" type="presOf" srcId="{576642EE-8D80-44E0-A5D4-E1E8F1E9FBF7}" destId="{DE8DE283-2998-4839-AA17-CBB4DAC2C5ED}" srcOrd="0" destOrd="0" presId="urn:microsoft.com/office/officeart/2005/8/layout/hierarchy1"/>
    <dgm:cxn modelId="{2F6F66D7-363C-475A-BCE7-577C22B74D2F}" srcId="{00761D56-45C2-4A3E-A97A-C94CE1D78F8A}" destId="{A3564B3D-5651-42A1-95A2-82A51F4103F6}" srcOrd="1" destOrd="0" parTransId="{FC7D9616-E5BC-4260-B91F-33A6D1D83DA4}" sibTransId="{B6F95A8F-4467-4BA5-B758-C873FB6AFACF}"/>
    <dgm:cxn modelId="{B5A8A09F-64D9-4E4A-AF1D-EB231309B6E9}" type="presOf" srcId="{CBB6C539-F46A-45F8-B02C-8D7C1A2FDB4F}" destId="{350B47D9-A3F3-44CB-8B0A-17BE8B50AFEC}" srcOrd="0" destOrd="0" presId="urn:microsoft.com/office/officeart/2005/8/layout/hierarchy1"/>
    <dgm:cxn modelId="{F8918B29-40E8-4C8C-8AC5-7E0FBA7BB31B}" type="presOf" srcId="{694D4273-0478-4A9D-BCE4-2A2E05DC2376}" destId="{2D6A3968-93D2-42A2-A116-58A4E05A5C22}" srcOrd="0" destOrd="0" presId="urn:microsoft.com/office/officeart/2005/8/layout/hierarchy1"/>
    <dgm:cxn modelId="{74D4972E-7CA0-4E72-9D0C-B770850AC9E4}" srcId="{48FCC054-E882-4869-8237-722790484036}" destId="{7EAE1CD0-C6F1-4719-801E-053DF6AD8DF3}" srcOrd="1" destOrd="0" parTransId="{694D4273-0478-4A9D-BCE4-2A2E05DC2376}" sibTransId="{3EA6F85D-5E21-4C98-BF34-596CFE130295}"/>
    <dgm:cxn modelId="{557EBB68-55D9-4F26-9A71-B80BF3F6C819}" srcId="{48FCC054-E882-4869-8237-722790484036}" destId="{2300834A-90E7-4D8B-A84D-1493FED71962}" srcOrd="0" destOrd="0" parTransId="{EED01002-E181-46A7-ABCA-1AA1D7858DFB}" sibTransId="{7F4D672D-A8C6-44B7-97B7-A1D68692EAB5}"/>
    <dgm:cxn modelId="{C947A043-16B6-4D77-840F-569FDA48D681}" srcId="{00761D56-45C2-4A3E-A97A-C94CE1D78F8A}" destId="{6292C8D9-6DF2-401F-AB55-4F08365342B3}" srcOrd="0" destOrd="0" parTransId="{A6CABB7C-8557-47E5-8547-26E059C17857}" sibTransId="{ACBD069E-123C-4DCC-93D5-D670CD7C4AA0}"/>
    <dgm:cxn modelId="{1912AA5F-21B8-4FE9-A1D3-DFE6F02362FA}" srcId="{6292C8D9-6DF2-401F-AB55-4F08365342B3}" destId="{48FCC054-E882-4869-8237-722790484036}" srcOrd="0" destOrd="0" parTransId="{9F7D5DFF-96F7-438C-9EC9-900CC31D0F50}" sibTransId="{7A5837AC-AC8C-4D29-9AAB-3810ED9E94B9}"/>
    <dgm:cxn modelId="{9D0D8AAF-1F9B-43CE-A158-4CE853CDD2E9}" type="presOf" srcId="{6292C8D9-6DF2-401F-AB55-4F08365342B3}" destId="{216D4DA3-FFC8-415E-9BD4-7F4E8EB68C9A}" srcOrd="0" destOrd="0" presId="urn:microsoft.com/office/officeart/2005/8/layout/hierarchy1"/>
    <dgm:cxn modelId="{D99B2F4E-44F1-4124-A45B-C21C6016121F}" type="presOf" srcId="{23E8697E-5AC1-456A-9B4B-4D15A9C5E98C}" destId="{64376A0D-6976-42E9-8130-7DD33B7C6897}" srcOrd="0" destOrd="0" presId="urn:microsoft.com/office/officeart/2005/8/layout/hierarchy1"/>
    <dgm:cxn modelId="{D0262AF3-FC25-4726-B211-A02FFFC664F8}" type="presOf" srcId="{A3564B3D-5651-42A1-95A2-82A51F4103F6}" destId="{764154BF-1FF4-45AE-99F3-0AD94DA0BA50}" srcOrd="0" destOrd="0" presId="urn:microsoft.com/office/officeart/2005/8/layout/hierarchy1"/>
    <dgm:cxn modelId="{7D67D9F7-2B1A-46AA-A5D8-1BA1E705BC5C}" type="presOf" srcId="{7EAE1CD0-C6F1-4719-801E-053DF6AD8DF3}" destId="{B4B2898E-74B8-4A4C-B9CC-EC54EBE079CA}" srcOrd="0" destOrd="0" presId="urn:microsoft.com/office/officeart/2005/8/layout/hierarchy1"/>
    <dgm:cxn modelId="{01EDCF0F-21C6-43F7-9503-E9A565166FF9}" type="presOf" srcId="{EED01002-E181-46A7-ABCA-1AA1D7858DFB}" destId="{6FE2C2E0-1205-4D39-955D-6C9B184CAE53}" srcOrd="0" destOrd="0" presId="urn:microsoft.com/office/officeart/2005/8/layout/hierarchy1"/>
    <dgm:cxn modelId="{F5B558BA-F978-4353-8B31-6A97C93AFBDE}" type="presOf" srcId="{2300834A-90E7-4D8B-A84D-1493FED71962}" destId="{D965088F-6467-482E-B9DA-5B4AC85A42DE}" srcOrd="0" destOrd="0" presId="urn:microsoft.com/office/officeart/2005/8/layout/hierarchy1"/>
    <dgm:cxn modelId="{6DB5C5E6-0C31-4909-B684-D965F656026C}" type="presParOf" srcId="{56BD3B7F-FB69-4A8E-BA1D-BED4302080BE}" destId="{2A6D5935-5F43-4965-97F4-296BCCFF7958}" srcOrd="0" destOrd="0" presId="urn:microsoft.com/office/officeart/2005/8/layout/hierarchy1"/>
    <dgm:cxn modelId="{76FBE556-8913-4267-9878-E6867B90ECBD}" type="presParOf" srcId="{2A6D5935-5F43-4965-97F4-296BCCFF7958}" destId="{04A4FFD7-6BEC-4CCB-8228-B24B577FB76A}" srcOrd="0" destOrd="0" presId="urn:microsoft.com/office/officeart/2005/8/layout/hierarchy1"/>
    <dgm:cxn modelId="{076DE09E-92D4-4C4E-8116-D0040BDC400B}" type="presParOf" srcId="{04A4FFD7-6BEC-4CCB-8228-B24B577FB76A}" destId="{22D835A0-FE5B-4258-BC13-0F73CBC35C3F}" srcOrd="0" destOrd="0" presId="urn:microsoft.com/office/officeart/2005/8/layout/hierarchy1"/>
    <dgm:cxn modelId="{F55D6F6D-6B30-4210-A9AD-831DE10F7BB5}" type="presParOf" srcId="{04A4FFD7-6BEC-4CCB-8228-B24B577FB76A}" destId="{732BA42E-4A7D-403F-A232-B699398D66E3}" srcOrd="1" destOrd="0" presId="urn:microsoft.com/office/officeart/2005/8/layout/hierarchy1"/>
    <dgm:cxn modelId="{89784EDA-66EF-4222-97A2-7B9CAF45FC00}" type="presParOf" srcId="{2A6D5935-5F43-4965-97F4-296BCCFF7958}" destId="{AADBF559-1475-4646-B2F4-478345E37ACB}" srcOrd="1" destOrd="0" presId="urn:microsoft.com/office/officeart/2005/8/layout/hierarchy1"/>
    <dgm:cxn modelId="{93B4CBC5-7A46-4920-9005-4D7FA70F4F0B}" type="presParOf" srcId="{AADBF559-1475-4646-B2F4-478345E37ACB}" destId="{81296D1D-AC6E-4AC1-B876-9AE905EFCECB}" srcOrd="0" destOrd="0" presId="urn:microsoft.com/office/officeart/2005/8/layout/hierarchy1"/>
    <dgm:cxn modelId="{1EF6071C-85AD-460A-8C8A-15BB95729E71}" type="presParOf" srcId="{AADBF559-1475-4646-B2F4-478345E37ACB}" destId="{38E17A1F-1276-4F2D-A84D-B509067044C4}" srcOrd="1" destOrd="0" presId="urn:microsoft.com/office/officeart/2005/8/layout/hierarchy1"/>
    <dgm:cxn modelId="{F380E5D1-921A-442E-BE83-ADAB0998E5CE}" type="presParOf" srcId="{38E17A1F-1276-4F2D-A84D-B509067044C4}" destId="{A4F6C6DF-6F79-4566-BFBA-7A1A2F423963}" srcOrd="0" destOrd="0" presId="urn:microsoft.com/office/officeart/2005/8/layout/hierarchy1"/>
    <dgm:cxn modelId="{D773A0DC-D398-4C4E-84CF-ED0F6A7E1A18}" type="presParOf" srcId="{A4F6C6DF-6F79-4566-BFBA-7A1A2F423963}" destId="{6FBBE6A6-BA01-4CF4-B536-6BD5C86D1311}" srcOrd="0" destOrd="0" presId="urn:microsoft.com/office/officeart/2005/8/layout/hierarchy1"/>
    <dgm:cxn modelId="{47AAC79F-F991-41E5-A4B4-E0A661F6E91E}" type="presParOf" srcId="{A4F6C6DF-6F79-4566-BFBA-7A1A2F423963}" destId="{216D4DA3-FFC8-415E-9BD4-7F4E8EB68C9A}" srcOrd="1" destOrd="0" presId="urn:microsoft.com/office/officeart/2005/8/layout/hierarchy1"/>
    <dgm:cxn modelId="{D18CD7EA-3908-46A1-8C2D-1E496C350F4E}" type="presParOf" srcId="{38E17A1F-1276-4F2D-A84D-B509067044C4}" destId="{908B638F-AAB3-4B00-BBA9-8F0844C88EFA}" srcOrd="1" destOrd="0" presId="urn:microsoft.com/office/officeart/2005/8/layout/hierarchy1"/>
    <dgm:cxn modelId="{4A3C5983-9621-49F8-9272-105954BFDA9C}" type="presParOf" srcId="{908B638F-AAB3-4B00-BBA9-8F0844C88EFA}" destId="{514D9692-ADDC-4AE3-A3A1-37394FB6C7A4}" srcOrd="0" destOrd="0" presId="urn:microsoft.com/office/officeart/2005/8/layout/hierarchy1"/>
    <dgm:cxn modelId="{E984F907-64BA-45C7-93A4-09163D321449}" type="presParOf" srcId="{908B638F-AAB3-4B00-BBA9-8F0844C88EFA}" destId="{CF84C657-32C5-4E64-A73A-54D1E8892C65}" srcOrd="1" destOrd="0" presId="urn:microsoft.com/office/officeart/2005/8/layout/hierarchy1"/>
    <dgm:cxn modelId="{EDA49642-2F85-4A85-B701-AFB7613DADAD}" type="presParOf" srcId="{CF84C657-32C5-4E64-A73A-54D1E8892C65}" destId="{4C65AAFF-EB56-40A4-AD02-A3F02D07CF10}" srcOrd="0" destOrd="0" presId="urn:microsoft.com/office/officeart/2005/8/layout/hierarchy1"/>
    <dgm:cxn modelId="{ED0EC419-0F25-49C9-9021-5BAA320FF9B5}" type="presParOf" srcId="{4C65AAFF-EB56-40A4-AD02-A3F02D07CF10}" destId="{C3830E31-469B-42F1-9F7A-15FC478BD853}" srcOrd="0" destOrd="0" presId="urn:microsoft.com/office/officeart/2005/8/layout/hierarchy1"/>
    <dgm:cxn modelId="{AEC001B7-8F0A-4C58-8B5A-293ADE3037A3}" type="presParOf" srcId="{4C65AAFF-EB56-40A4-AD02-A3F02D07CF10}" destId="{DE034E29-C720-4A9C-B628-F849F8890C6B}" srcOrd="1" destOrd="0" presId="urn:microsoft.com/office/officeart/2005/8/layout/hierarchy1"/>
    <dgm:cxn modelId="{23D2B618-E0C8-4A4B-A1FD-F2C1427F0CFD}" type="presParOf" srcId="{CF84C657-32C5-4E64-A73A-54D1E8892C65}" destId="{358BA3CA-70C3-4CE3-93C4-6CE5F3745139}" srcOrd="1" destOrd="0" presId="urn:microsoft.com/office/officeart/2005/8/layout/hierarchy1"/>
    <dgm:cxn modelId="{68267580-1F55-42EC-9CB5-E5392B669D68}" type="presParOf" srcId="{358BA3CA-70C3-4CE3-93C4-6CE5F3745139}" destId="{6FE2C2E0-1205-4D39-955D-6C9B184CAE53}" srcOrd="0" destOrd="0" presId="urn:microsoft.com/office/officeart/2005/8/layout/hierarchy1"/>
    <dgm:cxn modelId="{AA852A0B-BCF2-490B-A060-3AD6C90AA4CA}" type="presParOf" srcId="{358BA3CA-70C3-4CE3-93C4-6CE5F3745139}" destId="{92ECDC2D-B2F7-44E8-A46D-EAEDC7A950D6}" srcOrd="1" destOrd="0" presId="urn:microsoft.com/office/officeart/2005/8/layout/hierarchy1"/>
    <dgm:cxn modelId="{E2FE5A41-B9AB-46B8-B3EE-67D90169DF40}" type="presParOf" srcId="{92ECDC2D-B2F7-44E8-A46D-EAEDC7A950D6}" destId="{51FBD6E7-A861-4E12-A80F-3F764205A46E}" srcOrd="0" destOrd="0" presId="urn:microsoft.com/office/officeart/2005/8/layout/hierarchy1"/>
    <dgm:cxn modelId="{987EFAF6-55ED-4D26-B542-33DE83906D00}" type="presParOf" srcId="{51FBD6E7-A861-4E12-A80F-3F764205A46E}" destId="{374772CB-1130-4A85-94EB-FBF8692ECCA9}" srcOrd="0" destOrd="0" presId="urn:microsoft.com/office/officeart/2005/8/layout/hierarchy1"/>
    <dgm:cxn modelId="{FC777309-EFDA-4B2E-B750-25F2306F8A78}" type="presParOf" srcId="{51FBD6E7-A861-4E12-A80F-3F764205A46E}" destId="{D965088F-6467-482E-B9DA-5B4AC85A42DE}" srcOrd="1" destOrd="0" presId="urn:microsoft.com/office/officeart/2005/8/layout/hierarchy1"/>
    <dgm:cxn modelId="{65B4AA2B-FEFD-4526-8754-8B6E8F547FA4}" type="presParOf" srcId="{92ECDC2D-B2F7-44E8-A46D-EAEDC7A950D6}" destId="{11896C76-E872-4EFA-A277-7BE54A4F3260}" srcOrd="1" destOrd="0" presId="urn:microsoft.com/office/officeart/2005/8/layout/hierarchy1"/>
    <dgm:cxn modelId="{53CC6746-D92F-4022-95D1-0258174726DA}" type="presParOf" srcId="{358BA3CA-70C3-4CE3-93C4-6CE5F3745139}" destId="{2D6A3968-93D2-42A2-A116-58A4E05A5C22}" srcOrd="2" destOrd="0" presId="urn:microsoft.com/office/officeart/2005/8/layout/hierarchy1"/>
    <dgm:cxn modelId="{29F6E42E-A965-41ED-A5B8-A67824AE6514}" type="presParOf" srcId="{358BA3CA-70C3-4CE3-93C4-6CE5F3745139}" destId="{BC8AC120-FE29-423E-A2AD-D6DD352A961B}" srcOrd="3" destOrd="0" presId="urn:microsoft.com/office/officeart/2005/8/layout/hierarchy1"/>
    <dgm:cxn modelId="{B368FD39-D1B4-48A3-AD4A-C9F37E239356}" type="presParOf" srcId="{BC8AC120-FE29-423E-A2AD-D6DD352A961B}" destId="{C00DEACF-5D3D-4446-A18F-BB84249B4546}" srcOrd="0" destOrd="0" presId="urn:microsoft.com/office/officeart/2005/8/layout/hierarchy1"/>
    <dgm:cxn modelId="{4FFFA814-4AC6-48CE-BDB3-6D988B892A90}" type="presParOf" srcId="{C00DEACF-5D3D-4446-A18F-BB84249B4546}" destId="{A06C0BF7-4CAC-4276-9266-BC94EC0894A4}" srcOrd="0" destOrd="0" presId="urn:microsoft.com/office/officeart/2005/8/layout/hierarchy1"/>
    <dgm:cxn modelId="{997D7A1C-5377-4CA0-9958-291B8A21C986}" type="presParOf" srcId="{C00DEACF-5D3D-4446-A18F-BB84249B4546}" destId="{B4B2898E-74B8-4A4C-B9CC-EC54EBE079CA}" srcOrd="1" destOrd="0" presId="urn:microsoft.com/office/officeart/2005/8/layout/hierarchy1"/>
    <dgm:cxn modelId="{F239A0AC-7C0B-4DE5-9A2F-795C1FEE35D3}" type="presParOf" srcId="{BC8AC120-FE29-423E-A2AD-D6DD352A961B}" destId="{62CE01B1-8EEE-473A-A8CE-BF43380E9C71}" srcOrd="1" destOrd="0" presId="urn:microsoft.com/office/officeart/2005/8/layout/hierarchy1"/>
    <dgm:cxn modelId="{51BFCCC6-ED61-4450-A58E-06E7BBE2D0FD}" type="presParOf" srcId="{358BA3CA-70C3-4CE3-93C4-6CE5F3745139}" destId="{CC53EBAF-DE0A-4107-BCF4-3AF9D0742D7E}" srcOrd="4" destOrd="0" presId="urn:microsoft.com/office/officeart/2005/8/layout/hierarchy1"/>
    <dgm:cxn modelId="{53A97839-2C45-40E0-B7F2-8963FBB4FF0A}" type="presParOf" srcId="{358BA3CA-70C3-4CE3-93C4-6CE5F3745139}" destId="{321A5D2D-8AC3-4A0D-B98E-7FE13D393CB1}" srcOrd="5" destOrd="0" presId="urn:microsoft.com/office/officeart/2005/8/layout/hierarchy1"/>
    <dgm:cxn modelId="{48AEE9C7-E362-4349-AE61-3891DDCA9778}" type="presParOf" srcId="{321A5D2D-8AC3-4A0D-B98E-7FE13D393CB1}" destId="{A7349AD7-3AFD-4DEA-BE27-E7F13FC6E896}" srcOrd="0" destOrd="0" presId="urn:microsoft.com/office/officeart/2005/8/layout/hierarchy1"/>
    <dgm:cxn modelId="{CEDA0812-D627-44E0-9F0E-338B0939BD43}" type="presParOf" srcId="{A7349AD7-3AFD-4DEA-BE27-E7F13FC6E896}" destId="{79AFED82-AA04-44FF-92D6-BF92F29DFE6C}" srcOrd="0" destOrd="0" presId="urn:microsoft.com/office/officeart/2005/8/layout/hierarchy1"/>
    <dgm:cxn modelId="{20984D7F-2083-4D3C-811F-6C9792F26211}" type="presParOf" srcId="{A7349AD7-3AFD-4DEA-BE27-E7F13FC6E896}" destId="{DE8DE283-2998-4839-AA17-CBB4DAC2C5ED}" srcOrd="1" destOrd="0" presId="urn:microsoft.com/office/officeart/2005/8/layout/hierarchy1"/>
    <dgm:cxn modelId="{EB02C14E-E47F-4E7F-B34B-626FA7613FCD}" type="presParOf" srcId="{321A5D2D-8AC3-4A0D-B98E-7FE13D393CB1}" destId="{C7CD36A0-C6D2-4ACD-8029-5486A26B79E0}" srcOrd="1" destOrd="0" presId="urn:microsoft.com/office/officeart/2005/8/layout/hierarchy1"/>
    <dgm:cxn modelId="{DA5160A3-5173-47AE-BA18-66FBA7BD1605}" type="presParOf" srcId="{908B638F-AAB3-4B00-BBA9-8F0844C88EFA}" destId="{350B47D9-A3F3-44CB-8B0A-17BE8B50AFEC}" srcOrd="2" destOrd="0" presId="urn:microsoft.com/office/officeart/2005/8/layout/hierarchy1"/>
    <dgm:cxn modelId="{FE95AC95-95FB-401F-A16F-2DC7E1FC8F1E}" type="presParOf" srcId="{908B638F-AAB3-4B00-BBA9-8F0844C88EFA}" destId="{E3A6ADEE-5E48-4A18-8359-CC55B30D412A}" srcOrd="3" destOrd="0" presId="urn:microsoft.com/office/officeart/2005/8/layout/hierarchy1"/>
    <dgm:cxn modelId="{ACB15BC2-74CD-4C4B-AC76-90F63F755B31}" type="presParOf" srcId="{E3A6ADEE-5E48-4A18-8359-CC55B30D412A}" destId="{EB136C86-FC67-445F-92BD-08CB42858033}" srcOrd="0" destOrd="0" presId="urn:microsoft.com/office/officeart/2005/8/layout/hierarchy1"/>
    <dgm:cxn modelId="{F038FAD3-F01D-47FE-A709-8E4304438A23}" type="presParOf" srcId="{EB136C86-FC67-445F-92BD-08CB42858033}" destId="{659B2F93-9C91-463D-ADCA-D787159FFF10}" srcOrd="0" destOrd="0" presId="urn:microsoft.com/office/officeart/2005/8/layout/hierarchy1"/>
    <dgm:cxn modelId="{9962DC9E-78EC-41D7-86D3-BBCDC73A0E9A}" type="presParOf" srcId="{EB136C86-FC67-445F-92BD-08CB42858033}" destId="{64376A0D-6976-42E9-8130-7DD33B7C6897}" srcOrd="1" destOrd="0" presId="urn:microsoft.com/office/officeart/2005/8/layout/hierarchy1"/>
    <dgm:cxn modelId="{CA561D07-B757-4E75-9161-7983C66C939E}" type="presParOf" srcId="{E3A6ADEE-5E48-4A18-8359-CC55B30D412A}" destId="{F537C0F7-38FC-4334-B78D-0EA9DB4EA7EC}" srcOrd="1" destOrd="0" presId="urn:microsoft.com/office/officeart/2005/8/layout/hierarchy1"/>
    <dgm:cxn modelId="{A165BB67-B77E-4762-89E9-6D79F00F496B}" type="presParOf" srcId="{AADBF559-1475-4646-B2F4-478345E37ACB}" destId="{46DDF723-824D-4C22-A613-F28F675E5B56}" srcOrd="2" destOrd="0" presId="urn:microsoft.com/office/officeart/2005/8/layout/hierarchy1"/>
    <dgm:cxn modelId="{E42D81DB-E25E-496E-9F46-4567D05459FA}" type="presParOf" srcId="{AADBF559-1475-4646-B2F4-478345E37ACB}" destId="{C996B419-399C-4EF6-8022-5E2A14D1B483}" srcOrd="3" destOrd="0" presId="urn:microsoft.com/office/officeart/2005/8/layout/hierarchy1"/>
    <dgm:cxn modelId="{A7DFD3FC-BBAA-4378-BCFD-6F2E4C3E53B9}" type="presParOf" srcId="{C996B419-399C-4EF6-8022-5E2A14D1B483}" destId="{DDC5A33D-DE9B-498E-B757-ACBF57BAB9BA}" srcOrd="0" destOrd="0" presId="urn:microsoft.com/office/officeart/2005/8/layout/hierarchy1"/>
    <dgm:cxn modelId="{1CD639A2-A9B6-4996-9399-FE4A94A9AA88}" type="presParOf" srcId="{DDC5A33D-DE9B-498E-B757-ACBF57BAB9BA}" destId="{078935FE-B164-46E7-A4A9-7B78D8F71743}" srcOrd="0" destOrd="0" presId="urn:microsoft.com/office/officeart/2005/8/layout/hierarchy1"/>
    <dgm:cxn modelId="{EFF50BD4-0AF3-440E-AA96-4CDC6B044432}" type="presParOf" srcId="{DDC5A33D-DE9B-498E-B757-ACBF57BAB9BA}" destId="{764154BF-1FF4-45AE-99F3-0AD94DA0BA50}" srcOrd="1" destOrd="0" presId="urn:microsoft.com/office/officeart/2005/8/layout/hierarchy1"/>
    <dgm:cxn modelId="{138114BF-7810-47B4-BE09-BDD41938701C}" type="presParOf" srcId="{C996B419-399C-4EF6-8022-5E2A14D1B483}" destId="{A87BDEBC-E667-4EBB-A8AB-DBFE2D0E482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DF723-824D-4C22-A613-F28F675E5B56}">
      <dsp:nvSpPr>
        <dsp:cNvPr id="0" name=""/>
        <dsp:cNvSpPr/>
      </dsp:nvSpPr>
      <dsp:spPr>
        <a:xfrm>
          <a:off x="5216343" y="1119882"/>
          <a:ext cx="1888317" cy="609571"/>
        </a:xfrm>
        <a:custGeom>
          <a:avLst/>
          <a:gdLst/>
          <a:ahLst/>
          <a:cxnLst/>
          <a:rect l="0" t="0" r="0" b="0"/>
          <a:pathLst>
            <a:path>
              <a:moveTo>
                <a:pt x="0" y="0"/>
              </a:moveTo>
              <a:lnTo>
                <a:pt x="0" y="439041"/>
              </a:lnTo>
              <a:lnTo>
                <a:pt x="1888317" y="439041"/>
              </a:lnTo>
              <a:lnTo>
                <a:pt x="1888317" y="609571"/>
              </a:lnTo>
            </a:path>
          </a:pathLst>
        </a:custGeom>
        <a:noFill/>
        <a:ln w="25400"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350B47D9-A3F3-44CB-8B0A-17BE8B50AFEC}">
      <dsp:nvSpPr>
        <dsp:cNvPr id="0" name=""/>
        <dsp:cNvSpPr/>
      </dsp:nvSpPr>
      <dsp:spPr>
        <a:xfrm>
          <a:off x="1894653" y="2925171"/>
          <a:ext cx="2475395" cy="479237"/>
        </a:xfrm>
        <a:custGeom>
          <a:avLst/>
          <a:gdLst/>
          <a:ahLst/>
          <a:cxnLst/>
          <a:rect l="0" t="0" r="0" b="0"/>
          <a:pathLst>
            <a:path>
              <a:moveTo>
                <a:pt x="0" y="0"/>
              </a:moveTo>
              <a:lnTo>
                <a:pt x="0" y="308707"/>
              </a:lnTo>
              <a:lnTo>
                <a:pt x="2475395" y="308707"/>
              </a:lnTo>
              <a:lnTo>
                <a:pt x="2475395" y="479237"/>
              </a:lnTo>
            </a:path>
          </a:pathLst>
        </a:custGeom>
        <a:noFill/>
        <a:ln w="25400" cap="flat" cmpd="sng" algn="ctr">
          <a:solidFill>
            <a:schemeClr val="accent1">
              <a:shade val="8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CC53EBAF-DE0A-4107-BCF4-3AF9D0742D7E}">
      <dsp:nvSpPr>
        <dsp:cNvPr id="0" name=""/>
        <dsp:cNvSpPr/>
      </dsp:nvSpPr>
      <dsp:spPr>
        <a:xfrm>
          <a:off x="715870" y="4573324"/>
          <a:ext cx="5417987" cy="540305"/>
        </a:xfrm>
        <a:custGeom>
          <a:avLst/>
          <a:gdLst/>
          <a:ahLst/>
          <a:cxnLst/>
          <a:rect l="0" t="0" r="0" b="0"/>
          <a:pathLst>
            <a:path>
              <a:moveTo>
                <a:pt x="0" y="0"/>
              </a:moveTo>
              <a:lnTo>
                <a:pt x="0" y="369774"/>
              </a:lnTo>
              <a:lnTo>
                <a:pt x="5417987" y="369774"/>
              </a:lnTo>
              <a:lnTo>
                <a:pt x="5417987" y="540305"/>
              </a:lnTo>
            </a:path>
          </a:pathLst>
        </a:custGeom>
        <a:noFill/>
        <a:ln w="25400" cap="flat" cmpd="sng" algn="ctr">
          <a:solidFill>
            <a:schemeClr val="accent1">
              <a:shade val="8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2D6A3968-93D2-42A2-A116-58A4E05A5C22}">
      <dsp:nvSpPr>
        <dsp:cNvPr id="0" name=""/>
        <dsp:cNvSpPr/>
      </dsp:nvSpPr>
      <dsp:spPr>
        <a:xfrm>
          <a:off x="715870" y="4573324"/>
          <a:ext cx="3159290" cy="540305"/>
        </a:xfrm>
        <a:custGeom>
          <a:avLst/>
          <a:gdLst/>
          <a:ahLst/>
          <a:cxnLst/>
          <a:rect l="0" t="0" r="0" b="0"/>
          <a:pathLst>
            <a:path>
              <a:moveTo>
                <a:pt x="0" y="0"/>
              </a:moveTo>
              <a:lnTo>
                <a:pt x="0" y="369774"/>
              </a:lnTo>
              <a:lnTo>
                <a:pt x="3159290" y="369774"/>
              </a:lnTo>
              <a:lnTo>
                <a:pt x="3159290" y="540305"/>
              </a:lnTo>
            </a:path>
          </a:pathLst>
        </a:custGeom>
        <a:noFill/>
        <a:ln w="25400" cap="flat" cmpd="sng" algn="ctr">
          <a:solidFill>
            <a:schemeClr val="accent1">
              <a:shade val="8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6FE2C2E0-1205-4D39-955D-6C9B184CAE53}">
      <dsp:nvSpPr>
        <dsp:cNvPr id="0" name=""/>
        <dsp:cNvSpPr/>
      </dsp:nvSpPr>
      <dsp:spPr>
        <a:xfrm>
          <a:off x="715870" y="4573324"/>
          <a:ext cx="760047" cy="540305"/>
        </a:xfrm>
        <a:custGeom>
          <a:avLst/>
          <a:gdLst/>
          <a:ahLst/>
          <a:cxnLst/>
          <a:rect l="0" t="0" r="0" b="0"/>
          <a:pathLst>
            <a:path>
              <a:moveTo>
                <a:pt x="0" y="0"/>
              </a:moveTo>
              <a:lnTo>
                <a:pt x="0" y="369774"/>
              </a:lnTo>
              <a:lnTo>
                <a:pt x="760047" y="369774"/>
              </a:lnTo>
              <a:lnTo>
                <a:pt x="760047" y="540305"/>
              </a:lnTo>
            </a:path>
          </a:pathLst>
        </a:custGeom>
        <a:noFill/>
        <a:ln w="25400" cap="flat" cmpd="sng" algn="ctr">
          <a:solidFill>
            <a:schemeClr val="accent1">
              <a:shade val="8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514D9692-ADDC-4AE3-A3A1-37394FB6C7A4}">
      <dsp:nvSpPr>
        <dsp:cNvPr id="0" name=""/>
        <dsp:cNvSpPr/>
      </dsp:nvSpPr>
      <dsp:spPr>
        <a:xfrm>
          <a:off x="715870" y="2925171"/>
          <a:ext cx="1178783" cy="479237"/>
        </a:xfrm>
        <a:custGeom>
          <a:avLst/>
          <a:gdLst/>
          <a:ahLst/>
          <a:cxnLst/>
          <a:rect l="0" t="0" r="0" b="0"/>
          <a:pathLst>
            <a:path>
              <a:moveTo>
                <a:pt x="1178783" y="0"/>
              </a:moveTo>
              <a:lnTo>
                <a:pt x="1178783" y="308707"/>
              </a:lnTo>
              <a:lnTo>
                <a:pt x="0" y="308707"/>
              </a:lnTo>
              <a:lnTo>
                <a:pt x="0" y="479237"/>
              </a:lnTo>
            </a:path>
          </a:pathLst>
        </a:custGeom>
        <a:noFill/>
        <a:ln w="25400" cap="flat" cmpd="sng" algn="ctr">
          <a:solidFill>
            <a:schemeClr val="accent1">
              <a:shade val="8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81296D1D-AC6E-4AC1-B876-9AE905EFCECB}">
      <dsp:nvSpPr>
        <dsp:cNvPr id="0" name=""/>
        <dsp:cNvSpPr/>
      </dsp:nvSpPr>
      <dsp:spPr>
        <a:xfrm>
          <a:off x="1894653" y="1119882"/>
          <a:ext cx="3321689" cy="636374"/>
        </a:xfrm>
        <a:custGeom>
          <a:avLst/>
          <a:gdLst/>
          <a:ahLst/>
          <a:cxnLst/>
          <a:rect l="0" t="0" r="0" b="0"/>
          <a:pathLst>
            <a:path>
              <a:moveTo>
                <a:pt x="3321689" y="0"/>
              </a:moveTo>
              <a:lnTo>
                <a:pt x="3321689" y="465844"/>
              </a:lnTo>
              <a:lnTo>
                <a:pt x="0" y="465844"/>
              </a:lnTo>
              <a:lnTo>
                <a:pt x="0" y="636374"/>
              </a:lnTo>
            </a:path>
          </a:pathLst>
        </a:custGeom>
        <a:noFill/>
        <a:ln w="25400"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22D835A0-FE5B-4258-BC13-0F73CBC35C3F}">
      <dsp:nvSpPr>
        <dsp:cNvPr id="0" name=""/>
        <dsp:cNvSpPr/>
      </dsp:nvSpPr>
      <dsp:spPr>
        <a:xfrm>
          <a:off x="4295937" y="-49032"/>
          <a:ext cx="1840810" cy="1168914"/>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32BA42E-4A7D-403F-A232-B699398D66E3}">
      <dsp:nvSpPr>
        <dsp:cNvPr id="0" name=""/>
        <dsp:cNvSpPr/>
      </dsp:nvSpPr>
      <dsp:spPr>
        <a:xfrm>
          <a:off x="4500472" y="145275"/>
          <a:ext cx="1840810" cy="1168914"/>
        </a:xfrm>
        <a:prstGeom prst="roundRect">
          <a:avLst>
            <a:gd name="adj" fmla="val 10000"/>
          </a:avLst>
        </a:prstGeom>
        <a:solidFill>
          <a:schemeClr val="lt1">
            <a:alpha val="9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Type of curve</a:t>
          </a:r>
          <a:endParaRPr lang="en-US" sz="2700" kern="1200" dirty="0"/>
        </a:p>
      </dsp:txBody>
      <dsp:txXfrm>
        <a:off x="4534708" y="179511"/>
        <a:ext cx="1772338" cy="1100442"/>
      </dsp:txXfrm>
    </dsp:sp>
    <dsp:sp modelId="{6FBBE6A6-BA01-4CF4-B536-6BD5C86D1311}">
      <dsp:nvSpPr>
        <dsp:cNvPr id="0" name=""/>
        <dsp:cNvSpPr/>
      </dsp:nvSpPr>
      <dsp:spPr>
        <a:xfrm>
          <a:off x="974248" y="1756257"/>
          <a:ext cx="1840810" cy="1168914"/>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216D4DA3-FFC8-415E-9BD4-7F4E8EB68C9A}">
      <dsp:nvSpPr>
        <dsp:cNvPr id="0" name=""/>
        <dsp:cNvSpPr/>
      </dsp:nvSpPr>
      <dsp:spPr>
        <a:xfrm>
          <a:off x="1178783" y="1950564"/>
          <a:ext cx="1840810" cy="1168914"/>
        </a:xfrm>
        <a:prstGeom prst="roundRect">
          <a:avLst>
            <a:gd name="adj" fmla="val 10000"/>
          </a:avLst>
        </a:prstGeom>
        <a:solidFill>
          <a:schemeClr val="lt1">
            <a:alpha val="9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Horizontal curve</a:t>
          </a:r>
          <a:endParaRPr lang="en-US" sz="2700" kern="1200" dirty="0"/>
        </a:p>
      </dsp:txBody>
      <dsp:txXfrm>
        <a:off x="1213019" y="1984800"/>
        <a:ext cx="1772338" cy="1100442"/>
      </dsp:txXfrm>
    </dsp:sp>
    <dsp:sp modelId="{C3830E31-469B-42F1-9F7A-15FC478BD853}">
      <dsp:nvSpPr>
        <dsp:cNvPr id="0" name=""/>
        <dsp:cNvSpPr/>
      </dsp:nvSpPr>
      <dsp:spPr>
        <a:xfrm>
          <a:off x="-204534" y="3404409"/>
          <a:ext cx="1840810" cy="1168914"/>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DE034E29-C720-4A9C-B628-F849F8890C6B}">
      <dsp:nvSpPr>
        <dsp:cNvPr id="0" name=""/>
        <dsp:cNvSpPr/>
      </dsp:nvSpPr>
      <dsp:spPr>
        <a:xfrm>
          <a:off x="0" y="3598717"/>
          <a:ext cx="1840810" cy="1168914"/>
        </a:xfrm>
        <a:prstGeom prst="roundRect">
          <a:avLst>
            <a:gd name="adj" fmla="val 10000"/>
          </a:avLst>
        </a:prstGeom>
        <a:solidFill>
          <a:schemeClr val="lt1">
            <a:alpha val="9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Circular curve</a:t>
          </a:r>
          <a:endParaRPr lang="en-US" sz="2700" kern="1200" dirty="0"/>
        </a:p>
      </dsp:txBody>
      <dsp:txXfrm>
        <a:off x="34236" y="3632953"/>
        <a:ext cx="1772338" cy="1100442"/>
      </dsp:txXfrm>
    </dsp:sp>
    <dsp:sp modelId="{374772CB-1130-4A85-94EB-FBF8692ECCA9}">
      <dsp:nvSpPr>
        <dsp:cNvPr id="0" name=""/>
        <dsp:cNvSpPr/>
      </dsp:nvSpPr>
      <dsp:spPr>
        <a:xfrm>
          <a:off x="555513" y="5113629"/>
          <a:ext cx="1840810" cy="1168914"/>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D965088F-6467-482E-B9DA-5B4AC85A42DE}">
      <dsp:nvSpPr>
        <dsp:cNvPr id="0" name=""/>
        <dsp:cNvSpPr/>
      </dsp:nvSpPr>
      <dsp:spPr>
        <a:xfrm>
          <a:off x="760047" y="5307937"/>
          <a:ext cx="1840810" cy="1168914"/>
        </a:xfrm>
        <a:prstGeom prst="roundRect">
          <a:avLst>
            <a:gd name="adj" fmla="val 10000"/>
          </a:avLst>
        </a:prstGeom>
        <a:solidFill>
          <a:schemeClr val="lt1">
            <a:alpha val="9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Simple curve</a:t>
          </a:r>
          <a:endParaRPr lang="en-US" sz="2700" kern="1200" dirty="0"/>
        </a:p>
      </dsp:txBody>
      <dsp:txXfrm>
        <a:off x="794283" y="5342173"/>
        <a:ext cx="1772338" cy="1100442"/>
      </dsp:txXfrm>
    </dsp:sp>
    <dsp:sp modelId="{A06C0BF7-4CAC-4276-9266-BC94EC0894A4}">
      <dsp:nvSpPr>
        <dsp:cNvPr id="0" name=""/>
        <dsp:cNvSpPr/>
      </dsp:nvSpPr>
      <dsp:spPr>
        <a:xfrm>
          <a:off x="2954756" y="5113629"/>
          <a:ext cx="1840810" cy="1168914"/>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4B2898E-74B8-4A4C-B9CC-EC54EBE079CA}">
      <dsp:nvSpPr>
        <dsp:cNvPr id="0" name=""/>
        <dsp:cNvSpPr/>
      </dsp:nvSpPr>
      <dsp:spPr>
        <a:xfrm>
          <a:off x="3159290" y="5307937"/>
          <a:ext cx="1840810" cy="1168914"/>
        </a:xfrm>
        <a:prstGeom prst="roundRect">
          <a:avLst>
            <a:gd name="adj" fmla="val 10000"/>
          </a:avLst>
        </a:prstGeom>
        <a:solidFill>
          <a:schemeClr val="lt1">
            <a:alpha val="9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Compound Curve</a:t>
          </a:r>
          <a:endParaRPr lang="en-US" sz="2700" kern="1200" dirty="0"/>
        </a:p>
      </dsp:txBody>
      <dsp:txXfrm>
        <a:off x="3193526" y="5342173"/>
        <a:ext cx="1772338" cy="1100442"/>
      </dsp:txXfrm>
    </dsp:sp>
    <dsp:sp modelId="{79AFED82-AA04-44FF-92D6-BF92F29DFE6C}">
      <dsp:nvSpPr>
        <dsp:cNvPr id="0" name=""/>
        <dsp:cNvSpPr/>
      </dsp:nvSpPr>
      <dsp:spPr>
        <a:xfrm>
          <a:off x="5213452" y="5113629"/>
          <a:ext cx="1840810" cy="1168914"/>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DE8DE283-2998-4839-AA17-CBB4DAC2C5ED}">
      <dsp:nvSpPr>
        <dsp:cNvPr id="0" name=""/>
        <dsp:cNvSpPr/>
      </dsp:nvSpPr>
      <dsp:spPr>
        <a:xfrm>
          <a:off x="5417987" y="5307937"/>
          <a:ext cx="1840810" cy="1168914"/>
        </a:xfrm>
        <a:prstGeom prst="roundRect">
          <a:avLst>
            <a:gd name="adj" fmla="val 10000"/>
          </a:avLst>
        </a:prstGeom>
        <a:solidFill>
          <a:schemeClr val="lt1">
            <a:alpha val="9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Reverse Curve</a:t>
          </a:r>
          <a:endParaRPr lang="en-US" sz="2700" kern="1200" dirty="0"/>
        </a:p>
      </dsp:txBody>
      <dsp:txXfrm>
        <a:off x="5452223" y="5342173"/>
        <a:ext cx="1772338" cy="1100442"/>
      </dsp:txXfrm>
    </dsp:sp>
    <dsp:sp modelId="{659B2F93-9C91-463D-ADCA-D787159FFF10}">
      <dsp:nvSpPr>
        <dsp:cNvPr id="0" name=""/>
        <dsp:cNvSpPr/>
      </dsp:nvSpPr>
      <dsp:spPr>
        <a:xfrm>
          <a:off x="3449643" y="3404409"/>
          <a:ext cx="1840810" cy="1168914"/>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64376A0D-6976-42E9-8130-7DD33B7C6897}">
      <dsp:nvSpPr>
        <dsp:cNvPr id="0" name=""/>
        <dsp:cNvSpPr/>
      </dsp:nvSpPr>
      <dsp:spPr>
        <a:xfrm>
          <a:off x="3654178" y="3598717"/>
          <a:ext cx="1840810" cy="1168914"/>
        </a:xfrm>
        <a:prstGeom prst="roundRect">
          <a:avLst>
            <a:gd name="adj" fmla="val 10000"/>
          </a:avLst>
        </a:prstGeom>
        <a:solidFill>
          <a:schemeClr val="lt1">
            <a:alpha val="9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Spiral curve</a:t>
          </a:r>
          <a:endParaRPr lang="en-US" sz="2700" kern="1200" dirty="0"/>
        </a:p>
      </dsp:txBody>
      <dsp:txXfrm>
        <a:off x="3688414" y="3632953"/>
        <a:ext cx="1772338" cy="1100442"/>
      </dsp:txXfrm>
    </dsp:sp>
    <dsp:sp modelId="{078935FE-B164-46E7-A4A9-7B78D8F71743}">
      <dsp:nvSpPr>
        <dsp:cNvPr id="0" name=""/>
        <dsp:cNvSpPr/>
      </dsp:nvSpPr>
      <dsp:spPr>
        <a:xfrm>
          <a:off x="6184255" y="1729453"/>
          <a:ext cx="1840810" cy="1168914"/>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64154BF-1FF4-45AE-99F3-0AD94DA0BA50}">
      <dsp:nvSpPr>
        <dsp:cNvPr id="0" name=""/>
        <dsp:cNvSpPr/>
      </dsp:nvSpPr>
      <dsp:spPr>
        <a:xfrm>
          <a:off x="6388789" y="1923761"/>
          <a:ext cx="1840810" cy="1168914"/>
        </a:xfrm>
        <a:prstGeom prst="roundRect">
          <a:avLst>
            <a:gd name="adj" fmla="val 10000"/>
          </a:avLst>
        </a:prstGeom>
        <a:solidFill>
          <a:schemeClr val="lt1">
            <a:alpha val="9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Vertical curve</a:t>
          </a:r>
          <a:endParaRPr lang="en-US" sz="2700" kern="1200" dirty="0"/>
        </a:p>
      </dsp:txBody>
      <dsp:txXfrm>
        <a:off x="6423025" y="1957997"/>
        <a:ext cx="1772338" cy="11004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45D8D1-D8BF-4F10-9196-99BD95A964CF}"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98B4B-3264-40D8-8BA7-B085991716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D8D1-D8BF-4F10-9196-99BD95A964CF}"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98B4B-3264-40D8-8BA7-B085991716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D8D1-D8BF-4F10-9196-99BD95A964CF}"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98B4B-3264-40D8-8BA7-B085991716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D8D1-D8BF-4F10-9196-99BD95A964CF}"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98B4B-3264-40D8-8BA7-B085991716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5D8D1-D8BF-4F10-9196-99BD95A964CF}"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98B4B-3264-40D8-8BA7-B085991716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45D8D1-D8BF-4F10-9196-99BD95A964CF}" type="datetimeFigureOut">
              <a:rPr lang="en-US" smtClean="0"/>
              <a:pPr/>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98B4B-3264-40D8-8BA7-B085991716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45D8D1-D8BF-4F10-9196-99BD95A964CF}" type="datetimeFigureOut">
              <a:rPr lang="en-US" smtClean="0"/>
              <a:pPr/>
              <a:t>7/23/2018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B98B4B-3264-40D8-8BA7-B085991716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45D8D1-D8BF-4F10-9196-99BD95A964CF}" type="datetimeFigureOut">
              <a:rPr lang="en-US" smtClean="0"/>
              <a:pPr/>
              <a:t>7/23/2018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98B4B-3264-40D8-8BA7-B085991716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5D8D1-D8BF-4F10-9196-99BD95A964CF}" type="datetimeFigureOut">
              <a:rPr lang="en-US" smtClean="0"/>
              <a:pPr/>
              <a:t>7/23/2018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B98B4B-3264-40D8-8BA7-B085991716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D8D1-D8BF-4F10-9196-99BD95A964CF}" type="datetimeFigureOut">
              <a:rPr lang="en-US" smtClean="0"/>
              <a:pPr/>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98B4B-3264-40D8-8BA7-B085991716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D8D1-D8BF-4F10-9196-99BD95A964CF}" type="datetimeFigureOut">
              <a:rPr lang="en-US" smtClean="0"/>
              <a:pPr/>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98B4B-3264-40D8-8BA7-B085991716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5D8D1-D8BF-4F10-9196-99BD95A964CF}" type="datetimeFigureOut">
              <a:rPr lang="en-US" smtClean="0"/>
              <a:pPr/>
              <a:t>7/23/2018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98B4B-3264-40D8-8BA7-B085991716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8689" y="2133600"/>
            <a:ext cx="8016240" cy="1472184"/>
          </a:xfrm>
        </p:spPr>
        <p:txBody>
          <a:bodyPr>
            <a:normAutofit fontScale="90000"/>
          </a:bodyPr>
          <a:lstStyle/>
          <a:p>
            <a:pPr algn="ctr"/>
            <a:r>
              <a:rPr lang="en-US" dirty="0" smtClean="0">
                <a:solidFill>
                  <a:schemeClr val="bg1"/>
                </a:solidFill>
              </a:rPr>
              <a:t>Engineering Surveying</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Curve Ranging</a:t>
            </a:r>
            <a:endParaRPr lang="en-US" dirty="0">
              <a:solidFill>
                <a:schemeClr val="bg1"/>
              </a:solidFill>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8535" y="6662382"/>
            <a:ext cx="685801" cy="195618"/>
          </a:xfrm>
          <a:prstGeom prst="rect">
            <a:avLst/>
          </a:prstGeom>
        </p:spPr>
      </p:pic>
      <p:sp>
        <p:nvSpPr>
          <p:cNvPr id="4" name="TextBox 3"/>
          <p:cNvSpPr txBox="1"/>
          <p:nvPr/>
        </p:nvSpPr>
        <p:spPr>
          <a:xfrm>
            <a:off x="704335" y="6652991"/>
            <a:ext cx="2362201" cy="346975"/>
          </a:xfrm>
          <a:prstGeom prst="rect">
            <a:avLst/>
          </a:prstGeom>
          <a:noFill/>
        </p:spPr>
        <p:txBody>
          <a:bodyPr wrap="square" rtlCol="0">
            <a:spAutoFit/>
          </a:bodyPr>
          <a:lstStyle/>
          <a:p>
            <a:r>
              <a:rPr lang="en-GB" sz="800" dirty="0"/>
              <a:t>Introduction To Survey Engineering, by </a:t>
            </a:r>
            <a:r>
              <a:rPr lang="en-GB" sz="800" dirty="0" err="1"/>
              <a:t>Mohd</a:t>
            </a:r>
            <a:r>
              <a:rPr lang="en-GB" sz="800" dirty="0"/>
              <a:t> </a:t>
            </a:r>
            <a:r>
              <a:rPr lang="en-GB" sz="800" dirty="0" smtClean="0"/>
              <a:t>Arif</a:t>
            </a:r>
            <a:endParaRPr lang="en-MY" dirty="0"/>
          </a:p>
        </p:txBody>
      </p:sp>
      <p:sp>
        <p:nvSpPr>
          <p:cNvPr id="7" name="TextBox 6"/>
          <p:cNvSpPr txBox="1"/>
          <p:nvPr/>
        </p:nvSpPr>
        <p:spPr>
          <a:xfrm>
            <a:off x="2057400" y="4191000"/>
            <a:ext cx="4876800" cy="1477328"/>
          </a:xfrm>
          <a:prstGeom prst="rect">
            <a:avLst/>
          </a:prstGeom>
          <a:noFill/>
        </p:spPr>
        <p:txBody>
          <a:bodyPr wrap="square" rtlCol="0">
            <a:spAutoFit/>
          </a:bodyPr>
          <a:lstStyle/>
          <a:p>
            <a:pPr algn="ctr"/>
            <a:r>
              <a:rPr lang="en-US" dirty="0" smtClean="0">
                <a:solidFill>
                  <a:schemeClr val="bg1"/>
                </a:solidFill>
              </a:rPr>
              <a:t>By</a:t>
            </a:r>
          </a:p>
          <a:p>
            <a:pPr algn="ctr"/>
            <a:r>
              <a:rPr lang="en-US" dirty="0" err="1" smtClean="0">
                <a:solidFill>
                  <a:schemeClr val="bg1"/>
                </a:solidFill>
              </a:rPr>
              <a:t>Mohd</a:t>
            </a:r>
            <a:r>
              <a:rPr lang="en-US" dirty="0" smtClean="0">
                <a:solidFill>
                  <a:schemeClr val="bg1"/>
                </a:solidFill>
              </a:rPr>
              <a:t> Arif </a:t>
            </a:r>
            <a:r>
              <a:rPr lang="en-US" dirty="0" err="1" smtClean="0">
                <a:solidFill>
                  <a:schemeClr val="bg1"/>
                </a:solidFill>
              </a:rPr>
              <a:t>Sulaiman</a:t>
            </a:r>
            <a:endParaRPr lang="en-US" dirty="0" smtClean="0">
              <a:solidFill>
                <a:schemeClr val="bg1"/>
              </a:solidFill>
            </a:endParaRPr>
          </a:p>
          <a:p>
            <a:pPr algn="ctr"/>
            <a:endParaRPr lang="en-US" dirty="0" smtClean="0">
              <a:solidFill>
                <a:schemeClr val="bg1"/>
              </a:solidFill>
            </a:endParaRPr>
          </a:p>
          <a:p>
            <a:pPr algn="ctr"/>
            <a:r>
              <a:rPr lang="en-US" dirty="0" smtClean="0">
                <a:solidFill>
                  <a:schemeClr val="bg1"/>
                </a:solidFill>
              </a:rPr>
              <a:t>Faculty of Civil Engineering &amp; Earth Resources</a:t>
            </a:r>
          </a:p>
          <a:p>
            <a:pPr algn="ctr"/>
            <a:r>
              <a:rPr lang="en-US" dirty="0" smtClean="0">
                <a:solidFill>
                  <a:schemeClr val="bg1"/>
                </a:solidFill>
              </a:rPr>
              <a:t>mdarif@ump.edu</a:t>
            </a:r>
            <a:endParaRPr lang="en-MY" dirty="0">
              <a:solidFill>
                <a:schemeClr val="bg1"/>
              </a:solidFill>
            </a:endParaRPr>
          </a:p>
        </p:txBody>
      </p:sp>
    </p:spTree>
    <p:extLst>
      <p:ext uri="{BB962C8B-B14F-4D97-AF65-F5344CB8AC3E}">
        <p14:creationId xmlns:p14="http://schemas.microsoft.com/office/powerpoint/2010/main" val="944016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Curve geometry</a:t>
            </a:r>
            <a:endParaRPr lang="en-US" dirty="0"/>
          </a:p>
        </p:txBody>
      </p:sp>
      <p:sp>
        <p:nvSpPr>
          <p:cNvPr id="3" name="Content Placeholder 2"/>
          <p:cNvSpPr>
            <a:spLocks noGrp="1"/>
          </p:cNvSpPr>
          <p:nvPr>
            <p:ph idx="1"/>
          </p:nvPr>
        </p:nvSpPr>
        <p:spPr>
          <a:xfrm>
            <a:off x="3124200" y="1752600"/>
            <a:ext cx="5867400" cy="3916363"/>
          </a:xfrm>
        </p:spPr>
        <p:txBody>
          <a:bodyPr>
            <a:normAutofit fontScale="77500" lnSpcReduction="20000"/>
          </a:bodyPr>
          <a:lstStyle/>
          <a:p>
            <a:r>
              <a:rPr lang="en-US" dirty="0"/>
              <a:t>A, B and C are three points on the circumference of a circle.</a:t>
            </a:r>
          </a:p>
          <a:p>
            <a:pPr>
              <a:buNone/>
            </a:pPr>
            <a:endParaRPr lang="en-US" dirty="0"/>
          </a:p>
          <a:p>
            <a:r>
              <a:rPr lang="en-US" dirty="0"/>
              <a:t>1. AB and AC are chords of the circle subtending angles </a:t>
            </a:r>
            <a:r>
              <a:rPr lang="el-GR" i="1" dirty="0">
                <a:latin typeface="Times New Roman" pitchFamily="18" charset="0"/>
                <a:cs typeface="Times New Roman" pitchFamily="18" charset="0"/>
              </a:rPr>
              <a:t>θ</a:t>
            </a:r>
            <a:r>
              <a:rPr lang="en-US" dirty="0"/>
              <a:t> and </a:t>
            </a:r>
            <a:r>
              <a:rPr lang="el-GR" i="1" dirty="0"/>
              <a:t>α</a:t>
            </a:r>
            <a:r>
              <a:rPr lang="en-US" dirty="0"/>
              <a:t> respectively at the centre O.  ADB and AEC are arcs of the circle.  Their lengths are 2</a:t>
            </a:r>
            <a:r>
              <a:rPr lang="el-GR" dirty="0"/>
              <a:t>π</a:t>
            </a:r>
            <a:r>
              <a:rPr lang="en-US" i="1" dirty="0"/>
              <a:t>R</a:t>
            </a:r>
            <a:r>
              <a:rPr lang="en-US" dirty="0"/>
              <a:t>(</a:t>
            </a:r>
            <a:r>
              <a:rPr lang="el-GR" i="1" dirty="0">
                <a:latin typeface="Times New Roman" pitchFamily="18" charset="0"/>
                <a:cs typeface="Times New Roman" pitchFamily="18" charset="0"/>
              </a:rPr>
              <a:t>θ</a:t>
            </a:r>
            <a:r>
              <a:rPr lang="en-US" i="1" dirty="0"/>
              <a:t>/360)o  </a:t>
            </a:r>
            <a:r>
              <a:rPr lang="en-US" dirty="0"/>
              <a:t>and 2</a:t>
            </a:r>
            <a:r>
              <a:rPr lang="el-GR" dirty="0"/>
              <a:t>π</a:t>
            </a:r>
            <a:r>
              <a:rPr lang="en-US" i="1" dirty="0"/>
              <a:t>R</a:t>
            </a:r>
            <a:r>
              <a:rPr lang="en-US" dirty="0"/>
              <a:t>(</a:t>
            </a:r>
            <a:r>
              <a:rPr lang="el-GR" i="1" dirty="0"/>
              <a:t>α</a:t>
            </a:r>
            <a:r>
              <a:rPr lang="el-GR" dirty="0"/>
              <a:t> </a:t>
            </a:r>
            <a:r>
              <a:rPr lang="en-US" i="1" dirty="0"/>
              <a:t>/360)o </a:t>
            </a:r>
            <a:r>
              <a:rPr lang="en-US" dirty="0"/>
              <a:t>respectively.   More conveniently their lengths are </a:t>
            </a:r>
            <a:r>
              <a:rPr lang="en-US" i="1" dirty="0"/>
              <a:t>R</a:t>
            </a:r>
            <a:r>
              <a:rPr lang="el-GR" i="1" dirty="0">
                <a:latin typeface="Times New Roman" pitchFamily="18" charset="0"/>
                <a:cs typeface="Times New Roman" pitchFamily="18" charset="0"/>
              </a:rPr>
              <a:t>θ</a:t>
            </a:r>
            <a:r>
              <a:rPr lang="el-GR" i="1" dirty="0"/>
              <a:t> </a:t>
            </a:r>
            <a:r>
              <a:rPr lang="en-US" dirty="0"/>
              <a:t>and </a:t>
            </a:r>
            <a:r>
              <a:rPr lang="en-US" i="1" dirty="0"/>
              <a:t>R</a:t>
            </a:r>
            <a:r>
              <a:rPr lang="el-GR" i="1" dirty="0"/>
              <a:t>α</a:t>
            </a:r>
            <a:r>
              <a:rPr lang="en-US" dirty="0"/>
              <a:t> respectively, where </a:t>
            </a:r>
            <a:r>
              <a:rPr lang="el-GR" i="1" dirty="0">
                <a:latin typeface="Times New Roman" pitchFamily="18" charset="0"/>
                <a:cs typeface="Times New Roman" pitchFamily="18" charset="0"/>
              </a:rPr>
              <a:t>θ</a:t>
            </a:r>
            <a:r>
              <a:rPr lang="en-US" dirty="0"/>
              <a:t> and </a:t>
            </a:r>
            <a:r>
              <a:rPr lang="el-GR" i="1" dirty="0"/>
              <a:t>α </a:t>
            </a:r>
            <a:r>
              <a:rPr lang="en-US" dirty="0"/>
              <a:t>are expressed in radians. </a:t>
            </a:r>
          </a:p>
          <a:p>
            <a:endParaRPr lang="en-US"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457" name="Picture 1" descr="msoFF445"/>
          <p:cNvPicPr>
            <a:picLocks noChangeAspect="1" noChangeArrowheads="1"/>
          </p:cNvPicPr>
          <p:nvPr/>
        </p:nvPicPr>
        <p:blipFill>
          <a:blip r:embed="rId2" cstate="print"/>
          <a:srcRect/>
          <a:stretch>
            <a:fillRect/>
          </a:stretch>
        </p:blipFill>
        <p:spPr bwMode="auto">
          <a:xfrm>
            <a:off x="152400" y="1752600"/>
            <a:ext cx="3002747" cy="2667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1452" y="1493837"/>
            <a:ext cx="5638800" cy="2286000"/>
          </a:xfrm>
        </p:spPr>
        <p:txBody>
          <a:bodyPr>
            <a:normAutofit fontScale="55000" lnSpcReduction="20000"/>
          </a:bodyPr>
          <a:lstStyle/>
          <a:p>
            <a:r>
              <a:rPr lang="en-US" dirty="0"/>
              <a:t>2. Lines ABC and ADE are tangents to circle at B and D respectively.  AB = AD and angles ABO and ADO are right angles.</a:t>
            </a:r>
          </a:p>
          <a:p>
            <a:r>
              <a:rPr lang="en-US" dirty="0"/>
              <a:t>3. Since the opposite angles of a cyclic quadrilateral are supplementary, the figure ABOD must be cyclic as angles ABO and ODA together make 180o.</a:t>
            </a:r>
          </a:p>
          <a:p>
            <a:r>
              <a:rPr lang="en-US" dirty="0"/>
              <a:t>4. The exterior angle of a cyclic quadrilateral equals the interior opposite angle; therefore angle FAD = angle BOD = </a:t>
            </a:r>
            <a:r>
              <a:rPr lang="el-GR" i="1" dirty="0">
                <a:latin typeface="Times New Roman" pitchFamily="18" charset="0"/>
                <a:cs typeface="Times New Roman" pitchFamily="18" charset="0"/>
              </a:rPr>
              <a:t>θ</a:t>
            </a:r>
            <a:r>
              <a:rPr lang="en-US" i="1" dirty="0"/>
              <a:t>.</a:t>
            </a:r>
            <a:endParaRPr lang="en-US" dirty="0"/>
          </a:p>
          <a:p>
            <a:endParaRPr lang="en-US" dirty="0"/>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505" name="Picture 1" descr="msoDB963"/>
          <p:cNvPicPr>
            <a:picLocks noChangeAspect="1" noChangeArrowheads="1"/>
          </p:cNvPicPr>
          <p:nvPr/>
        </p:nvPicPr>
        <p:blipFill>
          <a:blip r:embed="rId2" cstate="print"/>
          <a:srcRect/>
          <a:stretch>
            <a:fillRect/>
          </a:stretch>
        </p:blipFill>
        <p:spPr bwMode="auto">
          <a:xfrm>
            <a:off x="112594" y="1166017"/>
            <a:ext cx="3129718" cy="2438400"/>
          </a:xfrm>
          <a:prstGeom prst="rect">
            <a:avLst/>
          </a:prstGeom>
          <a:noFill/>
        </p:spPr>
      </p:pic>
      <p:sp>
        <p:nvSpPr>
          <p:cNvPr id="7" name="Content Placeholder 2"/>
          <p:cNvSpPr txBox="1">
            <a:spLocks/>
          </p:cNvSpPr>
          <p:nvPr/>
        </p:nvSpPr>
        <p:spPr>
          <a:xfrm>
            <a:off x="147851" y="3604417"/>
            <a:ext cx="8610600" cy="3001963"/>
          </a:xfrm>
          <a:prstGeom prst="rect">
            <a:avLst/>
          </a:prstGeom>
        </p:spPr>
        <p:txBody>
          <a:bodyPr vert="horz" lIns="91440" tIns="45720" rIns="91440" bIns="45720" rtlCol="0">
            <a:normAutofit fontScale="62500" lnSpcReduction="20000"/>
          </a:bodyPr>
          <a:lstStyle/>
          <a:p>
            <a:r>
              <a:rPr lang="en-US" sz="3200" dirty="0"/>
              <a:t>5. Join OA, the perpendicular bisector of chord BD.  Angle OGB is therefore a right angle and angle BOG = </a:t>
            </a:r>
            <a:r>
              <a:rPr lang="el-GR" sz="3200" i="1" dirty="0">
                <a:latin typeface="Times New Roman" pitchFamily="18" charset="0"/>
                <a:cs typeface="Times New Roman" pitchFamily="18" charset="0"/>
              </a:rPr>
              <a:t>θ</a:t>
            </a:r>
            <a:r>
              <a:rPr lang="en-US" sz="3200" i="1" dirty="0"/>
              <a:t>/2.</a:t>
            </a:r>
            <a:endParaRPr lang="en-US" sz="3200" dirty="0"/>
          </a:p>
          <a:p>
            <a:r>
              <a:rPr lang="en-US" sz="3200" dirty="0"/>
              <a:t>Angle ABG + angle GBO = 90o</a:t>
            </a:r>
          </a:p>
          <a:p>
            <a:r>
              <a:rPr lang="en-US" sz="3200" dirty="0"/>
              <a:t>and angle BOG + angle GBO = 90o</a:t>
            </a:r>
          </a:p>
          <a:p>
            <a:r>
              <a:rPr lang="en-US" sz="3200" dirty="0"/>
              <a:t>Therefore angle ABG = angle BOG </a:t>
            </a:r>
            <a:r>
              <a:rPr lang="en-US" sz="3200" dirty="0">
                <a:latin typeface="Times New Roman" pitchFamily="18" charset="0"/>
                <a:cs typeface="Times New Roman" pitchFamily="18" charset="0"/>
              </a:rPr>
              <a:t>= </a:t>
            </a:r>
            <a:r>
              <a:rPr lang="el-GR" sz="3200" i="1" dirty="0">
                <a:latin typeface="Times New Roman" pitchFamily="18" charset="0"/>
                <a:cs typeface="Times New Roman" pitchFamily="18" charset="0"/>
              </a:rPr>
              <a:t>θ</a:t>
            </a:r>
            <a:r>
              <a:rPr lang="en-US" sz="3200" i="1" dirty="0"/>
              <a:t>/2</a:t>
            </a:r>
            <a:endParaRPr lang="en-US" sz="3200" dirty="0"/>
          </a:p>
          <a:p>
            <a:r>
              <a:rPr lang="en-US" sz="3200" dirty="0"/>
              <a:t>i.e. the angle ABG between the tangent AB and chord BD equals half the angle BOD at the centre.</a:t>
            </a:r>
          </a:p>
          <a:p>
            <a:r>
              <a:rPr lang="en-US" sz="3200" dirty="0"/>
              <a:t>6. Produce AO to the circumference at H and join HB.  Angle BOG is the exterior angle of triangle BOH.</a:t>
            </a:r>
          </a:p>
          <a:p>
            <a:r>
              <a:rPr lang="en-US" sz="3200" dirty="0"/>
              <a:t>	Therefore angle BOG = angle OHB + angle OBH</a:t>
            </a:r>
          </a:p>
          <a:p>
            <a:r>
              <a:rPr lang="en-US" sz="3200" dirty="0"/>
              <a:t>However, angles OHB and OBH are equal since triangle BOH is isosceles.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Curve elements</a:t>
            </a:r>
            <a:endParaRPr lang="en-US" dirty="0"/>
          </a:p>
        </p:txBody>
      </p:sp>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29" name="Picture 1" descr="mso92FD1"/>
          <p:cNvPicPr>
            <a:picLocks noChangeAspect="1" noChangeArrowheads="1"/>
          </p:cNvPicPr>
          <p:nvPr/>
        </p:nvPicPr>
        <p:blipFill>
          <a:blip r:embed="rId2" cstate="print"/>
          <a:srcRect/>
          <a:stretch>
            <a:fillRect/>
          </a:stretch>
        </p:blipFill>
        <p:spPr bwMode="auto">
          <a:xfrm>
            <a:off x="304800" y="1828800"/>
            <a:ext cx="5013834" cy="4724400"/>
          </a:xfrm>
          <a:prstGeom prst="rect">
            <a:avLst/>
          </a:prstGeom>
          <a:noFill/>
        </p:spPr>
      </p:pic>
      <p:sp>
        <p:nvSpPr>
          <p:cNvPr id="22531" name="Rectangle 3"/>
          <p:cNvSpPr>
            <a:spLocks noChangeArrowheads="1"/>
          </p:cNvSpPr>
          <p:nvPr/>
        </p:nvSpPr>
        <p:spPr bwMode="auto">
          <a:xfrm>
            <a:off x="5562600" y="1828800"/>
            <a:ext cx="32766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Tangent length (IT1 and IT2)</a:t>
            </a:r>
            <a:endParaRPr kumimoji="0" lang="en-US" altLang="zh-CN"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b="0" i="0"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 </a:t>
            </a:r>
            <a:r>
              <a:rPr kumimoji="0" lang="fr-FR" altLang="zh-CN" b="0" i="1"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R</a:t>
            </a:r>
            <a:r>
              <a:rPr kumimoji="0" lang="fr-FR" altLang="zh-CN" b="0" i="0"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 tan </a:t>
            </a:r>
            <a:r>
              <a:rPr kumimoji="0" lang="el-GR" altLang="zh-CN" b="0" i="1"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θ</a:t>
            </a:r>
            <a:r>
              <a:rPr kumimoji="0" lang="fr-FR" altLang="zh-CN" b="0" i="1"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b="0" i="0" u="none" strike="noStrike" cap="none" normalizeH="0" baseline="0" dirty="0" err="1" smtClean="0">
                <a:ln>
                  <a:noFill/>
                </a:ln>
                <a:solidFill>
                  <a:schemeClr val="tx1"/>
                </a:solidFill>
                <a:effectLst/>
                <a:latin typeface="Century Gothic" pitchFamily="34" charset="0"/>
                <a:ea typeface="SimSun" pitchFamily="2" charset="-122"/>
                <a:cs typeface="Times New Roman" pitchFamily="18" charset="0"/>
              </a:rPr>
              <a:t>External</a:t>
            </a:r>
            <a:r>
              <a:rPr kumimoji="0" lang="fr-FR" altLang="zh-CN" b="0" i="0"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 distance IV</a:t>
            </a:r>
            <a:endParaRPr kumimoji="0" lang="en-US" altLang="zh-CN"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 </a:t>
            </a:r>
            <a:r>
              <a:rPr kumimoji="0" lang="en-US" altLang="zh-CN" b="0" i="1"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R [sec (</a:t>
            </a:r>
            <a:r>
              <a:rPr kumimoji="0" lang="el-GR" altLang="zh-CN" b="0" i="1"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θ</a:t>
            </a:r>
            <a:r>
              <a:rPr kumimoji="0" lang="en-US" altLang="zh-CN" b="0" i="1"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/2) -1]</a:t>
            </a:r>
            <a:endParaRPr kumimoji="0" lang="en-US" altLang="zh-CN"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b="0" i="0"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Mid-ordinate VC</a:t>
            </a:r>
            <a:endParaRPr kumimoji="0" lang="en-US" altLang="zh-CN"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 </a:t>
            </a:r>
            <a:r>
              <a:rPr kumimoji="0" lang="en-US" altLang="zh-CN" b="0" i="1"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R(1-cos </a:t>
            </a:r>
            <a:r>
              <a:rPr kumimoji="0" lang="el-GR" altLang="zh-CN" b="0" i="1"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θ</a:t>
            </a:r>
            <a:r>
              <a:rPr kumimoji="0" lang="en-US" altLang="zh-CN" b="0" i="1"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/2)</a:t>
            </a:r>
            <a:endParaRPr kumimoji="0" lang="en-US" altLang="zh-CN"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b="0" i="0"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Length of curve T1VT2</a:t>
            </a:r>
            <a:endParaRPr kumimoji="0" lang="en-US" altLang="zh-CN"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 [(</a:t>
            </a:r>
            <a:r>
              <a:rPr kumimoji="0" lang="el-GR" altLang="zh-CN" b="0" i="1"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θ</a:t>
            </a:r>
            <a:r>
              <a:rPr kumimoji="0" lang="en-US" altLang="zh-CN" b="0" i="1"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/360)2</a:t>
            </a:r>
            <a:r>
              <a:rPr kumimoji="0" lang="el-GR" altLang="zh-CN" b="0" i="1"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π</a:t>
            </a:r>
            <a:r>
              <a:rPr kumimoji="0" lang="en-US" altLang="zh-CN" b="0" i="1"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R</a:t>
            </a:r>
            <a:r>
              <a:rPr kumimoji="0" lang="en-US" altLang="zh-CN" b="0" i="0"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 m</a:t>
            </a:r>
            <a:endParaRPr kumimoji="0" lang="en-US" altLang="zh-CN"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 [R x </a:t>
            </a:r>
            <a:r>
              <a:rPr kumimoji="0" lang="el-GR" altLang="zh-CN" b="0" i="1"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θ</a:t>
            </a:r>
            <a:r>
              <a:rPr kumimoji="0" lang="en-US" altLang="zh-CN" b="0" i="1"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 radians]</a:t>
            </a:r>
            <a:r>
              <a:rPr kumimoji="0" lang="en-US" altLang="zh-CN" b="0" i="0"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 m</a:t>
            </a:r>
            <a:endParaRPr kumimoji="0" lang="en-US" altLang="zh-CN"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1"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 (100 </a:t>
            </a:r>
            <a:r>
              <a:rPr kumimoji="0" lang="el-GR" altLang="zh-CN" b="0" i="1"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θ</a:t>
            </a:r>
            <a:r>
              <a:rPr kumimoji="0" lang="en-US" altLang="zh-CN" b="0" i="0"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/D)m</a:t>
            </a:r>
            <a:r>
              <a:rPr kumimoji="0" lang="en-US" altLang="zh-CN" b="0" i="1"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 , </a:t>
            </a:r>
            <a:r>
              <a:rPr kumimoji="0" lang="el-GR" altLang="zh-CN" b="0" i="1"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θ</a:t>
            </a:r>
            <a:r>
              <a:rPr kumimoji="0" lang="en-US" altLang="zh-CN" b="0" i="1"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 and D are same unit</a:t>
            </a:r>
            <a:endParaRPr kumimoji="0" lang="en-US" altLang="zh-CN"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b="0" i="0"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Long chord  (T1CT2)</a:t>
            </a:r>
            <a:endParaRPr kumimoji="0" lang="en-US" altLang="zh-CN"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 </a:t>
            </a:r>
            <a:r>
              <a:rPr kumimoji="0" lang="en-US" altLang="zh-CN" b="0" i="1"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2R sin </a:t>
            </a:r>
            <a:r>
              <a:rPr kumimoji="0" lang="el-GR" altLang="zh-CN" b="0" i="1"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θ</a:t>
            </a:r>
            <a:r>
              <a:rPr kumimoji="0" lang="en-US" altLang="zh-CN" b="0" i="1" u="none" strike="noStrike" cap="none" normalizeH="0" baseline="0" dirty="0" smtClean="0">
                <a:ln>
                  <a:noFill/>
                </a:ln>
                <a:solidFill>
                  <a:schemeClr val="tx1"/>
                </a:solidFill>
                <a:effectLst/>
                <a:latin typeface="Century Gothic" pitchFamily="34" charset="0"/>
                <a:ea typeface="SimSun" pitchFamily="2" charset="-122"/>
                <a:cs typeface="Times New Roman" pitchFamily="18" charset="0"/>
              </a:rPr>
              <a:t>/2</a:t>
            </a:r>
            <a:endParaRPr kumimoji="0" lang="en-US" altLang="zh-CN"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normAutofit/>
          </a:bodyPr>
          <a:lstStyle/>
          <a:p>
            <a:r>
              <a:rPr lang="en-US" b="1" dirty="0" smtClean="0">
                <a:solidFill>
                  <a:srgbClr val="7030A0"/>
                </a:solidFill>
              </a:rPr>
              <a:t>Draw the curve base on information given</a:t>
            </a:r>
            <a:endParaRPr lang="en-MY" b="1" dirty="0">
              <a:solidFill>
                <a:srgbClr val="7030A0"/>
              </a:solidFill>
            </a:endParaRPr>
          </a:p>
        </p:txBody>
      </p:sp>
      <p:sp>
        <p:nvSpPr>
          <p:cNvPr id="4" name="Subtitle 3"/>
          <p:cNvSpPr>
            <a:spLocks noGrp="1"/>
          </p:cNvSpPr>
          <p:nvPr>
            <p:ph type="subTitle" idx="1"/>
          </p:nvPr>
        </p:nvSpPr>
        <p:spPr>
          <a:xfrm>
            <a:off x="317938" y="2046890"/>
            <a:ext cx="8308428" cy="1295400"/>
          </a:xfrm>
        </p:spPr>
        <p:txBody>
          <a:bodyPr/>
          <a:lstStyle/>
          <a:p>
            <a:pPr algn="l"/>
            <a:r>
              <a:rPr lang="en-US" dirty="0" smtClean="0">
                <a:solidFill>
                  <a:schemeClr val="tx1"/>
                </a:solidFill>
              </a:rPr>
              <a:t>Bearing of line AB and BC were </a:t>
            </a:r>
            <a:r>
              <a:rPr lang="en-US" dirty="0">
                <a:solidFill>
                  <a:schemeClr val="tx1"/>
                </a:solidFill>
              </a:rPr>
              <a:t>18</a:t>
            </a:r>
            <a:r>
              <a:rPr lang="en-US" baseline="30000" dirty="0">
                <a:solidFill>
                  <a:schemeClr val="tx1"/>
                </a:solidFill>
              </a:rPr>
              <a:t>o</a:t>
            </a:r>
            <a:r>
              <a:rPr lang="en-US" dirty="0">
                <a:solidFill>
                  <a:schemeClr val="tx1"/>
                </a:solidFill>
              </a:rPr>
              <a:t> 24’ 00</a:t>
            </a:r>
            <a:r>
              <a:rPr lang="en-US" dirty="0" smtClean="0">
                <a:solidFill>
                  <a:schemeClr val="tx1"/>
                </a:solidFill>
              </a:rPr>
              <a:t>” and 20</a:t>
            </a:r>
            <a:r>
              <a:rPr lang="en-US" baseline="30000" dirty="0" smtClean="0">
                <a:solidFill>
                  <a:schemeClr val="tx1"/>
                </a:solidFill>
              </a:rPr>
              <a:t>o</a:t>
            </a:r>
            <a:r>
              <a:rPr lang="en-US" dirty="0" smtClean="0">
                <a:solidFill>
                  <a:schemeClr val="tx1"/>
                </a:solidFill>
              </a:rPr>
              <a:t> 40’ </a:t>
            </a:r>
            <a:r>
              <a:rPr lang="en-US" dirty="0">
                <a:solidFill>
                  <a:schemeClr val="tx1"/>
                </a:solidFill>
              </a:rPr>
              <a:t>00</a:t>
            </a:r>
            <a:r>
              <a:rPr lang="en-US" dirty="0" smtClean="0">
                <a:solidFill>
                  <a:schemeClr val="tx1"/>
                </a:solidFill>
              </a:rPr>
              <a:t>” respectively.  </a:t>
            </a:r>
            <a:endParaRPr lang="en-MY" dirty="0">
              <a:solidFill>
                <a:schemeClr val="tx1"/>
              </a:solidFill>
            </a:endParaRPr>
          </a:p>
        </p:txBody>
      </p:sp>
      <p:sp>
        <p:nvSpPr>
          <p:cNvPr id="5" name="Subtitle 3"/>
          <p:cNvSpPr txBox="1">
            <a:spLocks/>
          </p:cNvSpPr>
          <p:nvPr/>
        </p:nvSpPr>
        <p:spPr>
          <a:xfrm>
            <a:off x="304800" y="3381703"/>
            <a:ext cx="8308428" cy="12954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solidFill>
                  <a:schemeClr val="tx1"/>
                </a:solidFill>
              </a:rPr>
              <a:t>Bearing of line BA is 18</a:t>
            </a:r>
            <a:r>
              <a:rPr lang="en-US" baseline="30000" dirty="0" smtClean="0">
                <a:solidFill>
                  <a:schemeClr val="tx1"/>
                </a:solidFill>
              </a:rPr>
              <a:t>o</a:t>
            </a:r>
            <a:r>
              <a:rPr lang="en-US" dirty="0" smtClean="0">
                <a:solidFill>
                  <a:schemeClr val="tx1"/>
                </a:solidFill>
              </a:rPr>
              <a:t> 24’ 00” and deflected angle is 13</a:t>
            </a:r>
            <a:r>
              <a:rPr lang="en-US" baseline="30000" dirty="0" smtClean="0">
                <a:solidFill>
                  <a:schemeClr val="tx1"/>
                </a:solidFill>
              </a:rPr>
              <a:t>o</a:t>
            </a:r>
            <a:r>
              <a:rPr lang="en-US" dirty="0" smtClean="0">
                <a:solidFill>
                  <a:schemeClr val="tx1"/>
                </a:solidFill>
              </a:rPr>
              <a:t> 40’ 00” to the right. B is intersection point of line AB and BC.  </a:t>
            </a:r>
            <a:endParaRPr lang="en-MY" dirty="0">
              <a:solidFill>
                <a:schemeClr val="tx1"/>
              </a:solidFill>
            </a:endParaRPr>
          </a:p>
        </p:txBody>
      </p:sp>
      <p:sp>
        <p:nvSpPr>
          <p:cNvPr id="6" name="Subtitle 3"/>
          <p:cNvSpPr txBox="1">
            <a:spLocks/>
          </p:cNvSpPr>
          <p:nvPr/>
        </p:nvSpPr>
        <p:spPr>
          <a:xfrm>
            <a:off x="317938" y="4953000"/>
            <a:ext cx="8308428" cy="1295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solidFill>
                  <a:schemeClr val="tx1"/>
                </a:solidFill>
              </a:rPr>
              <a:t>Bearing of line AB is </a:t>
            </a:r>
            <a:r>
              <a:rPr lang="en-US" dirty="0">
                <a:solidFill>
                  <a:schemeClr val="tx1"/>
                </a:solidFill>
              </a:rPr>
              <a:t>7</a:t>
            </a:r>
            <a:r>
              <a:rPr lang="en-US" dirty="0" smtClean="0">
                <a:solidFill>
                  <a:schemeClr val="tx1"/>
                </a:solidFill>
              </a:rPr>
              <a:t>8</a:t>
            </a:r>
            <a:r>
              <a:rPr lang="en-US" baseline="30000" dirty="0" smtClean="0">
                <a:solidFill>
                  <a:schemeClr val="tx1"/>
                </a:solidFill>
              </a:rPr>
              <a:t>o</a:t>
            </a:r>
            <a:r>
              <a:rPr lang="en-US" dirty="0" smtClean="0">
                <a:solidFill>
                  <a:schemeClr val="tx1"/>
                </a:solidFill>
              </a:rPr>
              <a:t> 44’ 00” and deflected angle is 20</a:t>
            </a:r>
            <a:r>
              <a:rPr lang="en-US" baseline="30000" dirty="0" smtClean="0">
                <a:solidFill>
                  <a:schemeClr val="tx1"/>
                </a:solidFill>
              </a:rPr>
              <a:t>o</a:t>
            </a:r>
            <a:r>
              <a:rPr lang="en-US" dirty="0" smtClean="0">
                <a:solidFill>
                  <a:schemeClr val="tx1"/>
                </a:solidFill>
              </a:rPr>
              <a:t> 40’ 00” to the left. </a:t>
            </a:r>
            <a:endParaRPr lang="en-MY" dirty="0">
              <a:solidFill>
                <a:schemeClr val="tx1"/>
              </a:solidFill>
            </a:endParaRPr>
          </a:p>
        </p:txBody>
      </p:sp>
    </p:spTree>
    <p:extLst>
      <p:ext uri="{BB962C8B-B14F-4D97-AF65-F5344CB8AC3E}">
        <p14:creationId xmlns:p14="http://schemas.microsoft.com/office/powerpoint/2010/main" val="53946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out circular curves method</a:t>
            </a:r>
            <a:endParaRPr lang="en-MY" dirty="0"/>
          </a:p>
        </p:txBody>
      </p:sp>
      <p:sp>
        <p:nvSpPr>
          <p:cNvPr id="3" name="Content Placeholder 2"/>
          <p:cNvSpPr>
            <a:spLocks noGrp="1"/>
          </p:cNvSpPr>
          <p:nvPr>
            <p:ph idx="1"/>
          </p:nvPr>
        </p:nvSpPr>
        <p:spPr>
          <a:xfrm>
            <a:off x="152400" y="1600200"/>
            <a:ext cx="8839200" cy="4525963"/>
          </a:xfrm>
        </p:spPr>
        <p:txBody>
          <a:bodyPr/>
          <a:lstStyle/>
          <a:p>
            <a:r>
              <a:rPr lang="en-US" dirty="0" smtClean="0"/>
              <a:t>Traditional method</a:t>
            </a:r>
          </a:p>
          <a:p>
            <a:pPr lvl="1"/>
            <a:r>
              <a:rPr lang="en-US" b="1" i="1" dirty="0">
                <a:solidFill>
                  <a:schemeClr val="accent6">
                    <a:lumMod val="75000"/>
                  </a:schemeClr>
                </a:solidFill>
              </a:rPr>
              <a:t>Method 1</a:t>
            </a:r>
            <a:r>
              <a:rPr lang="en-US" b="1" i="1" dirty="0"/>
              <a:t>: Offset from chords produced</a:t>
            </a:r>
            <a:endParaRPr lang="en-MY" dirty="0"/>
          </a:p>
          <a:p>
            <a:pPr lvl="1"/>
            <a:r>
              <a:rPr lang="en-US" b="1" i="1" dirty="0">
                <a:solidFill>
                  <a:schemeClr val="accent6">
                    <a:lumMod val="75000"/>
                  </a:schemeClr>
                </a:solidFill>
              </a:rPr>
              <a:t>Method 2</a:t>
            </a:r>
            <a:r>
              <a:rPr lang="en-US" b="1" i="1" dirty="0"/>
              <a:t>: Setting by tangential </a:t>
            </a:r>
            <a:r>
              <a:rPr lang="en-US" b="1" i="1" dirty="0" smtClean="0"/>
              <a:t>angles </a:t>
            </a:r>
          </a:p>
          <a:p>
            <a:pPr lvl="1"/>
            <a:r>
              <a:rPr lang="en-US" b="1" dirty="0">
                <a:solidFill>
                  <a:schemeClr val="accent6">
                    <a:lumMod val="75000"/>
                  </a:schemeClr>
                </a:solidFill>
              </a:rPr>
              <a:t>Method 3</a:t>
            </a:r>
            <a:r>
              <a:rPr lang="en-US" b="1" dirty="0"/>
              <a:t>: Using two </a:t>
            </a:r>
            <a:r>
              <a:rPr lang="en-US" b="1" dirty="0" smtClean="0"/>
              <a:t>theodolites</a:t>
            </a:r>
            <a:endParaRPr lang="en-MY" sz="4400" dirty="0"/>
          </a:p>
          <a:p>
            <a:pPr lvl="1"/>
            <a:endParaRPr lang="en-US" dirty="0" smtClean="0"/>
          </a:p>
          <a:p>
            <a:r>
              <a:rPr lang="en-US" dirty="0" smtClean="0"/>
              <a:t>Coordinate method</a:t>
            </a:r>
          </a:p>
          <a:p>
            <a:pPr lvl="1"/>
            <a:r>
              <a:rPr lang="en-US" b="1" dirty="0">
                <a:solidFill>
                  <a:schemeClr val="tx2">
                    <a:lumMod val="75000"/>
                  </a:schemeClr>
                </a:solidFill>
              </a:rPr>
              <a:t>Method 4</a:t>
            </a:r>
            <a:r>
              <a:rPr lang="en-US" b="1" dirty="0"/>
              <a:t>: Setting out by coordinates</a:t>
            </a:r>
            <a:endParaRPr lang="en-MY" dirty="0"/>
          </a:p>
          <a:p>
            <a:pPr marL="457200" lvl="1" indent="0">
              <a:buNone/>
            </a:pPr>
            <a:endParaRPr lang="en-MY" dirty="0"/>
          </a:p>
        </p:txBody>
      </p:sp>
    </p:spTree>
    <p:extLst>
      <p:ext uri="{BB962C8B-B14F-4D97-AF65-F5344CB8AC3E}">
        <p14:creationId xmlns:p14="http://schemas.microsoft.com/office/powerpoint/2010/main" val="1267636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9317" y="1371600"/>
            <a:ext cx="8229600" cy="838200"/>
          </a:xfrm>
        </p:spPr>
        <p:txBody>
          <a:bodyPr/>
          <a:lstStyle/>
          <a:p>
            <a:r>
              <a:rPr lang="en-US" dirty="0" smtClean="0"/>
              <a:t>Problem 1 </a:t>
            </a:r>
            <a:endParaRPr lang="en-US" dirty="0"/>
          </a:p>
        </p:txBody>
      </p:sp>
      <p:sp>
        <p:nvSpPr>
          <p:cNvPr id="3" name="Content Placeholder 2"/>
          <p:cNvSpPr>
            <a:spLocks noGrp="1"/>
          </p:cNvSpPr>
          <p:nvPr>
            <p:ph idx="1"/>
          </p:nvPr>
        </p:nvSpPr>
        <p:spPr>
          <a:xfrm>
            <a:off x="449317" y="2667000"/>
            <a:ext cx="8229600" cy="2895600"/>
          </a:xfrm>
        </p:spPr>
        <p:txBody>
          <a:bodyPr>
            <a:normAutofit fontScale="92500" lnSpcReduction="20000"/>
          </a:bodyPr>
          <a:lstStyle/>
          <a:p>
            <a:r>
              <a:rPr lang="en-US" dirty="0" smtClean="0"/>
              <a:t>Tabulate data needed to set out by theodolite and tape a circular curve of radius 600 m to connect two straights road having a deflection angle of 18</a:t>
            </a:r>
            <a:r>
              <a:rPr lang="en-US" baseline="30000" dirty="0" smtClean="0"/>
              <a:t>o</a:t>
            </a:r>
            <a:r>
              <a:rPr lang="en-US" dirty="0" smtClean="0"/>
              <a:t> 24’ 00”, the </a:t>
            </a:r>
            <a:r>
              <a:rPr lang="en-US" dirty="0" err="1" smtClean="0"/>
              <a:t>chainage</a:t>
            </a:r>
            <a:r>
              <a:rPr lang="en-US" dirty="0" smtClean="0"/>
              <a:t> of intersection point being 2140.00 m and peg are required on the </a:t>
            </a:r>
            <a:r>
              <a:rPr lang="en-US" dirty="0" err="1" smtClean="0"/>
              <a:t>centre</a:t>
            </a:r>
            <a:r>
              <a:rPr lang="en-US" dirty="0" smtClean="0"/>
              <a:t> line of the curve at exact 25 m multiples of through </a:t>
            </a:r>
            <a:r>
              <a:rPr lang="en-US" dirty="0" err="1" smtClean="0"/>
              <a:t>chainage</a:t>
            </a:r>
            <a:r>
              <a:rPr lang="en-US" dirty="0" smtClean="0"/>
              <a:t>.</a:t>
            </a:r>
          </a:p>
          <a:p>
            <a:endParaRPr lang="en-US" dirty="0"/>
          </a:p>
        </p:txBody>
      </p:sp>
      <p:sp>
        <p:nvSpPr>
          <p:cNvPr id="4" name="Title 1"/>
          <p:cNvSpPr txBox="1">
            <a:spLocks/>
          </p:cNvSpPr>
          <p:nvPr/>
        </p:nvSpPr>
        <p:spPr>
          <a:xfrm>
            <a:off x="416335" y="457200"/>
            <a:ext cx="8686800" cy="5828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solidFill>
                  <a:schemeClr val="bg1"/>
                </a:solidFill>
                <a:latin typeface="Amienne" panose="04000508060000020003" pitchFamily="82" charset="0"/>
              </a:rPr>
              <a:t>Setting out a circular  curve by the tangential angles method using a theodolite and a tape</a:t>
            </a:r>
            <a:endParaRPr lang="en-US" sz="2000" b="1" dirty="0">
              <a:solidFill>
                <a:schemeClr val="bg1"/>
              </a:solidFill>
              <a:latin typeface="Amienne" panose="04000508060000020003" pitchFamily="8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914400"/>
          <a:ext cx="8305800" cy="4993640"/>
        </p:xfrm>
        <a:graphic>
          <a:graphicData uri="http://schemas.openxmlformats.org/drawingml/2006/table">
            <a:tbl>
              <a:tblPr firstRow="1" bandRow="1">
                <a:tableStyleId>{5C22544A-7EE6-4342-B048-85BDC9FD1C3A}</a:tableStyleId>
              </a:tblPr>
              <a:tblGrid>
                <a:gridCol w="1306531"/>
                <a:gridCol w="1399853"/>
                <a:gridCol w="2277096"/>
                <a:gridCol w="1661160"/>
                <a:gridCol w="1661160"/>
              </a:tblGrid>
              <a:tr h="370840">
                <a:tc>
                  <a:txBody>
                    <a:bodyPr/>
                    <a:lstStyle/>
                    <a:p>
                      <a:pPr algn="ctr"/>
                      <a:r>
                        <a:rPr lang="en-US" dirty="0" err="1" smtClean="0"/>
                        <a:t>Chainage</a:t>
                      </a:r>
                      <a:endParaRPr lang="en-US" dirty="0" smtClean="0"/>
                    </a:p>
                    <a:p>
                      <a:pPr algn="ctr"/>
                      <a:r>
                        <a:rPr lang="en-US" dirty="0" smtClean="0"/>
                        <a:t>(m)</a:t>
                      </a:r>
                      <a:endParaRPr lang="en-US" dirty="0"/>
                    </a:p>
                  </a:txBody>
                  <a:tcPr/>
                </a:tc>
                <a:tc>
                  <a:txBody>
                    <a:bodyPr/>
                    <a:lstStyle/>
                    <a:p>
                      <a:pPr algn="ctr"/>
                      <a:r>
                        <a:rPr lang="en-US" dirty="0" smtClean="0"/>
                        <a:t>Chord</a:t>
                      </a:r>
                    </a:p>
                    <a:p>
                      <a:pPr algn="ctr"/>
                      <a:r>
                        <a:rPr lang="en-US" dirty="0" smtClean="0"/>
                        <a:t>(m)</a:t>
                      </a:r>
                      <a:endParaRPr lang="en-US" dirty="0"/>
                    </a:p>
                  </a:txBody>
                  <a:tcPr/>
                </a:tc>
                <a:tc>
                  <a:txBody>
                    <a:bodyPr/>
                    <a:lstStyle/>
                    <a:p>
                      <a:pPr algn="ctr"/>
                      <a:r>
                        <a:rPr lang="en-US" dirty="0" smtClean="0"/>
                        <a:t>Deflection angle</a:t>
                      </a:r>
                    </a:p>
                    <a:p>
                      <a:pPr algn="ctr"/>
                      <a:endParaRPr lang="en-US" dirty="0" smtClean="0"/>
                    </a:p>
                    <a:p>
                      <a:pPr algn="ctr"/>
                      <a:r>
                        <a:rPr lang="en-US" dirty="0" smtClean="0"/>
                        <a:t>1718.9 x (c /R)</a:t>
                      </a:r>
                      <a:endParaRPr lang="en-US" dirty="0"/>
                    </a:p>
                  </a:txBody>
                  <a:tcPr/>
                </a:tc>
                <a:tc>
                  <a:txBody>
                    <a:bodyPr/>
                    <a:lstStyle/>
                    <a:p>
                      <a:pPr algn="ctr"/>
                      <a:r>
                        <a:rPr lang="en-US" dirty="0" smtClean="0"/>
                        <a:t>Total deflection angle</a:t>
                      </a:r>
                      <a:endParaRPr lang="en-US" dirty="0"/>
                    </a:p>
                  </a:txBody>
                  <a:tcPr/>
                </a:tc>
                <a:tc>
                  <a:txBody>
                    <a:bodyPr/>
                    <a:lstStyle/>
                    <a:p>
                      <a:pPr algn="ctr"/>
                      <a:r>
                        <a:rPr lang="en-US" dirty="0" smtClean="0"/>
                        <a:t>Total deflection angle set on 20” inst</a:t>
                      </a:r>
                      <a:endParaRPr lang="en-US" dirty="0"/>
                    </a:p>
                  </a:txBody>
                  <a:tcPr/>
                </a:tc>
              </a:tr>
              <a:tr h="370840">
                <a:tc>
                  <a:txBody>
                    <a:bodyPr/>
                    <a:lstStyle/>
                    <a:p>
                      <a:pPr algn="ctr"/>
                      <a:r>
                        <a:rPr lang="en-US" dirty="0" smtClean="0"/>
                        <a:t>2042.80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t>2060.00</a:t>
                      </a:r>
                      <a:endParaRPr lang="en-US" dirty="0"/>
                    </a:p>
                  </a:txBody>
                  <a:tcPr/>
                </a:tc>
                <a:tc>
                  <a:txBody>
                    <a:bodyPr/>
                    <a:lstStyle/>
                    <a:p>
                      <a:pPr algn="ctr"/>
                      <a:r>
                        <a:rPr lang="en-US" dirty="0" smtClean="0"/>
                        <a:t>12.20</a:t>
                      </a:r>
                      <a:endParaRPr lang="en-US" dirty="0"/>
                    </a:p>
                  </a:txBody>
                  <a:tcPr/>
                </a:tc>
                <a:tc>
                  <a:txBody>
                    <a:bodyPr/>
                    <a:lstStyle/>
                    <a:p>
                      <a:pPr algn="ctr"/>
                      <a:r>
                        <a:rPr lang="en-US" dirty="0" smtClean="0"/>
                        <a:t>0</a:t>
                      </a:r>
                      <a:r>
                        <a:rPr lang="en-US" baseline="30000" dirty="0" smtClean="0"/>
                        <a:t>o</a:t>
                      </a:r>
                      <a:r>
                        <a:rPr lang="en-US" dirty="0" smtClean="0"/>
                        <a:t> 40’ 16”</a:t>
                      </a: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t>2080.00</a:t>
                      </a:r>
                      <a:endParaRPr lang="en-US" dirty="0"/>
                    </a:p>
                  </a:txBody>
                  <a:tcPr/>
                </a:tc>
                <a:tc>
                  <a:txBody>
                    <a:bodyPr/>
                    <a:lstStyle/>
                    <a:p>
                      <a:pPr algn="ctr"/>
                      <a:r>
                        <a:rPr lang="en-US" dirty="0" smtClean="0"/>
                        <a:t>20.00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r>
                        <a:rPr lang="en-US" baseline="30000" dirty="0" smtClean="0"/>
                        <a:t>o</a:t>
                      </a:r>
                      <a:r>
                        <a:rPr lang="en-US" dirty="0" smtClean="0"/>
                        <a:t> 57’ 18”</a:t>
                      </a: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t>2100.00</a:t>
                      </a:r>
                      <a:endParaRPr lang="en-US" dirty="0"/>
                    </a:p>
                  </a:txBody>
                  <a:tcPr/>
                </a:tc>
                <a:tc>
                  <a:txBody>
                    <a:bodyPr/>
                    <a:lstStyle/>
                    <a:p>
                      <a:pPr algn="ctr"/>
                      <a:r>
                        <a:rPr lang="en-US" dirty="0" smtClean="0"/>
                        <a:t>20.00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r>
                        <a:rPr lang="en-US" baseline="30000" dirty="0" smtClean="0"/>
                        <a:t>o</a:t>
                      </a:r>
                      <a:r>
                        <a:rPr lang="en-US" dirty="0" smtClean="0"/>
                        <a:t> 57’ 18”</a:t>
                      </a:r>
                    </a:p>
                  </a:txBody>
                  <a:tcPr/>
                </a:tc>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t>2120.00</a:t>
                      </a:r>
                      <a:endParaRPr lang="en-US" dirty="0"/>
                    </a:p>
                  </a:txBody>
                  <a:tcPr/>
                </a:tc>
                <a:tc>
                  <a:txBody>
                    <a:bodyPr/>
                    <a:lstStyle/>
                    <a:p>
                      <a:pPr algn="ctr"/>
                      <a:r>
                        <a:rPr lang="en-US" dirty="0" smtClean="0"/>
                        <a:t>20.00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r>
                        <a:rPr lang="en-US" baseline="30000" dirty="0" smtClean="0"/>
                        <a:t>o</a:t>
                      </a:r>
                      <a:r>
                        <a:rPr lang="en-US" dirty="0" smtClean="0"/>
                        <a:t> 57’ 18”</a:t>
                      </a:r>
                    </a:p>
                  </a:txBody>
                  <a:tcPr/>
                </a:tc>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t>2140.00</a:t>
                      </a:r>
                      <a:endParaRPr lang="en-US" dirty="0"/>
                    </a:p>
                  </a:txBody>
                  <a:tcPr/>
                </a:tc>
                <a:tc>
                  <a:txBody>
                    <a:bodyPr/>
                    <a:lstStyle/>
                    <a:p>
                      <a:pPr algn="ctr"/>
                      <a:r>
                        <a:rPr lang="en-US" dirty="0" smtClean="0"/>
                        <a:t>20.00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r>
                        <a:rPr lang="en-US" baseline="30000" dirty="0" smtClean="0"/>
                        <a:t>o</a:t>
                      </a:r>
                      <a:r>
                        <a:rPr lang="en-US" dirty="0" smtClean="0"/>
                        <a:t> 57’ 18”</a:t>
                      </a:r>
                    </a:p>
                  </a:txBody>
                  <a:tcPr/>
                </a:tc>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t>2160.00</a:t>
                      </a:r>
                      <a:endParaRPr lang="en-US" dirty="0"/>
                    </a:p>
                  </a:txBody>
                  <a:tcPr/>
                </a:tc>
                <a:tc>
                  <a:txBody>
                    <a:bodyPr/>
                    <a:lstStyle/>
                    <a:p>
                      <a:pPr algn="ctr"/>
                      <a:r>
                        <a:rPr lang="en-US" dirty="0" smtClean="0"/>
                        <a:t>20.00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r>
                        <a:rPr lang="en-US" baseline="30000" dirty="0" smtClean="0"/>
                        <a:t>o</a:t>
                      </a:r>
                      <a:r>
                        <a:rPr lang="en-US" dirty="0" smtClean="0"/>
                        <a:t> 57’ 18”</a:t>
                      </a:r>
                    </a:p>
                  </a:txBody>
                  <a:tcPr/>
                </a:tc>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t>2180.00</a:t>
                      </a:r>
                      <a:endParaRPr lang="en-US" dirty="0"/>
                    </a:p>
                  </a:txBody>
                  <a:tcPr/>
                </a:tc>
                <a:tc>
                  <a:txBody>
                    <a:bodyPr/>
                    <a:lstStyle/>
                    <a:p>
                      <a:pPr algn="ctr"/>
                      <a:r>
                        <a:rPr lang="en-US" dirty="0" smtClean="0"/>
                        <a:t>20.00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r>
                        <a:rPr lang="en-US" baseline="30000" dirty="0" smtClean="0"/>
                        <a:t>o</a:t>
                      </a:r>
                      <a:r>
                        <a:rPr lang="en-US" dirty="0" smtClean="0"/>
                        <a:t> 57’ 18”</a:t>
                      </a:r>
                    </a:p>
                  </a:txBody>
                  <a:tcPr/>
                </a:tc>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t>2200.00</a:t>
                      </a:r>
                      <a:endParaRPr lang="en-US" dirty="0"/>
                    </a:p>
                  </a:txBody>
                  <a:tcPr/>
                </a:tc>
                <a:tc>
                  <a:txBody>
                    <a:bodyPr/>
                    <a:lstStyle/>
                    <a:p>
                      <a:pPr algn="ctr"/>
                      <a:r>
                        <a:rPr lang="en-US" dirty="0" smtClean="0"/>
                        <a:t>20.00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r>
                        <a:rPr lang="en-US" baseline="30000" dirty="0" smtClean="0"/>
                        <a:t>o</a:t>
                      </a:r>
                      <a:r>
                        <a:rPr lang="en-US" dirty="0" smtClean="0"/>
                        <a:t> 57’ 18”</a:t>
                      </a:r>
                    </a:p>
                  </a:txBody>
                  <a:tcPr/>
                </a:tc>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t>2220.00</a:t>
                      </a:r>
                      <a:endParaRPr lang="en-US" dirty="0"/>
                    </a:p>
                  </a:txBody>
                  <a:tcPr/>
                </a:tc>
                <a:tc>
                  <a:txBody>
                    <a:bodyPr/>
                    <a:lstStyle/>
                    <a:p>
                      <a:pPr algn="ctr"/>
                      <a:r>
                        <a:rPr lang="en-US" dirty="0" smtClean="0"/>
                        <a:t>20.00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r>
                        <a:rPr lang="en-US" baseline="30000" dirty="0" smtClean="0"/>
                        <a:t>o</a:t>
                      </a:r>
                      <a:r>
                        <a:rPr lang="en-US" dirty="0" smtClean="0"/>
                        <a:t> 57’ 18”</a:t>
                      </a:r>
                    </a:p>
                  </a:txBody>
                  <a:tcPr/>
                </a:tc>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t>2235.48</a:t>
                      </a:r>
                      <a:endParaRPr lang="en-US" dirty="0"/>
                    </a:p>
                  </a:txBody>
                  <a:tcPr/>
                </a:tc>
                <a:tc>
                  <a:txBody>
                    <a:bodyPr/>
                    <a:lstStyle/>
                    <a:p>
                      <a:pPr algn="ctr"/>
                      <a:r>
                        <a:rPr lang="en-US" dirty="0" smtClean="0"/>
                        <a:t>15.48</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r>
                        <a:rPr lang="en-US" baseline="30000" dirty="0" smtClean="0"/>
                        <a:t>o</a:t>
                      </a:r>
                      <a:r>
                        <a:rPr lang="en-US" dirty="0" smtClean="0"/>
                        <a:t> 44’ 21”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09</a:t>
                      </a:r>
                      <a:r>
                        <a:rPr lang="en-US" baseline="30000" dirty="0" smtClean="0"/>
                        <a:t>o</a:t>
                      </a:r>
                      <a:r>
                        <a:rPr lang="en-US" dirty="0" smtClean="0"/>
                        <a:t> 12’ 1”</a:t>
                      </a:r>
                    </a:p>
                  </a:txBody>
                  <a:tcPr/>
                </a:tc>
                <a:tc>
                  <a:txBody>
                    <a:bodyPr/>
                    <a:lstStyle/>
                    <a:p>
                      <a:pPr algn="ctr"/>
                      <a:endParaRPr lang="en-US"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 </a:t>
            </a:r>
            <a:endParaRPr lang="en-US" dirty="0"/>
          </a:p>
        </p:txBody>
      </p:sp>
      <p:sp>
        <p:nvSpPr>
          <p:cNvPr id="3" name="Content Placeholder 2"/>
          <p:cNvSpPr>
            <a:spLocks noGrp="1"/>
          </p:cNvSpPr>
          <p:nvPr>
            <p:ph idx="1"/>
          </p:nvPr>
        </p:nvSpPr>
        <p:spPr/>
        <p:txBody>
          <a:bodyPr/>
          <a:lstStyle/>
          <a:p>
            <a:r>
              <a:rPr lang="en-US" dirty="0" smtClean="0"/>
              <a:t>Two straight AI and BI meet at a </a:t>
            </a:r>
            <a:r>
              <a:rPr lang="en-US" dirty="0" err="1" smtClean="0"/>
              <a:t>chainage</a:t>
            </a:r>
            <a:r>
              <a:rPr lang="en-US" dirty="0" smtClean="0"/>
              <a:t> 3450 m. At right-handed  simple circular curve of 250 m radius joins them. The deflection angle between the two straights is 50</a:t>
            </a:r>
            <a:r>
              <a:rPr lang="en-US" baseline="30000" dirty="0" smtClean="0"/>
              <a:t>o</a:t>
            </a:r>
            <a:r>
              <a:rPr lang="en-US" dirty="0" smtClean="0"/>
              <a:t> . Tabulate the necessary data to layout the curve. Take chord interval as 20 m</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3</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The whole circle bearings and lengths of AI and IB are:</a:t>
            </a:r>
          </a:p>
          <a:p>
            <a:pPr>
              <a:buNone/>
            </a:pPr>
            <a:r>
              <a:rPr lang="en-US" dirty="0" smtClean="0"/>
              <a:t>Line		WCB			Length(m)</a:t>
            </a:r>
          </a:p>
          <a:p>
            <a:pPr>
              <a:buNone/>
            </a:pPr>
            <a:r>
              <a:rPr lang="en-US" dirty="0" smtClean="0"/>
              <a:t>AI			20</a:t>
            </a:r>
            <a:r>
              <a:rPr lang="en-US" baseline="30000" dirty="0" smtClean="0"/>
              <a:t>o			</a:t>
            </a:r>
            <a:r>
              <a:rPr lang="en-US" dirty="0" smtClean="0"/>
              <a:t>450.30</a:t>
            </a:r>
          </a:p>
          <a:p>
            <a:pPr>
              <a:buNone/>
            </a:pPr>
            <a:r>
              <a:rPr lang="en-US" dirty="0" smtClean="0"/>
              <a:t>IB			70</a:t>
            </a:r>
            <a:r>
              <a:rPr lang="en-US" baseline="30000" dirty="0" smtClean="0"/>
              <a:t>o</a:t>
            </a:r>
            <a:r>
              <a:rPr lang="en-US" dirty="0" smtClean="0"/>
              <a:t>			275.00</a:t>
            </a:r>
          </a:p>
          <a:p>
            <a:pPr>
              <a:buNone/>
            </a:pPr>
            <a:endParaRPr lang="en-US" dirty="0" smtClean="0"/>
          </a:p>
          <a:p>
            <a:pPr>
              <a:buNone/>
            </a:pPr>
            <a:r>
              <a:rPr lang="en-US" dirty="0" smtClean="0"/>
              <a:t>The radius of the curve joining the straights is 300 m. calculate the </a:t>
            </a:r>
            <a:r>
              <a:rPr lang="en-US" dirty="0" err="1" smtClean="0"/>
              <a:t>chainage</a:t>
            </a:r>
            <a:r>
              <a:rPr lang="en-US" dirty="0" smtClean="0"/>
              <a:t> of the tangent points.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Problem 4</a:t>
            </a:r>
            <a:endParaRPr lang="en-US" dirty="0"/>
          </a:p>
        </p:txBody>
      </p:sp>
      <p:sp>
        <p:nvSpPr>
          <p:cNvPr id="3" name="Content Placeholder 2"/>
          <p:cNvSpPr>
            <a:spLocks noGrp="1"/>
          </p:cNvSpPr>
          <p:nvPr>
            <p:ph idx="1"/>
          </p:nvPr>
        </p:nvSpPr>
        <p:spPr>
          <a:xfrm>
            <a:off x="457200" y="1143000"/>
            <a:ext cx="8229600" cy="5562600"/>
          </a:xfrm>
        </p:spPr>
        <p:txBody>
          <a:bodyPr>
            <a:normAutofit fontScale="77500" lnSpcReduction="20000"/>
          </a:bodyPr>
          <a:lstStyle/>
          <a:p>
            <a:pPr>
              <a:buNone/>
            </a:pPr>
            <a:r>
              <a:rPr lang="en-US" dirty="0" smtClean="0"/>
              <a:t>Two straight roadways AB and BC meet at junctions B. The junction is to be replaced by a circular curve of 300 m radius, which is to be tangential to straight AB and BC. The co-ordinate of points A, B and C are:</a:t>
            </a:r>
          </a:p>
          <a:p>
            <a:pPr>
              <a:buNone/>
            </a:pPr>
            <a:r>
              <a:rPr lang="en-US" dirty="0" smtClean="0"/>
              <a:t>		point		Easting		Northing</a:t>
            </a:r>
          </a:p>
          <a:p>
            <a:pPr>
              <a:buNone/>
            </a:pPr>
            <a:r>
              <a:rPr lang="en-US" dirty="0" smtClean="0"/>
              <a:t>		A		0.000		             0.000</a:t>
            </a:r>
          </a:p>
          <a:p>
            <a:pPr>
              <a:buNone/>
            </a:pPr>
            <a:r>
              <a:rPr lang="en-US" dirty="0" smtClean="0"/>
              <a:t>		B		+859.230		+151.505</a:t>
            </a:r>
          </a:p>
          <a:p>
            <a:pPr>
              <a:buNone/>
            </a:pPr>
            <a:r>
              <a:rPr lang="en-US" dirty="0" smtClean="0"/>
              <a:t>		C		+1423.046		-53.707</a:t>
            </a:r>
          </a:p>
          <a:p>
            <a:pPr>
              <a:buNone/>
            </a:pPr>
            <a:r>
              <a:rPr lang="en-US" dirty="0" smtClean="0"/>
              <a:t>Calculate</a:t>
            </a:r>
          </a:p>
          <a:p>
            <a:pPr marL="571500" indent="-571500">
              <a:buAutoNum type="romanLcPeriod"/>
            </a:pPr>
            <a:r>
              <a:rPr lang="en-US" dirty="0" smtClean="0"/>
              <a:t>The length of the straight roadways AB and BC</a:t>
            </a:r>
          </a:p>
          <a:p>
            <a:pPr marL="571500" indent="-571500">
              <a:buAutoNum type="romanLcPeriod"/>
            </a:pPr>
            <a:r>
              <a:rPr lang="en-US" dirty="0" smtClean="0"/>
              <a:t>The deviation angle between straight AB and BC</a:t>
            </a:r>
          </a:p>
          <a:p>
            <a:pPr marL="571500" indent="-571500">
              <a:buAutoNum type="romanLcPeriod"/>
            </a:pPr>
            <a:r>
              <a:rPr lang="en-US" dirty="0" smtClean="0"/>
              <a:t>The lengths of the tangents to the straights</a:t>
            </a:r>
          </a:p>
          <a:p>
            <a:pPr marL="571500" indent="-571500">
              <a:buAutoNum type="romanLcPeriod"/>
            </a:pPr>
            <a:r>
              <a:rPr lang="en-US" dirty="0" smtClean="0"/>
              <a:t>The length of the curve joining the straights</a:t>
            </a:r>
          </a:p>
          <a:p>
            <a:pPr marL="571500" indent="-571500">
              <a:buAutoNum type="romanLcPeriod"/>
            </a:pPr>
            <a:r>
              <a:rPr lang="en-US" dirty="0" smtClean="0"/>
              <a:t>The </a:t>
            </a:r>
            <a:r>
              <a:rPr lang="en-US" dirty="0" err="1" smtClean="0"/>
              <a:t>chainages</a:t>
            </a:r>
            <a:r>
              <a:rPr lang="en-US" dirty="0" smtClean="0"/>
              <a:t> of the tangent points, assuming station A as the origin of the survey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Chapter Description</a:t>
            </a:r>
            <a:endParaRPr lang="en-MY" dirty="0">
              <a:solidFill>
                <a:schemeClr val="bg1"/>
              </a:solidFill>
            </a:endParaRPr>
          </a:p>
        </p:txBody>
      </p:sp>
      <p:sp>
        <p:nvSpPr>
          <p:cNvPr id="3" name="Content Placeholder 2"/>
          <p:cNvSpPr>
            <a:spLocks noGrp="1"/>
          </p:cNvSpPr>
          <p:nvPr>
            <p:ph idx="1"/>
          </p:nvPr>
        </p:nvSpPr>
        <p:spPr>
          <a:xfrm>
            <a:off x="533400" y="1600200"/>
            <a:ext cx="7498080" cy="4495800"/>
          </a:xfrm>
        </p:spPr>
        <p:txBody>
          <a:bodyPr>
            <a:normAutofit fontScale="77500" lnSpcReduction="20000"/>
          </a:bodyPr>
          <a:lstStyle/>
          <a:p>
            <a:pPr marL="82296" indent="0">
              <a:buNone/>
            </a:pPr>
            <a:r>
              <a:rPr lang="en-US" dirty="0" smtClean="0"/>
              <a:t>Expected Outcomes</a:t>
            </a:r>
            <a:endParaRPr lang="en-US" dirty="0"/>
          </a:p>
          <a:p>
            <a:pPr>
              <a:buFont typeface="Arial" pitchFamily="34" charset="0"/>
              <a:buChar char="•"/>
            </a:pPr>
            <a:r>
              <a:rPr lang="en-US" dirty="0"/>
              <a:t>Able to </a:t>
            </a:r>
            <a:r>
              <a:rPr lang="en-US" dirty="0" smtClean="0"/>
              <a:t>make necessary calculation to fix positions of foaming a horizontal and vertical curve.</a:t>
            </a:r>
            <a:endParaRPr lang="en-US" dirty="0" smtClean="0"/>
          </a:p>
          <a:p>
            <a:pPr marL="82296" indent="0">
              <a:buNone/>
            </a:pPr>
            <a:endParaRPr lang="en-US" dirty="0" smtClean="0"/>
          </a:p>
          <a:p>
            <a:pPr marL="82296" indent="0">
              <a:buNone/>
            </a:pPr>
            <a:r>
              <a:rPr lang="en-US" dirty="0" smtClean="0"/>
              <a:t>References</a:t>
            </a:r>
            <a:endParaRPr lang="en-US" dirty="0"/>
          </a:p>
          <a:p>
            <a:pPr lvl="0"/>
            <a:r>
              <a:rPr lang="en-US" dirty="0"/>
              <a:t>Barry F. Kavanagh, "Surveying with Construction Application", 0-13-048215-3 Pearson, Prentice </a:t>
            </a:r>
            <a:r>
              <a:rPr lang="en-US" dirty="0" err="1"/>
              <a:t>Halll</a:t>
            </a:r>
            <a:r>
              <a:rPr lang="en-US" dirty="0"/>
              <a:t>, 2004.</a:t>
            </a:r>
            <a:endParaRPr lang="en-MY" dirty="0"/>
          </a:p>
          <a:p>
            <a:pPr lvl="0"/>
            <a:r>
              <a:rPr lang="en-US" dirty="0"/>
              <a:t>Bannister, Raymond, Baker,"Surveying",0-582-30249-8, Prentice Hall 1998.</a:t>
            </a:r>
            <a:endParaRPr lang="en-MY" dirty="0"/>
          </a:p>
          <a:p>
            <a:pPr lvl="0"/>
            <a:r>
              <a:rPr lang="en-US" dirty="0"/>
              <a:t>William Irvine</a:t>
            </a:r>
            <a:r>
              <a:rPr lang="en-US" dirty="0" smtClean="0"/>
              <a:t>, "</a:t>
            </a:r>
            <a:r>
              <a:rPr lang="en-US" dirty="0"/>
              <a:t>Surveying for Construction", 4th  Ed.,0-07-707998-1, </a:t>
            </a:r>
            <a:r>
              <a:rPr lang="en-US" dirty="0" smtClean="0"/>
              <a:t>McGraw-Hill,1998.</a:t>
            </a:r>
            <a:endParaRPr lang="en-US" dirty="0"/>
          </a:p>
        </p:txBody>
      </p:sp>
    </p:spTree>
    <p:extLst>
      <p:ext uri="{BB962C8B-B14F-4D97-AF65-F5344CB8AC3E}">
        <p14:creationId xmlns:p14="http://schemas.microsoft.com/office/powerpoint/2010/main" val="218087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994640"/>
          </a:xfrm>
        </p:spPr>
        <p:txBody>
          <a:bodyPr/>
          <a:lstStyle/>
          <a:p>
            <a:r>
              <a:rPr lang="en-US" dirty="0" smtClean="0"/>
              <a:t>Problem 5</a:t>
            </a:r>
            <a:endParaRPr lang="en-US" dirty="0"/>
          </a:p>
        </p:txBody>
      </p:sp>
      <p:pic>
        <p:nvPicPr>
          <p:cNvPr id="1026" name="Picture 2"/>
          <p:cNvPicPr>
            <a:picLocks noChangeAspect="1" noChangeArrowheads="1"/>
          </p:cNvPicPr>
          <p:nvPr/>
        </p:nvPicPr>
        <p:blipFill>
          <a:blip r:embed="rId2"/>
          <a:srcRect/>
          <a:stretch>
            <a:fillRect/>
          </a:stretch>
        </p:blipFill>
        <p:spPr bwMode="auto">
          <a:xfrm>
            <a:off x="152400" y="2033704"/>
            <a:ext cx="5029200" cy="4388360"/>
          </a:xfrm>
          <a:prstGeom prst="rect">
            <a:avLst/>
          </a:prstGeom>
          <a:noFill/>
          <a:ln w="9525">
            <a:noFill/>
            <a:miter lim="800000"/>
            <a:headEnd/>
            <a:tailEnd/>
          </a:ln>
          <a:effectLst/>
        </p:spPr>
      </p:pic>
      <p:sp>
        <p:nvSpPr>
          <p:cNvPr id="5" name="TextBox 4"/>
          <p:cNvSpPr txBox="1"/>
          <p:nvPr/>
        </p:nvSpPr>
        <p:spPr>
          <a:xfrm>
            <a:off x="5486400" y="2213840"/>
            <a:ext cx="3505200" cy="3477875"/>
          </a:xfrm>
          <a:prstGeom prst="rect">
            <a:avLst/>
          </a:prstGeom>
          <a:noFill/>
        </p:spPr>
        <p:txBody>
          <a:bodyPr wrap="square" rtlCol="0">
            <a:spAutoFit/>
          </a:bodyPr>
          <a:lstStyle/>
          <a:p>
            <a:r>
              <a:rPr lang="en-US" sz="2000" dirty="0" smtClean="0"/>
              <a:t>AI and BI which have bearings of 40</a:t>
            </a:r>
            <a:r>
              <a:rPr lang="en-US" sz="2000" baseline="30000" dirty="0" smtClean="0"/>
              <a:t>o</a:t>
            </a:r>
            <a:r>
              <a:rPr lang="en-US" sz="2000" dirty="0" smtClean="0"/>
              <a:t> 00’ 00”  and 224</a:t>
            </a:r>
            <a:r>
              <a:rPr lang="en-US" sz="2000" baseline="30000" dirty="0" smtClean="0"/>
              <a:t>o</a:t>
            </a:r>
            <a:r>
              <a:rPr lang="en-US" sz="2000" dirty="0" smtClean="0"/>
              <a:t> 30’ 00” </a:t>
            </a:r>
          </a:p>
          <a:p>
            <a:endParaRPr lang="en-US" sz="2000" dirty="0" smtClean="0"/>
          </a:p>
          <a:p>
            <a:r>
              <a:rPr lang="en-US" sz="2000" dirty="0" smtClean="0"/>
              <a:t>Calculate the co-ordinate of point A, T1, I, T2, B and all the </a:t>
            </a:r>
            <a:r>
              <a:rPr lang="en-US" sz="2000" dirty="0" err="1" smtClean="0"/>
              <a:t>chainages</a:t>
            </a:r>
            <a:r>
              <a:rPr lang="en-US" sz="2000" dirty="0" smtClean="0"/>
              <a:t> points.</a:t>
            </a:r>
          </a:p>
          <a:p>
            <a:endParaRPr lang="en-US" sz="2000" dirty="0" smtClean="0"/>
          </a:p>
          <a:p>
            <a:r>
              <a:rPr lang="en-US" sz="2000" dirty="0" smtClean="0"/>
              <a:t>Calculate the bearing and distance that will be required to set out the various </a:t>
            </a:r>
            <a:r>
              <a:rPr lang="en-US" sz="2000" dirty="0" err="1" smtClean="0"/>
              <a:t>chainage</a:t>
            </a:r>
            <a:r>
              <a:rPr lang="en-US" sz="2000" dirty="0" smtClean="0"/>
              <a:t> points from survey station</a:t>
            </a:r>
            <a:endParaRPr lang="en-US" sz="2000" dirty="0"/>
          </a:p>
        </p:txBody>
      </p:sp>
      <p:sp>
        <p:nvSpPr>
          <p:cNvPr id="3" name="Rectangle 2"/>
          <p:cNvSpPr/>
          <p:nvPr/>
        </p:nvSpPr>
        <p:spPr>
          <a:xfrm>
            <a:off x="457200" y="304800"/>
            <a:ext cx="8229600" cy="400110"/>
          </a:xfrm>
          <a:prstGeom prst="rect">
            <a:avLst/>
          </a:prstGeom>
        </p:spPr>
        <p:txBody>
          <a:bodyPr wrap="square">
            <a:spAutoFit/>
          </a:bodyPr>
          <a:lstStyle/>
          <a:p>
            <a:r>
              <a:rPr lang="en-US" sz="2000" b="1" dirty="0">
                <a:solidFill>
                  <a:schemeClr val="bg1"/>
                </a:solidFill>
                <a:latin typeface="Amienne" panose="04000508060000020003" pitchFamily="82" charset="0"/>
              </a:rPr>
              <a:t>Setting out a circular  curve by the </a:t>
            </a:r>
            <a:r>
              <a:rPr lang="en-US" sz="2000" b="1" dirty="0" smtClean="0">
                <a:solidFill>
                  <a:schemeClr val="bg1"/>
                </a:solidFill>
                <a:latin typeface="Amienne" panose="04000508060000020003" pitchFamily="82" charset="0"/>
              </a:rPr>
              <a:t>coordinate</a:t>
            </a:r>
            <a:endParaRPr lang="en-US" sz="2000" b="1" dirty="0">
              <a:solidFill>
                <a:schemeClr val="bg1"/>
              </a:solidFill>
              <a:latin typeface="Amienne" panose="04000508060000020003" pitchFamily="8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r>
              <a:rPr lang="en-US" b="1" dirty="0" smtClean="0"/>
              <a:t>Vertical Curve</a:t>
            </a:r>
            <a:endParaRPr lang="en-MY" b="1" dirty="0"/>
          </a:p>
        </p:txBody>
      </p:sp>
    </p:spTree>
    <p:extLst>
      <p:ext uri="{BB962C8B-B14F-4D97-AF65-F5344CB8AC3E}">
        <p14:creationId xmlns:p14="http://schemas.microsoft.com/office/powerpoint/2010/main" val="7341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Summit </a:t>
            </a:r>
            <a:r>
              <a:rPr lang="en-MY" dirty="0"/>
              <a:t>and valley curves</a:t>
            </a:r>
          </a:p>
        </p:txBody>
      </p:sp>
      <p:sp>
        <p:nvSpPr>
          <p:cNvPr id="3" name="Content Placeholder 2"/>
          <p:cNvSpPr>
            <a:spLocks noGrp="1"/>
          </p:cNvSpPr>
          <p:nvPr>
            <p:ph idx="1"/>
          </p:nvPr>
        </p:nvSpPr>
        <p:spPr>
          <a:xfrm>
            <a:off x="457200" y="1295400"/>
            <a:ext cx="8229600" cy="2819400"/>
          </a:xfrm>
        </p:spPr>
        <p:txBody>
          <a:bodyPr>
            <a:normAutofit/>
          </a:bodyPr>
          <a:lstStyle/>
          <a:p>
            <a:endParaRPr lang="en-MY" dirty="0"/>
          </a:p>
          <a:p>
            <a:r>
              <a:rPr lang="en-MY" sz="2400" dirty="0"/>
              <a:t>Whenever roads or railways change gradient, a vertical curve is required to take traffic smoothly from one gradient to the other. When the two gradients form a hill, the curve is called a summit curve and when the gradients form a valley, sag or valley curve is produced.</a:t>
            </a:r>
          </a:p>
          <a:p>
            <a:endParaRPr lang="en-MY"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599" y="3810000"/>
            <a:ext cx="13981321"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167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92162"/>
          </a:xfrm>
        </p:spPr>
        <p:txBody>
          <a:bodyPr>
            <a:normAutofit/>
          </a:bodyPr>
          <a:lstStyle/>
          <a:p>
            <a:r>
              <a:rPr lang="en-MY" dirty="0" smtClean="0"/>
              <a:t>Percentage Gradients</a:t>
            </a:r>
            <a:endParaRPr lang="en-MY" dirty="0"/>
          </a:p>
        </p:txBody>
      </p:sp>
      <p:sp>
        <p:nvSpPr>
          <p:cNvPr id="3" name="Content Placeholder 2"/>
          <p:cNvSpPr>
            <a:spLocks noGrp="1"/>
          </p:cNvSpPr>
          <p:nvPr>
            <p:ph idx="1"/>
          </p:nvPr>
        </p:nvSpPr>
        <p:spPr>
          <a:xfrm>
            <a:off x="457200" y="1676400"/>
            <a:ext cx="8229600" cy="4572000"/>
          </a:xfrm>
        </p:spPr>
        <p:txBody>
          <a:bodyPr>
            <a:normAutofit lnSpcReduction="10000"/>
          </a:bodyPr>
          <a:lstStyle/>
          <a:p>
            <a:r>
              <a:rPr lang="en-MY" dirty="0" smtClean="0"/>
              <a:t>The </a:t>
            </a:r>
            <a:r>
              <a:rPr lang="en-MY" dirty="0"/>
              <a:t>gradients are expressed as percentages.  A gradient of 1 in 50 is a 2 per cent gradient, i.e. the gradient rises or falls by 2 units.  Similarly a gradient of </a:t>
            </a:r>
            <a:r>
              <a:rPr lang="en-MY" dirty="0" smtClean="0"/>
              <a:t>1 in </a:t>
            </a:r>
            <a:r>
              <a:rPr lang="en-MY" dirty="0"/>
              <a:t>200 is a 0.5 per cent gradient</a:t>
            </a:r>
            <a:r>
              <a:rPr lang="en-MY" dirty="0" smtClean="0"/>
              <a:t>.</a:t>
            </a:r>
          </a:p>
          <a:p>
            <a:pPr marL="0" indent="0">
              <a:buNone/>
            </a:pPr>
            <a:endParaRPr lang="en-MY" dirty="0"/>
          </a:p>
          <a:p>
            <a:r>
              <a:rPr lang="en-MY" dirty="0"/>
              <a:t>In vertical curve calculations, the left-hand gradient is p per cent and the right-hand gradient is q per cent.</a:t>
            </a:r>
          </a:p>
          <a:p>
            <a:endParaRPr lang="en-MY" dirty="0"/>
          </a:p>
        </p:txBody>
      </p:sp>
    </p:spTree>
    <p:extLst>
      <p:ext uri="{BB962C8B-B14F-4D97-AF65-F5344CB8AC3E}">
        <p14:creationId xmlns:p14="http://schemas.microsoft.com/office/powerpoint/2010/main" val="171499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0"/>
            <a:ext cx="8991600" cy="3810000"/>
          </a:xfrm>
        </p:spPr>
        <p:txBody>
          <a:bodyPr>
            <a:noAutofit/>
          </a:bodyPr>
          <a:lstStyle/>
          <a:p>
            <a:pPr algn="l"/>
            <a:r>
              <a:rPr lang="en-MY" sz="2400" dirty="0"/>
              <a:t>Since the change of gradient from slope to curve is required to be smooth and gradual, parabolic curves are chosen.  This form of curve is flat near the tangent point and calculations are reasonably simple.  The form of the curves is y = ax2 + </a:t>
            </a:r>
            <a:r>
              <a:rPr lang="en-MY" sz="2400" dirty="0" err="1"/>
              <a:t>bx</a:t>
            </a:r>
            <a:r>
              <a:rPr lang="en-MY" sz="2400" dirty="0"/>
              <a:t> + c, where</a:t>
            </a:r>
            <a:br>
              <a:rPr lang="en-MY" sz="2400" dirty="0"/>
            </a:br>
            <a:r>
              <a:rPr lang="en-MY" sz="2400" dirty="0"/>
              <a:t>y – reduced level of any point on the curve</a:t>
            </a:r>
            <a:br>
              <a:rPr lang="en-MY" sz="2400" dirty="0"/>
            </a:br>
            <a:r>
              <a:rPr lang="en-MY" sz="2400" dirty="0"/>
              <a:t>x – distance to that point measured from the start of the curve</a:t>
            </a:r>
            <a:br>
              <a:rPr lang="en-MY" sz="2400" dirty="0"/>
            </a:br>
            <a:r>
              <a:rPr lang="en-MY" sz="2400" dirty="0"/>
              <a:t>a – multiplying coefficient,</a:t>
            </a:r>
            <a:br>
              <a:rPr lang="en-MY" sz="2400" dirty="0"/>
            </a:br>
            <a:r>
              <a:rPr lang="en-MY" sz="2400" dirty="0"/>
              <a:t>b – value of the left-hand gradient</a:t>
            </a:r>
            <a:br>
              <a:rPr lang="en-MY" sz="2400" dirty="0"/>
            </a:br>
            <a:r>
              <a:rPr lang="en-MY" sz="2400" dirty="0"/>
              <a:t>c – reduced level of the first point on the curve</a:t>
            </a:r>
            <a:br>
              <a:rPr lang="en-MY" sz="2400" dirty="0"/>
            </a:br>
            <a:endParaRPr lang="en-MY" sz="2400"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0"/>
            <a:ext cx="12507129"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963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685800" y="2130425"/>
            <a:ext cx="7772400" cy="3386807"/>
          </a:xfrm>
          <a:prstGeom prst="rect">
            <a:avLst/>
          </a:prstGeom>
        </p:spPr>
        <p:txBody>
          <a:bodyPr anchor="ctr">
            <a:normAutofit fontScale="90000" lnSpcReduction="1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GB" dirty="0" smtClean="0">
                <a:solidFill>
                  <a:schemeClr val="bg1"/>
                </a:solidFill>
              </a:rPr>
              <a:t>Author Information</a:t>
            </a:r>
            <a:br>
              <a:rPr lang="en-GB" dirty="0" smtClean="0">
                <a:solidFill>
                  <a:schemeClr val="bg1"/>
                </a:solidFill>
              </a:rPr>
            </a:br>
            <a:r>
              <a:rPr lang="en-GB" dirty="0" smtClean="0">
                <a:solidFill>
                  <a:schemeClr val="bg1"/>
                </a:solidFill>
              </a:rPr>
              <a:t/>
            </a:r>
            <a:br>
              <a:rPr lang="en-GB" dirty="0" smtClean="0">
                <a:solidFill>
                  <a:schemeClr val="bg1"/>
                </a:solidFill>
              </a:rPr>
            </a:br>
            <a:r>
              <a:rPr lang="en-GB" dirty="0" smtClean="0">
                <a:solidFill>
                  <a:schemeClr val="bg1"/>
                </a:solidFill>
              </a:rPr>
              <a:t>Dr Idris bin Ali</a:t>
            </a:r>
          </a:p>
          <a:p>
            <a:r>
              <a:rPr lang="en-GB" dirty="0" smtClean="0">
                <a:solidFill>
                  <a:schemeClr val="bg1"/>
                </a:solidFill>
              </a:rPr>
              <a:t>Dr Cheng Hock Tian</a:t>
            </a:r>
            <a:r>
              <a:rPr lang="en-GB" dirty="0" smtClean="0"/>
              <a:t/>
            </a:r>
            <a:br>
              <a:rPr lang="en-GB" dirty="0" smtClean="0"/>
            </a:br>
            <a:r>
              <a:rPr lang="en-GB" dirty="0" smtClean="0"/>
              <a:t/>
            </a:r>
            <a:br>
              <a:rPr lang="en-GB" dirty="0" smtClean="0"/>
            </a:br>
            <a:endParaRPr lang="en-GB" dirty="0"/>
          </a:p>
        </p:txBody>
      </p:sp>
    </p:spTree>
    <p:extLst>
      <p:ext uri="{BB962C8B-B14F-4D97-AF65-F5344CB8AC3E}">
        <p14:creationId xmlns:p14="http://schemas.microsoft.com/office/powerpoint/2010/main" val="2419707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a:t>In the design of roads and railways, straight sections of road or track are connected by curves of constant or varying radius.  The purpose of the curves is to deflect the road through the angle between the two straights, </a:t>
            </a:r>
            <a:r>
              <a:rPr lang="el-GR" i="1" dirty="0">
                <a:latin typeface="Times New Roman" pitchFamily="18" charset="0"/>
                <a:cs typeface="Times New Roman" pitchFamily="18" charset="0"/>
              </a:rPr>
              <a:t>θ</a:t>
            </a:r>
            <a:r>
              <a:rPr lang="en-US" dirty="0"/>
              <a:t>.  For these reason, </a:t>
            </a:r>
            <a:r>
              <a:rPr lang="el-GR" i="1" dirty="0">
                <a:latin typeface="Times New Roman" pitchFamily="18" charset="0"/>
                <a:cs typeface="Times New Roman" pitchFamily="18" charset="0"/>
              </a:rPr>
              <a:t>θ</a:t>
            </a:r>
            <a:r>
              <a:rPr lang="en-US" dirty="0"/>
              <a:t> is known as </a:t>
            </a:r>
            <a:r>
              <a:rPr lang="en-US" b="1" i="1" dirty="0"/>
              <a:t>the deflection angle</a:t>
            </a:r>
            <a:r>
              <a:rPr lang="en-US" dirty="0"/>
              <a:t>.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458200" cy="4602163"/>
          </a:xfrm>
        </p:spPr>
        <p:txBody>
          <a:bodyPr>
            <a:normAutofit fontScale="92500" lnSpcReduction="20000"/>
          </a:bodyPr>
          <a:lstStyle/>
          <a:p>
            <a:r>
              <a:rPr lang="en-US" dirty="0"/>
              <a:t>In construction surveying, curves have to be set out on the ground for a variety of purposes.  A curve may form the major part of </a:t>
            </a:r>
            <a:r>
              <a:rPr lang="en-US" b="1" i="1" dirty="0"/>
              <a:t>route</a:t>
            </a:r>
            <a:r>
              <a:rPr lang="en-US" dirty="0"/>
              <a:t>, it may form a </a:t>
            </a:r>
            <a:r>
              <a:rPr lang="en-US" dirty="0" err="1"/>
              <a:t>kerb</a:t>
            </a:r>
            <a:r>
              <a:rPr lang="en-US" dirty="0"/>
              <a:t> line at a junction or may be the shape of an </a:t>
            </a:r>
            <a:r>
              <a:rPr lang="en-US" dirty="0" err="1"/>
              <a:t>ornamantel</a:t>
            </a:r>
            <a:r>
              <a:rPr lang="en-US" dirty="0"/>
              <a:t> rose bed in a town centre.</a:t>
            </a:r>
          </a:p>
          <a:p>
            <a:pPr>
              <a:buNone/>
            </a:pPr>
            <a:endParaRPr lang="en-US" dirty="0"/>
          </a:p>
          <a:p>
            <a:r>
              <a:rPr lang="en-US" dirty="0"/>
              <a:t>Obviously different techniques would be required in the setting out of the curves mentioned above, but in all of them a few geometrical theorems are fundamental and it is wise to begin the study of curves by recalling those theorems.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22464865"/>
              </p:ext>
            </p:extLst>
          </p:nvPr>
        </p:nvGraphicFramePr>
        <p:xfrm>
          <a:off x="552122" y="-228600"/>
          <a:ext cx="8229600" cy="6476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392" y="0"/>
            <a:ext cx="447758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59" y="3337898"/>
            <a:ext cx="4356848" cy="332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338" y="3337897"/>
            <a:ext cx="4443248" cy="3443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Callout 3"/>
          <p:cNvSpPr/>
          <p:nvPr/>
        </p:nvSpPr>
        <p:spPr>
          <a:xfrm>
            <a:off x="2288784" y="393276"/>
            <a:ext cx="2202072" cy="9021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VERTICAL  CURVE</a:t>
            </a:r>
            <a:endParaRPr lang="en-MY" dirty="0"/>
          </a:p>
        </p:txBody>
      </p:sp>
      <p:sp>
        <p:nvSpPr>
          <p:cNvPr id="5" name="Down Arrow Callout 4"/>
          <p:cNvSpPr/>
          <p:nvPr/>
        </p:nvSpPr>
        <p:spPr>
          <a:xfrm>
            <a:off x="298230" y="1617731"/>
            <a:ext cx="2216369" cy="158529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HORIZONTAL CURVE</a:t>
            </a:r>
            <a:endParaRPr lang="en-MY" dirty="0"/>
          </a:p>
        </p:txBody>
      </p:sp>
      <p:sp>
        <p:nvSpPr>
          <p:cNvPr id="6" name="Block Arc 5"/>
          <p:cNvSpPr/>
          <p:nvPr/>
        </p:nvSpPr>
        <p:spPr>
          <a:xfrm rot="5400000">
            <a:off x="8610600" y="3055732"/>
            <a:ext cx="533400" cy="36553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1" name="Block Arc 10"/>
          <p:cNvSpPr/>
          <p:nvPr/>
        </p:nvSpPr>
        <p:spPr>
          <a:xfrm rot="5400000">
            <a:off x="8374268" y="3055733"/>
            <a:ext cx="533400" cy="36553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2" name="Block Arc 11"/>
          <p:cNvSpPr/>
          <p:nvPr/>
        </p:nvSpPr>
        <p:spPr>
          <a:xfrm rot="5400000">
            <a:off x="4732132" y="3055733"/>
            <a:ext cx="533400" cy="36553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3" name="Block Arc 12"/>
          <p:cNvSpPr/>
          <p:nvPr/>
        </p:nvSpPr>
        <p:spPr>
          <a:xfrm rot="5400000">
            <a:off x="4488068" y="3055733"/>
            <a:ext cx="533400" cy="36553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2156602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381000"/>
            <a:ext cx="5029200" cy="2239963"/>
          </a:xfrm>
        </p:spPr>
        <p:txBody>
          <a:bodyPr>
            <a:normAutofit/>
          </a:bodyPr>
          <a:lstStyle/>
          <a:p>
            <a:pPr lvl="0"/>
            <a:r>
              <a:rPr lang="en-US" b="1" i="1" dirty="0"/>
              <a:t>Simple curves</a:t>
            </a:r>
            <a:r>
              <a:rPr lang="en-US" dirty="0"/>
              <a:t> – circular curves of </a:t>
            </a:r>
            <a:r>
              <a:rPr lang="en-US" b="1" dirty="0">
                <a:solidFill>
                  <a:srgbClr val="FF0000"/>
                </a:solidFill>
              </a:rPr>
              <a:t>constant </a:t>
            </a:r>
            <a:r>
              <a:rPr lang="en-US" b="1" dirty="0" smtClean="0">
                <a:solidFill>
                  <a:srgbClr val="FF0000"/>
                </a:solidFill>
              </a:rPr>
              <a:t>radius</a:t>
            </a:r>
            <a:endParaRPr lang="en-US" b="1" dirty="0">
              <a:solidFill>
                <a:srgbClr val="FF0000"/>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mso4076D"/>
          <p:cNvPicPr>
            <a:picLocks noChangeAspect="1" noChangeArrowheads="1"/>
          </p:cNvPicPr>
          <p:nvPr/>
        </p:nvPicPr>
        <p:blipFill>
          <a:blip r:embed="rId2" cstate="print"/>
          <a:srcRect l="13217" t="26904" r="22147" b="41818"/>
          <a:stretch>
            <a:fillRect/>
          </a:stretch>
        </p:blipFill>
        <p:spPr bwMode="auto">
          <a:xfrm>
            <a:off x="457200" y="381000"/>
            <a:ext cx="3069772" cy="2590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3" descr="msoBEC28"/>
          <p:cNvPicPr>
            <a:picLocks noChangeAspect="1" noChangeArrowheads="1"/>
          </p:cNvPicPr>
          <p:nvPr/>
        </p:nvPicPr>
        <p:blipFill>
          <a:blip r:embed="rId3" cstate="print"/>
          <a:srcRect l="9239" t="26723" r="24135" b="24557"/>
          <a:stretch>
            <a:fillRect/>
          </a:stretch>
        </p:blipFill>
        <p:spPr bwMode="auto">
          <a:xfrm>
            <a:off x="457200" y="3352800"/>
            <a:ext cx="3048000" cy="304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Content Placeholder 2"/>
          <p:cNvSpPr txBox="1">
            <a:spLocks/>
          </p:cNvSpPr>
          <p:nvPr/>
        </p:nvSpPr>
        <p:spPr>
          <a:xfrm>
            <a:off x="3733800" y="3352800"/>
            <a:ext cx="4648200" cy="2239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1" u="none" strike="noStrike" kern="1200" cap="none" spc="0" normalizeH="0" baseline="0" noProof="0" dirty="0" smtClean="0">
                <a:ln>
                  <a:noFill/>
                </a:ln>
                <a:solidFill>
                  <a:schemeClr val="tx1"/>
                </a:solidFill>
                <a:effectLst/>
                <a:uLnTx/>
                <a:uFillTx/>
                <a:latin typeface="+mn-lt"/>
                <a:ea typeface="+mn-ea"/>
                <a:cs typeface="+mn-cs"/>
              </a:rPr>
              <a:t>Compound curves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two or more consecutive simple curves of </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different radius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randombar(horizontal)">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7409" name="Picture 1" descr="msoC8CE"/>
          <p:cNvPicPr>
            <a:picLocks noChangeAspect="1" noChangeArrowheads="1"/>
          </p:cNvPicPr>
          <p:nvPr/>
        </p:nvPicPr>
        <p:blipFill>
          <a:blip r:embed="rId2" cstate="print"/>
          <a:srcRect l="20589" t="27084" r="27451" b="28531"/>
          <a:stretch>
            <a:fillRect/>
          </a:stretch>
        </p:blipFill>
        <p:spPr bwMode="auto">
          <a:xfrm>
            <a:off x="609600" y="228600"/>
            <a:ext cx="2895600" cy="338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74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7411" name="Picture 3" descr="msoDCC5F"/>
          <p:cNvPicPr>
            <a:picLocks noChangeAspect="1" noChangeArrowheads="1"/>
          </p:cNvPicPr>
          <p:nvPr/>
        </p:nvPicPr>
        <p:blipFill>
          <a:blip r:embed="rId3" cstate="print"/>
          <a:srcRect l="15686" t="68008" r="23529" b="6935"/>
          <a:stretch>
            <a:fillRect/>
          </a:stretch>
        </p:blipFill>
        <p:spPr bwMode="auto">
          <a:xfrm>
            <a:off x="609599" y="3962400"/>
            <a:ext cx="4725253" cy="2667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Content Placeholder 2"/>
          <p:cNvSpPr>
            <a:spLocks noGrp="1"/>
          </p:cNvSpPr>
          <p:nvPr>
            <p:ph idx="1"/>
          </p:nvPr>
        </p:nvSpPr>
        <p:spPr>
          <a:xfrm>
            <a:off x="5410200" y="3886200"/>
            <a:ext cx="3505200" cy="2743200"/>
          </a:xfrm>
        </p:spPr>
        <p:txBody>
          <a:bodyPr>
            <a:normAutofit fontScale="92500" lnSpcReduction="10000"/>
          </a:bodyPr>
          <a:lstStyle/>
          <a:p>
            <a:pPr lvl="0"/>
            <a:r>
              <a:rPr lang="en-US" b="1" i="1" dirty="0" smtClean="0"/>
              <a:t>Transition </a:t>
            </a:r>
            <a:r>
              <a:rPr lang="en-US" b="1" i="1" dirty="0"/>
              <a:t>curves</a:t>
            </a:r>
            <a:r>
              <a:rPr lang="en-US" dirty="0"/>
              <a:t> – curves with gradually </a:t>
            </a:r>
            <a:r>
              <a:rPr lang="en-US" b="1" dirty="0">
                <a:solidFill>
                  <a:srgbClr val="FF0000"/>
                </a:solidFill>
              </a:rPr>
              <a:t>varying radius</a:t>
            </a:r>
            <a:r>
              <a:rPr lang="en-US" dirty="0"/>
              <a:t> (often referred to as ‘spiral’)</a:t>
            </a:r>
          </a:p>
          <a:p>
            <a:endParaRPr lang="en-US" dirty="0"/>
          </a:p>
        </p:txBody>
      </p:sp>
      <p:sp>
        <p:nvSpPr>
          <p:cNvPr id="9" name="Content Placeholder 2"/>
          <p:cNvSpPr txBox="1">
            <a:spLocks/>
          </p:cNvSpPr>
          <p:nvPr/>
        </p:nvSpPr>
        <p:spPr>
          <a:xfrm>
            <a:off x="3657600" y="304800"/>
            <a:ext cx="5257800" cy="27432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1" u="none" strike="noStrike" kern="1200" cap="none" spc="0" normalizeH="0" baseline="0" noProof="0" dirty="0" smtClean="0">
                <a:ln>
                  <a:noFill/>
                </a:ln>
                <a:solidFill>
                  <a:schemeClr val="tx1"/>
                </a:solidFill>
                <a:effectLst/>
                <a:uLnTx/>
                <a:uFillTx/>
                <a:latin typeface="+mn-lt"/>
                <a:ea typeface="+mn-ea"/>
                <a:cs typeface="+mn-cs"/>
              </a:rPr>
              <a:t>Reverse curves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two or more consecutive simple curves of the same of different radius with their </a:t>
            </a:r>
            <a:r>
              <a:rPr kumimoji="0" lang="en-US" sz="3200" b="1" i="0" u="none" strike="noStrike" kern="1200" cap="none" spc="0" normalizeH="0" baseline="0" noProof="0" dirty="0" err="1" smtClean="0">
                <a:ln>
                  <a:noFill/>
                </a:ln>
                <a:solidFill>
                  <a:srgbClr val="FF0000"/>
                </a:solidFill>
                <a:effectLst/>
                <a:uLnTx/>
                <a:uFillTx/>
                <a:latin typeface="+mn-lt"/>
                <a:ea typeface="+mn-ea"/>
                <a:cs typeface="+mn-cs"/>
              </a:rPr>
              <a:t>centres</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 on opposite sides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of the common tangent.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randombar(horizontal)">
                                      <p:cBhvr>
                                        <p:cTn id="12" dur="500"/>
                                        <p:tgtEl>
                                          <p:spTgt spid="174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433" name="Picture 1" descr="mso4076D"/>
          <p:cNvPicPr>
            <a:picLocks noChangeAspect="1" noChangeArrowheads="1"/>
          </p:cNvPicPr>
          <p:nvPr/>
        </p:nvPicPr>
        <p:blipFill>
          <a:blip r:embed="rId2" cstate="print"/>
          <a:srcRect l="13217" t="58182" r="22147" b="6197"/>
          <a:stretch>
            <a:fillRect/>
          </a:stretch>
        </p:blipFill>
        <p:spPr bwMode="auto">
          <a:xfrm>
            <a:off x="533400" y="1752600"/>
            <a:ext cx="3335359" cy="2514600"/>
          </a:xfrm>
          <a:prstGeom prst="rect">
            <a:avLst/>
          </a:prstGeom>
          <a:noFill/>
        </p:spPr>
      </p:pic>
      <p:sp>
        <p:nvSpPr>
          <p:cNvPr id="6" name="Content Placeholder 2"/>
          <p:cNvSpPr txBox="1">
            <a:spLocks/>
          </p:cNvSpPr>
          <p:nvPr/>
        </p:nvSpPr>
        <p:spPr>
          <a:xfrm>
            <a:off x="4114800" y="1752600"/>
            <a:ext cx="4800600" cy="3962400"/>
          </a:xfrm>
          <a:prstGeom prst="rect">
            <a:avLst/>
          </a:prstGeom>
        </p:spPr>
        <p:txBody>
          <a:bodyPr>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1" u="none" strike="noStrike" kern="1200" cap="none" spc="0" normalizeH="0" baseline="0" noProof="0" dirty="0" smtClean="0">
                <a:ln>
                  <a:noFill/>
                </a:ln>
                <a:solidFill>
                  <a:schemeClr val="tx1"/>
                </a:solidFill>
                <a:effectLst/>
                <a:uLnTx/>
                <a:uFillTx/>
                <a:latin typeface="+mn-lt"/>
                <a:ea typeface="+mn-ea"/>
                <a:cs typeface="+mn-cs"/>
              </a:rPr>
              <a:t>Combined or composite curves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consisting of consecutive transition and simple circular curves.  This is the usual manner in which transition curves are used in road and railway practice, to link a straight and a circular curve, or two branches of a compound or reverse curve.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TotalTime>
  <Words>1374</Words>
  <Application>Microsoft Office PowerPoint</Application>
  <PresentationFormat>On-screen Show (4:3)</PresentationFormat>
  <Paragraphs>164</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宋体</vt:lpstr>
      <vt:lpstr>宋体</vt:lpstr>
      <vt:lpstr>Amienne</vt:lpstr>
      <vt:lpstr>Arial</vt:lpstr>
      <vt:lpstr>Calibri</vt:lpstr>
      <vt:lpstr>Century Gothic</vt:lpstr>
      <vt:lpstr>Times New Roman</vt:lpstr>
      <vt:lpstr>Office Theme</vt:lpstr>
      <vt:lpstr>Engineering Surveying  Curve Ranging</vt:lpstr>
      <vt:lpstr>Chapter Description</vt:lpstr>
      <vt:lpstr>Introduction</vt:lpstr>
      <vt:lpstr>PowerPoint Presentation</vt:lpstr>
      <vt:lpstr>PowerPoint Presentation</vt:lpstr>
      <vt:lpstr>PowerPoint Presentation</vt:lpstr>
      <vt:lpstr>PowerPoint Presentation</vt:lpstr>
      <vt:lpstr>PowerPoint Presentation</vt:lpstr>
      <vt:lpstr>PowerPoint Presentation</vt:lpstr>
      <vt:lpstr>Curve geometry</vt:lpstr>
      <vt:lpstr>PowerPoint Presentation</vt:lpstr>
      <vt:lpstr>Curve elements</vt:lpstr>
      <vt:lpstr>Draw the curve base on information given</vt:lpstr>
      <vt:lpstr>Setting out circular curves method</vt:lpstr>
      <vt:lpstr>Problem 1 </vt:lpstr>
      <vt:lpstr>PowerPoint Presentation</vt:lpstr>
      <vt:lpstr>Problem 2 </vt:lpstr>
      <vt:lpstr>Problem 3</vt:lpstr>
      <vt:lpstr>Problem 4</vt:lpstr>
      <vt:lpstr>Problem 5</vt:lpstr>
      <vt:lpstr>Vertical Curve</vt:lpstr>
      <vt:lpstr>Summit and valley curves</vt:lpstr>
      <vt:lpstr>Percentage Gradients</vt:lpstr>
      <vt:lpstr>Since the change of gradient from slope to curve is required to be smooth and gradual, parabolic curves are chosen.  This form of curve is flat near the tangent point and calculations are reasonably simple.  The form of the curves is y = ax2 + bx + c, where y – reduced level of any point on the curve x – distance to that point measured from the start of the curve a – multiplying coefficient, b – value of the left-hand gradient c – reduced level of the first point on the curve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Curve Ranging</dc:title>
  <dc:creator>User</dc:creator>
  <cp:lastModifiedBy>Arif</cp:lastModifiedBy>
  <cp:revision>25</cp:revision>
  <dcterms:created xsi:type="dcterms:W3CDTF">2010-03-04T02:23:27Z</dcterms:created>
  <dcterms:modified xsi:type="dcterms:W3CDTF">2018-07-23T01:51:52Z</dcterms:modified>
</cp:coreProperties>
</file>