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9"/>
  </p:notesMasterIdLst>
  <p:handoutMasterIdLst>
    <p:handoutMasterId r:id="rId30"/>
  </p:handoutMasterIdLst>
  <p:sldIdLst>
    <p:sldId id="359" r:id="rId3"/>
    <p:sldId id="360" r:id="rId4"/>
    <p:sldId id="361" r:id="rId5"/>
    <p:sldId id="388" r:id="rId6"/>
    <p:sldId id="389" r:id="rId7"/>
    <p:sldId id="391" r:id="rId8"/>
    <p:sldId id="392" r:id="rId9"/>
    <p:sldId id="393" r:id="rId10"/>
    <p:sldId id="395" r:id="rId11"/>
    <p:sldId id="363" r:id="rId12"/>
    <p:sldId id="375" r:id="rId13"/>
    <p:sldId id="376" r:id="rId14"/>
    <p:sldId id="377" r:id="rId15"/>
    <p:sldId id="378" r:id="rId16"/>
    <p:sldId id="379" r:id="rId17"/>
    <p:sldId id="370" r:id="rId18"/>
    <p:sldId id="371" r:id="rId19"/>
    <p:sldId id="390" r:id="rId20"/>
    <p:sldId id="372" r:id="rId21"/>
    <p:sldId id="373" r:id="rId22"/>
    <p:sldId id="374" r:id="rId23"/>
    <p:sldId id="385" r:id="rId24"/>
    <p:sldId id="386" r:id="rId25"/>
    <p:sldId id="387" r:id="rId26"/>
    <p:sldId id="362" r:id="rId27"/>
    <p:sldId id="345" r:id="rId28"/>
  </p:sldIdLst>
  <p:sldSz cx="9144000" cy="6858000" type="screen4x3"/>
  <p:notesSz cx="6797675" cy="9926638"/>
  <p:custDataLst>
    <p:tags r:id="rId3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A7"/>
    <a:srgbClr val="336699"/>
    <a:srgbClr val="0033CC"/>
    <a:srgbClr val="33CCCC"/>
    <a:srgbClr val="00FFCC"/>
    <a:srgbClr val="006699"/>
    <a:srgbClr val="009999"/>
    <a:srgbClr val="CCFFFF"/>
    <a:srgbClr val="99FFCC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>
        <p:scale>
          <a:sx n="60" d="100"/>
          <a:sy n="60" d="100"/>
        </p:scale>
        <p:origin x="-246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93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03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41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74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41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13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7373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2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12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48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4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5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ocw.ump.edu.m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images.google.com.my/imgres?imgurl=http://www.wiccaweys.co.uk/bcsos/confused.gif&amp;imgrefurl=http://www.wiccaweys.co.uk/bcsos/rehome.htm&amp;h=405&amp;w=300&amp;sz=6&amp;hl=ms&amp;start=16&amp;tbnid=dVJWZcnp_acUeM:&amp;tbnh=124&amp;tbnw=92&amp;prev=/images?q=HUMAN,+CONFUSED&amp;gbv=2&amp;ndsp=20&amp;svnum=10&amp;hl=ms&amp;sa=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GEOTECHNICAL ENGINEERING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Soil Compression, 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Consolidation and Settlement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pPr>
              <a:lnSpc>
                <a:spcPct val="170000"/>
              </a:lnSpc>
            </a:pP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Amizatulhani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Abdullah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Civil Engineering ad </a:t>
            </a: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Earth Resources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amizatulhani@ump.edu.my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 smtClean="0">
                <a:solidFill>
                  <a:schemeClr val="bg1"/>
                </a:solidFill>
                <a:hlinkClick r:id="rId2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1115963" y="1556792"/>
            <a:ext cx="3384550" cy="1511300"/>
          </a:xfrm>
          <a:prstGeom prst="cloudCallout">
            <a:avLst>
              <a:gd name="adj1" fmla="val 23125"/>
              <a:gd name="adj2" fmla="val 8046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000" b="1" dirty="0" smtClean="0"/>
              <a:t>NORMALLY CONSOLIDATED</a:t>
            </a:r>
            <a:endParaRPr lang="en-US" sz="2000" b="1" dirty="0"/>
          </a:p>
          <a:p>
            <a:pPr algn="ctr"/>
            <a:r>
              <a:rPr lang="en-US" sz="2000" b="1" dirty="0"/>
              <a:t>CLAY</a:t>
            </a: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4716413" y="1556792"/>
            <a:ext cx="3455987" cy="1368425"/>
          </a:xfrm>
          <a:prstGeom prst="cloudCallout">
            <a:avLst>
              <a:gd name="adj1" fmla="val -29056"/>
              <a:gd name="adj2" fmla="val 91069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000" b="1"/>
              <a:t>OVER CONSOLIDATED</a:t>
            </a:r>
          </a:p>
          <a:p>
            <a:pPr algn="ctr"/>
            <a:r>
              <a:rPr lang="en-US" sz="2000" b="1"/>
              <a:t>CLAY</a:t>
            </a:r>
          </a:p>
        </p:txBody>
      </p:sp>
      <p:pic>
        <p:nvPicPr>
          <p:cNvPr id="6" name="Picture 8" descr="confused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4250" y="2924944"/>
            <a:ext cx="1230313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Normally &amp; over consolidated clay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-180528" y="3573016"/>
            <a:ext cx="3902277" cy="2143125"/>
          </a:xfrm>
          <a:prstGeom prst="rect">
            <a:avLst/>
          </a:prstGeom>
        </p:spPr>
        <p:txBody>
          <a:bodyPr/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	If the present effective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overburden pressure in the deposit is the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</a:rPr>
              <a:t>maximum pressure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to which the deposit has ever been consolidated at any time in the past.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082555" y="3447827"/>
            <a:ext cx="3881933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800" kern="0" dirty="0">
                <a:latin typeface="Comic Sans MS" pitchFamily="66" charset="0"/>
                <a:sym typeface="Symbol"/>
              </a:rPr>
              <a:t>	</a:t>
            </a:r>
            <a:r>
              <a:rPr lang="en-US" sz="2000" kern="0" dirty="0" smtClean="0">
                <a:latin typeface="Comic Sans MS" pitchFamily="66" charset="0"/>
              </a:rPr>
              <a:t>A </a:t>
            </a:r>
            <a:r>
              <a:rPr lang="en-US" sz="2000" kern="0" dirty="0">
                <a:latin typeface="Comic Sans MS" pitchFamily="66" charset="0"/>
              </a:rPr>
              <a:t>deposit that has been fully </a:t>
            </a:r>
            <a:r>
              <a:rPr lang="en-US" sz="2000" kern="0" dirty="0" smtClean="0">
                <a:latin typeface="Comic Sans MS" pitchFamily="66" charset="0"/>
              </a:rPr>
              <a:t>consolidated under </a:t>
            </a:r>
            <a:r>
              <a:rPr lang="en-US" sz="2000" kern="0" dirty="0">
                <a:latin typeface="Comic Sans MS" pitchFamily="66" charset="0"/>
              </a:rPr>
              <a:t>a certain </a:t>
            </a:r>
            <a:r>
              <a:rPr lang="en-US" sz="2000" b="1" kern="0" dirty="0">
                <a:solidFill>
                  <a:srgbClr val="FF0000"/>
                </a:solidFill>
                <a:latin typeface="Comic Sans MS" pitchFamily="66" charset="0"/>
              </a:rPr>
              <a:t>pressure in the past</a:t>
            </a:r>
            <a:r>
              <a:rPr lang="en-US" sz="2000" kern="0" dirty="0">
                <a:latin typeface="Comic Sans MS" pitchFamily="66" charset="0"/>
              </a:rPr>
              <a:t>, </a:t>
            </a:r>
            <a:r>
              <a:rPr lang="en-US" sz="2000" b="1" kern="0" dirty="0">
                <a:solidFill>
                  <a:srgbClr val="FF0000"/>
                </a:solidFill>
                <a:latin typeface="Comic Sans MS" pitchFamily="66" charset="0"/>
              </a:rPr>
              <a:t>larger</a:t>
            </a:r>
            <a:r>
              <a:rPr lang="en-US" sz="2000" kern="0" dirty="0">
                <a:latin typeface="Comic Sans MS" pitchFamily="66" charset="0"/>
              </a:rPr>
              <a:t> than the present overburden </a:t>
            </a:r>
            <a:r>
              <a:rPr lang="en-US" sz="2000" kern="0" dirty="0" smtClean="0">
                <a:latin typeface="Comic Sans MS" pitchFamily="66" charset="0"/>
              </a:rPr>
              <a:t>pressure. The maximum effective past pressure is called the </a:t>
            </a:r>
            <a:r>
              <a:rPr lang="en-US" sz="2000" b="1" kern="0" dirty="0" smtClean="0">
                <a:solidFill>
                  <a:srgbClr val="FF0000"/>
                </a:solidFill>
                <a:latin typeface="Comic Sans MS" pitchFamily="66" charset="0"/>
              </a:rPr>
              <a:t>pre-consolidation pressure, </a:t>
            </a:r>
            <a:r>
              <a:rPr lang="en-US" sz="2000" b="1" kern="0" dirty="0" smtClean="0">
                <a:solidFill>
                  <a:srgbClr val="FF0000"/>
                </a:solidFill>
                <a:latin typeface="Comic Sans MS" pitchFamily="66" charset="0"/>
                <a:sym typeface="Symbol"/>
              </a:rPr>
              <a:t></a:t>
            </a:r>
            <a:r>
              <a:rPr lang="en-US" sz="2000" b="1" kern="0" baseline="-25000" dirty="0" smtClean="0">
                <a:solidFill>
                  <a:srgbClr val="FF0000"/>
                </a:solidFill>
                <a:latin typeface="Comic Sans MS" pitchFamily="66" charset="0"/>
                <a:sym typeface="Symbol"/>
              </a:rPr>
              <a:t>c</a:t>
            </a:r>
            <a:r>
              <a:rPr lang="en-US" sz="2000" b="1" kern="0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  <a:endParaRPr lang="en-US" sz="2000" b="1" kern="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9730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finesoftware.eu/geotechnical-software/help/settlement/img/recompression-index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855" y="1429445"/>
            <a:ext cx="5907266" cy="4719563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964988" y="3329608"/>
            <a:ext cx="1905000" cy="2402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089188" y="11832"/>
            <a:ext cx="2643052" cy="190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05662" y="3786808"/>
            <a:ext cx="3074126" cy="1506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869988" y="1776579"/>
            <a:ext cx="0" cy="414382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946980" y="5230143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en-US" sz="24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167036" y="221721"/>
            <a:ext cx="7285284" cy="2133600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	How to determine whether the clay is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normally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consolidated or not?</a:t>
            </a:r>
          </a:p>
          <a:p>
            <a:pPr marR="0" lvl="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endParaRPr kumimoji="0" lang="en-US" sz="2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5436096" y="1916832"/>
            <a:ext cx="3168352" cy="2133600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(1)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Determine the present effective overburden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pressure,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661670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395536" y="5077544"/>
            <a:ext cx="8208912" cy="1447800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(2)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By u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sing the void ratio vs log pressure plot, locate the point designated by a pressure of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 	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and void ratio of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e.</a:t>
            </a:r>
          </a:p>
        </p:txBody>
      </p:sp>
      <p:pic>
        <p:nvPicPr>
          <p:cNvPr id="3" name="Picture 2" descr="http://www.finesoftware.eu/geotechnical-software/help/settlement/img/recompression-index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9267" y="344352"/>
            <a:ext cx="5907266" cy="4719563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057400" y="2244515"/>
            <a:ext cx="1905000" cy="2402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8074" y="2701715"/>
            <a:ext cx="3074126" cy="1506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962400" y="691486"/>
            <a:ext cx="0" cy="414382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039392" y="414505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en-US" sz="24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867692" y="1025315"/>
            <a:ext cx="2475708" cy="223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105692" y="79671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en-US" sz="24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0" y="511289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923211" y="972954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5385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13" grpId="0" animBg="1"/>
      <p:bldP spid="13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381000" y="5030250"/>
            <a:ext cx="8223448" cy="1524000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(3)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Project the lower right straight line portion of e-log p curve (straight line upward and to the left).</a:t>
            </a:r>
          </a:p>
        </p:txBody>
      </p:sp>
      <p:pic>
        <p:nvPicPr>
          <p:cNvPr id="3" name="Picture 2" descr="http://www.finesoftware.eu/geotechnical-software/help/settlement/img/recompression-index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9267" y="260648"/>
            <a:ext cx="5907266" cy="4719563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057400" y="2160811"/>
            <a:ext cx="1905000" cy="2402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8074" y="2618011"/>
            <a:ext cx="3074126" cy="1506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962400" y="607782"/>
            <a:ext cx="0" cy="414382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039392" y="4061346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en-US" sz="24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867692" y="941611"/>
            <a:ext cx="2475708" cy="223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105692" y="713011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en-US" sz="24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390900" y="692316"/>
            <a:ext cx="1524000" cy="3369030"/>
          </a:xfrm>
          <a:prstGeom prst="line">
            <a:avLst/>
          </a:prstGeom>
          <a:ln w="2540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10000" y="42758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923211" y="88925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14050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323528" y="4768650"/>
            <a:ext cx="8496944" cy="1828702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lang="en-US" sz="2400" dirty="0" smtClean="0">
                <a:latin typeface="Times New Roman" pitchFamily="18" charset="0"/>
              </a:rPr>
              <a:t>(4) The dashed line will intersect a horizontal line drawn at e = e</a:t>
            </a:r>
            <a:r>
              <a:rPr lang="en-US" sz="2400" baseline="-25000" dirty="0" smtClean="0">
                <a:latin typeface="Times New Roman" pitchFamily="18" charset="0"/>
              </a:rPr>
              <a:t>0</a:t>
            </a:r>
            <a:r>
              <a:rPr lang="en-US" sz="2400" dirty="0" smtClean="0">
                <a:latin typeface="Times New Roman" pitchFamily="18" charset="0"/>
              </a:rPr>
              <a:t>.</a:t>
            </a:r>
            <a:endParaRPr lang="en-US" sz="2400" baseline="-25000" dirty="0" smtClean="0">
              <a:latin typeface="Times New Roman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lang="en-US" sz="2400" dirty="0" smtClean="0">
                <a:latin typeface="Times New Roman" pitchFamily="18" charset="0"/>
              </a:rPr>
              <a:t>(5) If point b is located to the left of point a, the soil is normally consolidated clay.</a:t>
            </a:r>
          </a:p>
        </p:txBody>
      </p:sp>
      <p:pic>
        <p:nvPicPr>
          <p:cNvPr id="3" name="Picture 2" descr="http://www.finesoftware.eu/geotechnical-software/help/settlement/img/recompression-index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69231" y="146629"/>
            <a:ext cx="5907266" cy="4719563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427364" y="2046792"/>
            <a:ext cx="1905000" cy="2402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68038" y="2503992"/>
            <a:ext cx="3074126" cy="1506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4332364" y="493763"/>
            <a:ext cx="0" cy="414382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409356" y="3947327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en-US" sz="24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237656" y="827592"/>
            <a:ext cx="2475708" cy="223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475656" y="598992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en-US" sz="24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>
            <a:stCxn id="11" idx="2"/>
          </p:cNvCxnSpPr>
          <p:nvPr/>
        </p:nvCxnSpPr>
        <p:spPr>
          <a:xfrm>
            <a:off x="3760864" y="578297"/>
            <a:ext cx="1524000" cy="3369030"/>
          </a:xfrm>
          <a:prstGeom prst="line">
            <a:avLst/>
          </a:prstGeom>
          <a:ln w="2540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379864" y="116632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824001" y="767708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179964" y="313566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293175" y="775231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6872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2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-36512" y="381000"/>
            <a:ext cx="7867600" cy="5856312"/>
          </a:xfrm>
          <a:prstGeom prst="rect">
            <a:avLst/>
          </a:prstGeom>
        </p:spPr>
        <p:txBody>
          <a:bodyPr/>
          <a:lstStyle/>
          <a:p>
            <a:pPr marL="609600" marR="0" lvl="0" indent="-60960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</a:rPr>
              <a:t>	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</a:rPr>
              <a:t>How to determine whether the clay is </a:t>
            </a:r>
            <a:r>
              <a:rPr lang="en-US" sz="3200" dirty="0" smtClean="0">
                <a:latin typeface="Times New Roman" pitchFamily="18" charset="0"/>
              </a:rPr>
              <a:t>over c</a:t>
            </a:r>
            <a:r>
              <a:rPr kumimoji="0" lang="en-US" sz="32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</a:rPr>
              <a:t>onsolidated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</a:rPr>
              <a:t> or not?</a:t>
            </a:r>
          </a:p>
          <a:p>
            <a:pPr marL="1066800" lvl="1" indent="-609600" defTabSz="914400">
              <a:lnSpc>
                <a:spcPct val="150000"/>
              </a:lnSpc>
              <a:spcBef>
                <a:spcPts val="600"/>
              </a:spcBef>
              <a:buClr>
                <a:schemeClr val="tx2"/>
              </a:buClr>
              <a:buSzPct val="73000"/>
              <a:buFont typeface="Arial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Follow step 1 to step 4 (for normal consolidated clay).</a:t>
            </a:r>
          </a:p>
          <a:p>
            <a:pPr marL="1066800" lvl="1" indent="-609600" defTabSz="914400">
              <a:lnSpc>
                <a:spcPct val="150000"/>
              </a:lnSpc>
              <a:spcBef>
                <a:spcPts val="600"/>
              </a:spcBef>
              <a:buClr>
                <a:schemeClr val="tx2"/>
              </a:buClr>
              <a:buSzPct val="73000"/>
              <a:buFont typeface="Arial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If point b is located to the right of point a, the soil is over consolidated clay.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AutoNum type="arabicPeriod"/>
              <a:tabLst/>
              <a:defRPr/>
            </a:pP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4520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Primary consolidation settlement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Occurred due to the expulsion/extrusion of the water that occupies the void spaces.</a:t>
            </a:r>
          </a:p>
          <a:p>
            <a:r>
              <a:rPr lang="en-US" sz="2400" dirty="0" smtClean="0"/>
              <a:t>Primary consolidation settlement is a result of a volume change in saturated cohesive soils.</a:t>
            </a:r>
          </a:p>
          <a:p>
            <a:r>
              <a:rPr lang="en-US" sz="2400" dirty="0" smtClean="0"/>
              <a:t>Very slow and continues over a long period of time.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76448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4056" y="2348880"/>
            <a:ext cx="7772400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0" y="485800"/>
            <a:ext cx="91440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How to estimate primary consolidation settlement?</a:t>
            </a:r>
            <a:endParaRPr lang="en-US" sz="32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600201"/>
            <a:ext cx="8229600" cy="67667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For normally consolidated clay</a:t>
            </a:r>
          </a:p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6708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12776"/>
            <a:ext cx="7467600" cy="3771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836712"/>
            <a:ext cx="8229600" cy="82068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For over consolidated clay</a:t>
            </a:r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19495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990600"/>
            <a:ext cx="7238999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2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7628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2088232"/>
          </a:xfrm>
        </p:spPr>
        <p:txBody>
          <a:bodyPr>
            <a:normAutofit fontScale="85000" lnSpcReduction="20000"/>
          </a:bodyPr>
          <a:lstStyle/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Aims</a:t>
            </a:r>
          </a:p>
          <a:p>
            <a:pPr lvl="1"/>
            <a:r>
              <a:rPr lang="en-AU" sz="2100" dirty="0" smtClean="0">
                <a:latin typeface="Helvetica LT Std Light"/>
              </a:rPr>
              <a:t>This chapter </a:t>
            </a:r>
            <a:r>
              <a:rPr lang="en-AU" sz="2100" dirty="0">
                <a:latin typeface="Helvetica LT Std Light"/>
              </a:rPr>
              <a:t>provides further discussion and explanation related to </a:t>
            </a:r>
            <a:r>
              <a:rPr lang="en-AU" sz="2100" dirty="0" smtClean="0">
                <a:latin typeface="Helvetica LT Std Light"/>
              </a:rPr>
              <a:t>soil consolidation and settlement.</a:t>
            </a:r>
          </a:p>
          <a:p>
            <a:pPr marL="457200" lvl="1" indent="0">
              <a:buNone/>
            </a:pP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Expected Outcomes</a:t>
            </a:r>
          </a:p>
          <a:p>
            <a:pPr lvl="1"/>
            <a:r>
              <a:rPr lang="en-US" sz="2100" dirty="0" smtClean="0">
                <a:latin typeface="Helvetica LT Std Light"/>
              </a:rPr>
              <a:t>Apply the fundamental of consolidation to solve problems.</a:t>
            </a:r>
          </a:p>
          <a:p>
            <a:pPr lvl="1"/>
            <a:r>
              <a:rPr lang="en-US" sz="2100" dirty="0" smtClean="0">
                <a:latin typeface="Helvetica LT Std Light"/>
              </a:rPr>
              <a:t>Analyze case given and generate effective solution.</a:t>
            </a:r>
            <a:endParaRPr lang="en-GB" sz="2100" dirty="0" smtClean="0">
              <a:latin typeface="Helvetica LT Std Ligh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427" y="4019279"/>
            <a:ext cx="2128029" cy="214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28649" y="3645024"/>
            <a:ext cx="6303591" cy="3032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References</a:t>
            </a:r>
          </a:p>
          <a:p>
            <a:pPr lvl="1"/>
            <a:r>
              <a:rPr lang="en-US" sz="1800" dirty="0" smtClean="0">
                <a:latin typeface="Helvetica LT Std Light"/>
              </a:rPr>
              <a:t>Das, B.M., “Principles of Geotechnical Engineering, 5</a:t>
            </a:r>
            <a:r>
              <a:rPr lang="en-US" sz="1800" baseline="30000" dirty="0" smtClean="0">
                <a:latin typeface="Helvetica LT Std Light"/>
              </a:rPr>
              <a:t>th</a:t>
            </a:r>
            <a:r>
              <a:rPr lang="en-US" sz="1800" dirty="0" smtClean="0">
                <a:latin typeface="Helvetica LT Std Light"/>
              </a:rPr>
              <a:t> edition”, Thomson Learning (2002).</a:t>
            </a:r>
          </a:p>
          <a:p>
            <a:pPr lvl="1"/>
            <a:r>
              <a:rPr lang="en-US" sz="1800" dirty="0" smtClean="0">
                <a:latin typeface="Helvetica LT Std Light"/>
              </a:rPr>
              <a:t>Raj, P.P., “Soil Mechanics &amp; Foundation Engineering”, Prentice Hall (2008).</a:t>
            </a:r>
          </a:p>
          <a:p>
            <a:pPr lvl="1"/>
            <a:r>
              <a:rPr lang="en-US" sz="1800" dirty="0" smtClean="0">
                <a:latin typeface="Helvetica LT Std Light"/>
              </a:rPr>
              <a:t>Liu, C. &amp; </a:t>
            </a:r>
            <a:r>
              <a:rPr lang="en-US" sz="1800" dirty="0" err="1" smtClean="0">
                <a:latin typeface="Helvetica LT Std Light"/>
              </a:rPr>
              <a:t>Evett</a:t>
            </a:r>
            <a:r>
              <a:rPr lang="en-US" sz="1800" dirty="0" smtClean="0">
                <a:latin typeface="Helvetica LT Std Light"/>
              </a:rPr>
              <a:t>, J.B., “Soils and Foundations, 7</a:t>
            </a:r>
            <a:r>
              <a:rPr lang="en-US" sz="1800" baseline="30000" dirty="0" smtClean="0">
                <a:latin typeface="Helvetica LT Std Light"/>
              </a:rPr>
              <a:t>th</a:t>
            </a:r>
            <a:r>
              <a:rPr lang="en-US" sz="1800" dirty="0" smtClean="0">
                <a:latin typeface="Helvetica LT Std Light"/>
              </a:rPr>
              <a:t> edition”, Prentice Hall (2008).</a:t>
            </a:r>
          </a:p>
          <a:p>
            <a:pPr lvl="1"/>
            <a:r>
              <a:rPr lang="en-US" sz="1800" dirty="0" smtClean="0">
                <a:latin typeface="Helvetica LT Std Light"/>
              </a:rPr>
              <a:t>Whitlow, R., “Basic Soil Mechanics”, Prentice Hall (2004).</a:t>
            </a:r>
          </a:p>
          <a:p>
            <a:pPr lvl="1"/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Secondary consolidation settlement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Additional form of compression that occurs at constant effective stress at a very slow rate.</a:t>
            </a:r>
          </a:p>
          <a:p>
            <a:r>
              <a:rPr lang="en-US" sz="2400" dirty="0" smtClean="0"/>
              <a:t>Observed in saturated cohesive soils.</a:t>
            </a:r>
          </a:p>
          <a:p>
            <a:r>
              <a:rPr lang="en-US" sz="2400" dirty="0" smtClean="0"/>
              <a:t>Result of the plastic adjustment and rearrangement of soil fabrics.</a:t>
            </a:r>
          </a:p>
          <a:p>
            <a:r>
              <a:rPr lang="en-US" sz="2400" dirty="0" smtClean="0"/>
              <a:t>Occurs after the primary consolidation settlement ended.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752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557808"/>
            <a:ext cx="91440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How to estimate secondary compression settlement?</a:t>
            </a:r>
            <a:endParaRPr lang="en-US" sz="3200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1700808"/>
            <a:ext cx="2232397" cy="847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068960"/>
            <a:ext cx="5317524" cy="2025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5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9316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Work example</a:t>
            </a:r>
            <a:endParaRPr lang="en-US" dirty="0"/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424" y="1124744"/>
            <a:ext cx="7620000" cy="5264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3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1144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67544" y="886618"/>
            <a:ext cx="8175104" cy="48466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Data :</a:t>
            </a:r>
          </a:p>
          <a:p>
            <a:pPr>
              <a:buNone/>
            </a:pPr>
            <a:r>
              <a:rPr lang="en-US" sz="2400" dirty="0" smtClean="0"/>
              <a:t>Total load, Q = 5400kN</a:t>
            </a:r>
          </a:p>
          <a:p>
            <a:pPr>
              <a:buNone/>
            </a:pPr>
            <a:r>
              <a:rPr lang="en-US" sz="2400" dirty="0" smtClean="0"/>
              <a:t>Initial void ratio, e</a:t>
            </a:r>
            <a:r>
              <a:rPr lang="en-US" sz="2400" baseline="-25000" dirty="0" smtClean="0"/>
              <a:t>o</a:t>
            </a:r>
            <a:r>
              <a:rPr lang="en-US" sz="2400" dirty="0" smtClean="0"/>
              <a:t> = 1.38</a:t>
            </a:r>
          </a:p>
          <a:p>
            <a:pPr>
              <a:buNone/>
            </a:pPr>
            <a:r>
              <a:rPr lang="en-US" sz="2400" dirty="0" smtClean="0"/>
              <a:t>Compression index, C</a:t>
            </a:r>
            <a:r>
              <a:rPr lang="en-US" sz="2400" baseline="-25000" dirty="0" smtClean="0"/>
              <a:t>c</a:t>
            </a:r>
            <a:r>
              <a:rPr lang="en-US" sz="2400" dirty="0" smtClean="0"/>
              <a:t> = 0.68</a:t>
            </a:r>
          </a:p>
          <a:p>
            <a:pPr>
              <a:buNone/>
            </a:pPr>
            <a:r>
              <a:rPr lang="en-US" sz="2400" dirty="0" smtClean="0"/>
              <a:t>Influence coefficient, I = 0.08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Calculate the primary consolidation settlement of the soil.</a:t>
            </a:r>
            <a:endParaRPr lang="en-US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5466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17874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Solution for work example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9552" y="1600200"/>
            <a:ext cx="8136904" cy="3886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Determine the present effective overburden pressure, </a:t>
            </a:r>
            <a:r>
              <a:rPr lang="en-US" sz="2400" dirty="0" smtClean="0">
                <a:sym typeface="Symbol"/>
              </a:rPr>
              <a:t>’</a:t>
            </a:r>
            <a:r>
              <a:rPr lang="en-US" sz="2400" baseline="-25000" dirty="0" smtClean="0">
                <a:sym typeface="Symbol"/>
              </a:rPr>
              <a:t>o</a:t>
            </a:r>
          </a:p>
          <a:p>
            <a:r>
              <a:rPr lang="en-US" sz="2400" dirty="0" smtClean="0"/>
              <a:t>Determine the stress increment under foundation, </a:t>
            </a:r>
            <a:r>
              <a:rPr lang="en-US" sz="2400" dirty="0" smtClean="0">
                <a:sym typeface="Symbol"/>
              </a:rPr>
              <a:t></a:t>
            </a:r>
          </a:p>
          <a:p>
            <a:r>
              <a:rPr lang="en-US" sz="2400" dirty="0" smtClean="0">
                <a:sym typeface="Symbol"/>
              </a:rPr>
              <a:t>Substitute all the values into equation, S</a:t>
            </a:r>
            <a:r>
              <a:rPr lang="en-US" sz="2400" baseline="-25000" dirty="0" smtClean="0">
                <a:sym typeface="Symbol"/>
              </a:rPr>
              <a:t>p</a:t>
            </a:r>
            <a:endParaRPr lang="en-US" sz="2400" baseline="-25000" dirty="0"/>
          </a:p>
        </p:txBody>
      </p:sp>
      <p:pic>
        <p:nvPicPr>
          <p:cNvPr id="4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1344" y="2956330"/>
            <a:ext cx="6477000" cy="1275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14022" y="2852936"/>
            <a:ext cx="28956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593874" y="6084004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Ans</a:t>
            </a:r>
            <a:r>
              <a:rPr lang="en-US" dirty="0" smtClean="0"/>
              <a:t> : 0.240m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0231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Autofit/>
          </a:bodyPr>
          <a:lstStyle/>
          <a:p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Conclusion #1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There are several important parameters that can be obtained from </a:t>
            </a:r>
            <a:r>
              <a:rPr lang="en-GB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oedometer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result which are compression index, swell index, time rate of consolidation, coefficient of consolidation.</a:t>
            </a:r>
          </a:p>
          <a:p>
            <a:pPr marL="457200" lvl="1" indent="0">
              <a:buNone/>
            </a:pPr>
            <a:endParaRPr lang="en-GB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Conclusion #2</a:t>
            </a: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By using those related parameters, the settlement of soil can be estimated either in term of primary or secondary settlement.</a:t>
            </a:r>
          </a:p>
          <a:p>
            <a:pPr lvl="1"/>
            <a:endParaRPr lang="en-GB" sz="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lvl="1"/>
            <a:endParaRPr lang="en-GB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8661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Author Information</a:t>
            </a:r>
            <a:br>
              <a:rPr lang="en-GB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Amizatulhani</a:t>
            </a:r>
            <a:r>
              <a:rPr lang="en-GB" sz="2700" dirty="0" smtClean="0"/>
              <a:t> Abdullah</a:t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Mohd</a:t>
            </a:r>
            <a:r>
              <a:rPr lang="en-GB" sz="2700" dirty="0" smtClean="0"/>
              <a:t> </a:t>
            </a:r>
            <a:r>
              <a:rPr lang="en-GB" sz="2700" dirty="0" err="1" smtClean="0"/>
              <a:t>Yuhyi</a:t>
            </a:r>
            <a:r>
              <a:rPr lang="en-GB" sz="2700" dirty="0" smtClean="0"/>
              <a:t> </a:t>
            </a:r>
            <a:r>
              <a:rPr lang="en-GB" sz="2700" dirty="0" err="1" smtClean="0"/>
              <a:t>Mohd</a:t>
            </a:r>
            <a:r>
              <a:rPr lang="en-GB" sz="2700" dirty="0" smtClean="0"/>
              <a:t> </a:t>
            </a:r>
            <a:r>
              <a:rPr lang="en-GB" sz="2700" dirty="0" err="1" smtClean="0"/>
              <a:t>Tadza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Youventharan</a:t>
            </a:r>
            <a:r>
              <a:rPr lang="en-GB" sz="2700" dirty="0" smtClean="0"/>
              <a:t> </a:t>
            </a:r>
            <a:r>
              <a:rPr lang="en-GB" sz="2700" dirty="0" err="1" smtClean="0"/>
              <a:t>Duraisamy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Muzamir</a:t>
            </a:r>
            <a:r>
              <a:rPr lang="en-GB" sz="2700" dirty="0" smtClean="0"/>
              <a:t> Hasan</a:t>
            </a:r>
            <a:br>
              <a:rPr lang="en-GB" sz="2700" dirty="0" smtClean="0"/>
            </a:br>
            <a:r>
              <a:rPr lang="en-GB" sz="2700" dirty="0" smtClean="0"/>
              <a:t>Ir. </a:t>
            </a:r>
            <a:r>
              <a:rPr lang="en-GB" sz="2700" dirty="0" err="1" smtClean="0"/>
              <a:t>Azhani</a:t>
            </a:r>
            <a:r>
              <a:rPr lang="en-GB" sz="2700" dirty="0" smtClean="0"/>
              <a:t> </a:t>
            </a:r>
            <a:r>
              <a:rPr lang="en-GB" sz="2700" dirty="0" err="1" smtClean="0"/>
              <a:t>Zukri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Compression index and swell index</a:t>
            </a:r>
            <a:endParaRPr lang="en-US" sz="2400" dirty="0"/>
          </a:p>
          <a:p>
            <a:r>
              <a:rPr lang="en-US" sz="2400" dirty="0" smtClean="0"/>
              <a:t>Time rate of consolidation</a:t>
            </a:r>
          </a:p>
          <a:p>
            <a:r>
              <a:rPr lang="en-US" sz="2400" dirty="0" smtClean="0"/>
              <a:t>Coefficient of consolidation</a:t>
            </a:r>
          </a:p>
          <a:p>
            <a:r>
              <a:rPr lang="en-US" sz="2400" dirty="0" smtClean="0"/>
              <a:t>Normally </a:t>
            </a:r>
            <a:r>
              <a:rPr lang="en-US" sz="2400" dirty="0"/>
              <a:t>consolidated and over consolidated clay</a:t>
            </a:r>
          </a:p>
          <a:p>
            <a:r>
              <a:rPr lang="en-US" sz="2400" dirty="0" smtClean="0"/>
              <a:t>Primary consolidation settlement</a:t>
            </a:r>
          </a:p>
          <a:p>
            <a:r>
              <a:rPr lang="en-US" sz="2400" dirty="0" smtClean="0"/>
              <a:t>Secondary consolidation settlement</a:t>
            </a:r>
          </a:p>
          <a:p>
            <a:r>
              <a:rPr lang="en-US" sz="2400" dirty="0" smtClean="0"/>
              <a:t>Conclusion</a:t>
            </a:r>
            <a:endParaRPr lang="en-US" sz="2400" dirty="0"/>
          </a:p>
        </p:txBody>
      </p:sp>
      <p:grpSp>
        <p:nvGrpSpPr>
          <p:cNvPr id="7" name="Group 6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54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777" y="1957536"/>
            <a:ext cx="4429023" cy="438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2971800" y="3231275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772989" y="4395936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44437" y="5276701"/>
            <a:ext cx="2057400" cy="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1460863" y="4705201"/>
            <a:ext cx="3200400" cy="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>
            <a:off x="990600" y="3333601"/>
            <a:ext cx="2286000" cy="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>
            <a:off x="914400" y="4476601"/>
            <a:ext cx="3276600" cy="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895600" y="2571601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86200" y="3943201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3400" y="3252936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3400" y="4319736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38400" y="5991671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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86200" y="5919936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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endParaRPr lang="en-US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</a:t>
            </a:r>
            <a:r>
              <a:rPr lang="en-US" dirty="0" smtClean="0"/>
              <a:t>ompression index and swell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344" y="1609416"/>
            <a:ext cx="7239000" cy="265778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Compression index,</a:t>
            </a:r>
            <a:endParaRPr lang="en-US" sz="2400" baseline="-25000" dirty="0"/>
          </a:p>
        </p:txBody>
      </p:sp>
      <p:graphicFrame>
        <p:nvGraphicFramePr>
          <p:cNvPr id="32770" name="Object 10"/>
          <p:cNvGraphicFramePr>
            <a:graphicFrameLocks noChangeAspect="1"/>
          </p:cNvGraphicFramePr>
          <p:nvPr/>
        </p:nvGraphicFramePr>
        <p:xfrm>
          <a:off x="3466011" y="1384663"/>
          <a:ext cx="4800600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4" imgW="1600200" imgH="685800" progId="Equation.3">
                  <p:embed/>
                </p:oleObj>
              </mc:Choice>
              <mc:Fallback>
                <p:oleObj name="Equation" r:id="rId4" imgW="160020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6011" y="1384663"/>
                        <a:ext cx="4800600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83048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01352" y="980728"/>
            <a:ext cx="7239000" cy="484663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Recompression index / swell index, C</a:t>
            </a:r>
            <a:r>
              <a:rPr lang="en-US" sz="2400" baseline="-25000" dirty="0" smtClean="0"/>
              <a:t>s </a:t>
            </a:r>
            <a:r>
              <a:rPr lang="en-US" sz="2400" dirty="0" smtClean="0"/>
              <a:t>= </a:t>
            </a:r>
            <a:endParaRPr lang="en-US" sz="2400" baseline="-250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31209" y="1805136"/>
            <a:ext cx="4429023" cy="438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3231232" y="4243536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3917032" y="5310336"/>
            <a:ext cx="1676400" cy="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2431132" y="5143784"/>
            <a:ext cx="1752600" cy="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2303769" y="4343684"/>
            <a:ext cx="1295400" cy="4466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>
            <a:off x="2231925" y="4611473"/>
            <a:ext cx="2743200" cy="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155032" y="3786336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55232" y="4557552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35832" y="3862536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35832" y="4548336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78832" y="5919936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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endParaRPr lang="en-US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02832" y="5991671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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endParaRPr lang="en-US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679032" y="4548336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710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743194"/>
              </p:ext>
            </p:extLst>
          </p:nvPr>
        </p:nvGraphicFramePr>
        <p:xfrm>
          <a:off x="5868144" y="764704"/>
          <a:ext cx="13731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4" imgW="622080" imgH="393480" progId="Equation.3">
                  <p:embed/>
                </p:oleObj>
              </mc:Choice>
              <mc:Fallback>
                <p:oleObj name="Equation" r:id="rId4" imgW="6220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764704"/>
                        <a:ext cx="1373188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65184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 animBg="1"/>
      <p:bldP spid="1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ime rate of consolidation</a:t>
            </a:r>
            <a:endParaRPr lang="en-US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847" y="3140968"/>
            <a:ext cx="7634601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>
          <a:xfrm>
            <a:off x="3887688" y="5564088"/>
            <a:ext cx="3276600" cy="4572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80392" y="1524000"/>
            <a:ext cx="8206408" cy="204901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The rate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at which the consolidation occurs depends mainly on the permeability of the soil and the length of drainage path.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Arial" panose="020B0604020202020204" pitchFamily="34" charset="0"/>
              <a:buChar char="•"/>
              <a:tabLst/>
              <a:defRPr/>
            </a:pPr>
            <a:r>
              <a:rPr lang="en-US" sz="2400" baseline="0" dirty="0" smtClean="0">
                <a:latin typeface="Times New Roman" pitchFamily="18" charset="0"/>
              </a:rPr>
              <a:t>Time rate of consolidation can be calculated using the following equation: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8579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http://www.up.ac.za/academic/civil/divisions/geotechnical/pgcourses/sgm781/themes/theme2/images/consisochron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1296" y="836712"/>
            <a:ext cx="6347048" cy="5285522"/>
          </a:xfrm>
          <a:prstGeom prst="rect">
            <a:avLst/>
          </a:prstGeom>
          <a:noFill/>
        </p:spPr>
      </p:pic>
      <p:grpSp>
        <p:nvGrpSpPr>
          <p:cNvPr id="3" name="Group 2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320778" y="6176337"/>
            <a:ext cx="63475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Variation of U</a:t>
            </a:r>
            <a:r>
              <a:rPr lang="en-US" sz="1200" baseline="-25000" dirty="0" smtClean="0"/>
              <a:t>z </a:t>
            </a:r>
            <a:r>
              <a:rPr lang="en-US" sz="1200" dirty="0" smtClean="0"/>
              <a:t>with T</a:t>
            </a:r>
            <a:r>
              <a:rPr lang="en-US" sz="1200" baseline="-25000" dirty="0" smtClean="0"/>
              <a:t>v</a:t>
            </a:r>
            <a:r>
              <a:rPr lang="en-US" sz="1200" dirty="0" smtClean="0"/>
              <a:t> and z/H</a:t>
            </a:r>
            <a:r>
              <a:rPr lang="en-US" sz="1200" baseline="-25000" dirty="0" smtClean="0"/>
              <a:t>dr</a:t>
            </a:r>
            <a:r>
              <a:rPr lang="en-US" sz="1200" dirty="0" smtClean="0"/>
              <a:t> (Das, 2002)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3368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0796" y="2133698"/>
            <a:ext cx="7313612" cy="2253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</a:t>
            </a:r>
            <a:r>
              <a:rPr lang="en-US" dirty="0" smtClean="0"/>
              <a:t>oefficient of consolidation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9112"/>
            <a:ext cx="8229600" cy="1438584"/>
          </a:xfrm>
        </p:spPr>
        <p:txBody>
          <a:bodyPr/>
          <a:lstStyle/>
          <a:p>
            <a:r>
              <a:rPr lang="en-US" sz="2400" dirty="0" smtClean="0">
                <a:latin typeface="Times New Roman" pitchFamily="18" charset="0"/>
              </a:rPr>
              <a:t>The coefficient of consolidation, </a:t>
            </a:r>
            <a:r>
              <a:rPr lang="en-US" sz="2400" dirty="0" err="1" smtClean="0">
                <a:latin typeface="Times New Roman" pitchFamily="18" charset="0"/>
              </a:rPr>
              <a:t>c</a:t>
            </a:r>
            <a:r>
              <a:rPr lang="en-US" sz="2400" baseline="-25000" dirty="0" err="1" smtClean="0">
                <a:latin typeface="Times New Roman" pitchFamily="18" charset="0"/>
              </a:rPr>
              <a:t>v</a:t>
            </a:r>
            <a:r>
              <a:rPr lang="en-US" sz="2400" dirty="0" smtClean="0">
                <a:latin typeface="Times New Roman" pitchFamily="18" charset="0"/>
              </a:rPr>
              <a:t> can be calculated using the following equation :</a:t>
            </a:r>
          </a:p>
          <a:p>
            <a:pPr>
              <a:buNone/>
            </a:pPr>
            <a:endParaRPr lang="en-US" dirty="0" smtClean="0"/>
          </a:p>
          <a:p>
            <a:endParaRPr lang="en-US" baseline="-25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486181"/>
            <a:ext cx="8229600" cy="9590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coefficient of volume compressibility, m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be calculated using the following equation :</a:t>
            </a:r>
          </a:p>
          <a:p>
            <a:pPr>
              <a:buFont typeface="Arial"/>
              <a:buNone/>
            </a:pPr>
            <a:endParaRPr lang="en-US" dirty="0" smtClean="0"/>
          </a:p>
          <a:p>
            <a:pPr>
              <a:buFont typeface="Arial"/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5606265"/>
            <a:ext cx="1981200" cy="765018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4160425" y="5466928"/>
            <a:ext cx="685800" cy="914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846225" y="5366534"/>
            <a:ext cx="1021919" cy="1003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19464" y="5135701"/>
            <a:ext cx="419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Slope of the e/’ curve</a:t>
            </a:r>
            <a:endParaRPr lang="en-US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73334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" presetClass="entr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4294967295"/>
          </p:nvPr>
        </p:nvSpPr>
        <p:spPr>
          <a:xfrm>
            <a:off x="539552" y="958626"/>
            <a:ext cx="8064896" cy="4846638"/>
          </a:xfrm>
        </p:spPr>
        <p:txBody>
          <a:bodyPr/>
          <a:lstStyle/>
          <a:p>
            <a:r>
              <a:rPr lang="en-US" sz="2400" dirty="0" smtClean="0">
                <a:latin typeface="Times New Roman" pitchFamily="18" charset="0"/>
              </a:rPr>
              <a:t>Coefficient of consolidation can also be determine from </a:t>
            </a:r>
            <a:r>
              <a:rPr lang="en-US" sz="2400" dirty="0" err="1" smtClean="0">
                <a:latin typeface="Times New Roman" pitchFamily="18" charset="0"/>
              </a:rPr>
              <a:t>oedometer</a:t>
            </a:r>
            <a:r>
              <a:rPr lang="en-US" sz="2400" dirty="0" smtClean="0">
                <a:latin typeface="Times New Roman" pitchFamily="18" charset="0"/>
              </a:rPr>
              <a:t> test.</a:t>
            </a:r>
          </a:p>
          <a:p>
            <a:pPr marL="609600" indent="-609600">
              <a:buNone/>
            </a:pPr>
            <a:endParaRPr lang="en-US" sz="800" dirty="0" smtClean="0">
              <a:latin typeface="Times New Roman" pitchFamily="18" charset="0"/>
            </a:endParaRPr>
          </a:p>
          <a:p>
            <a:pPr marL="609600" indent="-609600">
              <a:buNone/>
            </a:pPr>
            <a:r>
              <a:rPr lang="en-US" sz="2400" dirty="0" smtClean="0">
                <a:latin typeface="Times New Roman" pitchFamily="18" charset="0"/>
              </a:rPr>
              <a:t>	A)	</a:t>
            </a:r>
            <a:r>
              <a:rPr lang="en-US" sz="2400" dirty="0" err="1" smtClean="0">
                <a:latin typeface="Times New Roman" pitchFamily="18" charset="0"/>
              </a:rPr>
              <a:t>Casagrande</a:t>
            </a:r>
            <a:r>
              <a:rPr lang="en-US" sz="2400" dirty="0" smtClean="0">
                <a:latin typeface="Times New Roman" pitchFamily="18" charset="0"/>
              </a:rPr>
              <a:t> method (logarithmic time method)</a:t>
            </a:r>
          </a:p>
          <a:p>
            <a:pPr marL="609600" indent="-609600" algn="ctr">
              <a:buNone/>
            </a:pPr>
            <a:endParaRPr lang="en-US" sz="2400" dirty="0" smtClean="0">
              <a:latin typeface="Times New Roman" pitchFamily="18" charset="0"/>
            </a:endParaRPr>
          </a:p>
          <a:p>
            <a:pPr marL="609600" indent="-609600">
              <a:buNone/>
            </a:pPr>
            <a:endParaRPr lang="en-US" sz="2400" dirty="0" smtClean="0">
              <a:latin typeface="Times New Roman" pitchFamily="18" charset="0"/>
            </a:endParaRPr>
          </a:p>
          <a:p>
            <a:pPr marL="609600" indent="-609600">
              <a:buNone/>
            </a:pPr>
            <a:r>
              <a:rPr lang="en-US" sz="2400" dirty="0" smtClean="0">
                <a:latin typeface="Times New Roman" pitchFamily="18" charset="0"/>
              </a:rPr>
              <a:t>	B)	Taylor method (square root time method)</a:t>
            </a:r>
          </a:p>
          <a:p>
            <a:endParaRPr lang="en-US" dirty="0"/>
          </a:p>
        </p:txBody>
      </p:sp>
      <p:graphicFrame>
        <p:nvGraphicFramePr>
          <p:cNvPr id="4813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6829812"/>
              </p:ext>
            </p:extLst>
          </p:nvPr>
        </p:nvGraphicFramePr>
        <p:xfrm>
          <a:off x="3707904" y="2420888"/>
          <a:ext cx="1676375" cy="828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3" imgW="927000" imgH="457200" progId="Equation.3">
                  <p:embed/>
                </p:oleObj>
              </mc:Choice>
              <mc:Fallback>
                <p:oleObj name="Equation" r:id="rId3" imgW="927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420888"/>
                        <a:ext cx="1676375" cy="8286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873721"/>
              </p:ext>
            </p:extLst>
          </p:nvPr>
        </p:nvGraphicFramePr>
        <p:xfrm>
          <a:off x="3707905" y="3717032"/>
          <a:ext cx="1691088" cy="8136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Equation" r:id="rId5" imgW="952500" imgH="457200" progId="Equation.3">
                  <p:embed/>
                </p:oleObj>
              </mc:Choice>
              <mc:Fallback>
                <p:oleObj name="Equation" r:id="rId5" imgW="9525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5" y="3717032"/>
                        <a:ext cx="1691088" cy="8136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7" descr="math_teacher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2400" y="4077072"/>
            <a:ext cx="2449512" cy="2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3105150" y="4727947"/>
            <a:ext cx="3752850" cy="1219200"/>
          </a:xfrm>
          <a:prstGeom prst="wedgeEllipseCallout">
            <a:avLst>
              <a:gd name="adj1" fmla="val -71900"/>
              <a:gd name="adj2" fmla="val -4476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dirty="0"/>
              <a:t>Please </a:t>
            </a:r>
            <a:r>
              <a:rPr lang="en-US" dirty="0" smtClean="0"/>
              <a:t>make sure that you know how to obtain t</a:t>
            </a:r>
            <a:r>
              <a:rPr lang="en-US" baseline="-25000" dirty="0" smtClean="0"/>
              <a:t>50</a:t>
            </a:r>
            <a:r>
              <a:rPr lang="en-US" dirty="0" smtClean="0"/>
              <a:t> and t</a:t>
            </a:r>
            <a:r>
              <a:rPr lang="en-US" baseline="-25000" dirty="0" smtClean="0"/>
              <a:t>90</a:t>
            </a:r>
            <a:r>
              <a:rPr lang="en-US" dirty="0" smtClean="0"/>
              <a:t> values.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7351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2980</TotalTime>
  <Words>926</Words>
  <Application>Microsoft Office PowerPoint</Application>
  <PresentationFormat>On-screen Show (4:3)</PresentationFormat>
  <Paragraphs>141</Paragraphs>
  <Slides>26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Office Theme</vt:lpstr>
      <vt:lpstr>Custom Design</vt:lpstr>
      <vt:lpstr>Equation</vt:lpstr>
      <vt:lpstr>GEOTECHNICAL ENGINEERING  Soil Compression,  Consolidation and Settlement</vt:lpstr>
      <vt:lpstr>Chapter description</vt:lpstr>
      <vt:lpstr>Content</vt:lpstr>
      <vt:lpstr>Compression index and swell index</vt:lpstr>
      <vt:lpstr>PowerPoint Presentation</vt:lpstr>
      <vt:lpstr>Time rate of consolidation</vt:lpstr>
      <vt:lpstr>PowerPoint Presentation</vt:lpstr>
      <vt:lpstr>Coefficient of consolidation</vt:lpstr>
      <vt:lpstr>PowerPoint Presentation</vt:lpstr>
      <vt:lpstr>Normally &amp; over consolidated clay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Primary consolidation settlement</vt:lpstr>
      <vt:lpstr>How to estimate primary consolidation settlement?</vt:lpstr>
      <vt:lpstr>PowerPoint Presentation</vt:lpstr>
      <vt:lpstr>PowerPoint Presentation</vt:lpstr>
      <vt:lpstr>Secondary consolidation settlement</vt:lpstr>
      <vt:lpstr>How to estimate secondary compression settlement?</vt:lpstr>
      <vt:lpstr>Work example</vt:lpstr>
      <vt:lpstr>PowerPoint Presentation</vt:lpstr>
      <vt:lpstr>Solution for work example</vt:lpstr>
      <vt:lpstr>Conclusion</vt:lpstr>
      <vt:lpstr>Author Information Dr. Amizatulhani Abdullah Dr. Mohd Yuhyi Mohd Tadza Dr. Youventharan Duraisamy Dr. Muzamir Hasan Ir. Azhani Zukri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AAA</cp:lastModifiedBy>
  <cp:revision>362</cp:revision>
  <cp:lastPrinted>2017-07-24T03:54:17Z</cp:lastPrinted>
  <dcterms:created xsi:type="dcterms:W3CDTF">2016-03-03T08:04:10Z</dcterms:created>
  <dcterms:modified xsi:type="dcterms:W3CDTF">2017-08-30T04:22:24Z</dcterms:modified>
</cp:coreProperties>
</file>