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7" r:id="rId3"/>
    <p:sldId id="289" r:id="rId4"/>
    <p:sldId id="290" r:id="rId5"/>
    <p:sldId id="293" r:id="rId6"/>
    <p:sldId id="303" r:id="rId7"/>
    <p:sldId id="291" r:id="rId8"/>
    <p:sldId id="304" r:id="rId9"/>
    <p:sldId id="305" r:id="rId10"/>
    <p:sldId id="30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p:cViewPr varScale="1">
        <p:scale>
          <a:sx n="74" d="100"/>
          <a:sy n="74" d="100"/>
        </p:scale>
        <p:origin x="56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78C944-DAD0-433F-ACDA-19A43578B15E}" type="doc">
      <dgm:prSet loTypeId="urn:microsoft.com/office/officeart/2005/8/layout/hList1" loCatId="list" qsTypeId="urn:microsoft.com/office/officeart/2005/8/quickstyle/3d2" qsCatId="3D" csTypeId="urn:microsoft.com/office/officeart/2005/8/colors/accent1_4" csCatId="accent1" phldr="1"/>
      <dgm:spPr/>
      <dgm:t>
        <a:bodyPr/>
        <a:lstStyle/>
        <a:p>
          <a:endParaRPr lang="en-US"/>
        </a:p>
      </dgm:t>
    </dgm:pt>
    <dgm:pt modelId="{A71E353D-B8F1-4D2E-ABFB-4B04109FE2D1}">
      <dgm:prSet phldrT="[Text]"/>
      <dgm:spPr/>
      <dgm:t>
        <a:bodyPr/>
        <a:lstStyle/>
        <a:p>
          <a:r>
            <a:rPr lang="en-US" dirty="0" smtClean="0"/>
            <a:t>Bowditch rule</a:t>
          </a:r>
          <a:endParaRPr lang="en-US" dirty="0"/>
        </a:p>
      </dgm:t>
    </dgm:pt>
    <dgm:pt modelId="{5EA839B1-C2C4-42E4-B6B8-A15989363FF5}" type="parTrans" cxnId="{73AFDDA7-BAD7-45BD-8D28-5EE442EC6D8C}">
      <dgm:prSet/>
      <dgm:spPr/>
      <dgm:t>
        <a:bodyPr/>
        <a:lstStyle/>
        <a:p>
          <a:endParaRPr lang="en-US"/>
        </a:p>
      </dgm:t>
    </dgm:pt>
    <dgm:pt modelId="{6595561C-9E84-4A4F-AEF6-841404376E69}" type="sibTrans" cxnId="{73AFDDA7-BAD7-45BD-8D28-5EE442EC6D8C}">
      <dgm:prSet/>
      <dgm:spPr/>
      <dgm:t>
        <a:bodyPr/>
        <a:lstStyle/>
        <a:p>
          <a:endParaRPr lang="en-US"/>
        </a:p>
      </dgm:t>
    </dgm:pt>
    <dgm:pt modelId="{F796A61E-662E-49A6-80D3-90D85D51A492}">
      <dgm:prSet phldrT="[Text]"/>
      <dgm:spPr/>
      <dgm:t>
        <a:bodyPr/>
        <a:lstStyle/>
        <a:p>
          <a:r>
            <a:rPr lang="en-US" dirty="0" smtClean="0"/>
            <a:t>It is also called compass rule.  It is used to balance a traverse when the linear and angular measurements are equally precise.  It is assumed that the errors in the linear measurements are proportional to √L, where L is the length of the line, and those in the angular measurements are inversely proportional to √L, which questionable.  If equal weights are assigned to linear and angular measurements, the errors and hence the corrections are proportional to the lengths of the lines.</a:t>
          </a:r>
          <a:endParaRPr lang="en-US" dirty="0"/>
        </a:p>
      </dgm:t>
    </dgm:pt>
    <dgm:pt modelId="{996C04DF-EADC-463B-9919-F731AEA4CCCF}" type="parTrans" cxnId="{CD14DB40-0285-4FDB-86FF-ABCF05B0A477}">
      <dgm:prSet/>
      <dgm:spPr/>
      <dgm:t>
        <a:bodyPr/>
        <a:lstStyle/>
        <a:p>
          <a:endParaRPr lang="en-US"/>
        </a:p>
      </dgm:t>
    </dgm:pt>
    <dgm:pt modelId="{5276CA5F-397B-45CF-B859-D9AE3E8D0973}" type="sibTrans" cxnId="{CD14DB40-0285-4FDB-86FF-ABCF05B0A477}">
      <dgm:prSet/>
      <dgm:spPr/>
      <dgm:t>
        <a:bodyPr/>
        <a:lstStyle/>
        <a:p>
          <a:endParaRPr lang="en-US"/>
        </a:p>
      </dgm:t>
    </dgm:pt>
    <dgm:pt modelId="{0A1FAB0C-9C00-4209-AA0E-DB96A65F619A}">
      <dgm:prSet phldrT="[Text]"/>
      <dgm:spPr/>
      <dgm:t>
        <a:bodyPr/>
        <a:lstStyle/>
        <a:p>
          <a:r>
            <a:rPr lang="en-US" dirty="0" smtClean="0"/>
            <a:t>Correction to latitude (or departure of any side)</a:t>
          </a:r>
          <a:endParaRPr lang="en-US" dirty="0"/>
        </a:p>
      </dgm:t>
    </dgm:pt>
    <dgm:pt modelId="{061B1D1B-93E7-4BF1-A00A-3C11A0857905}" type="parTrans" cxnId="{4D5EC972-F813-46B6-AA67-370870C96093}">
      <dgm:prSet/>
      <dgm:spPr/>
      <dgm:t>
        <a:bodyPr/>
        <a:lstStyle/>
        <a:p>
          <a:endParaRPr lang="en-US"/>
        </a:p>
      </dgm:t>
    </dgm:pt>
    <dgm:pt modelId="{C817B579-C92C-4B08-B858-96163DCC2ABA}" type="sibTrans" cxnId="{4D5EC972-F813-46B6-AA67-370870C96093}">
      <dgm:prSet/>
      <dgm:spPr/>
      <dgm:t>
        <a:bodyPr/>
        <a:lstStyle/>
        <a:p>
          <a:endParaRPr lang="en-US"/>
        </a:p>
      </dgm:t>
    </dgm:pt>
    <dgm:pt modelId="{E665DF3D-23D1-40C9-9734-AE7F569FE382}">
      <dgm:prSet phldrT="[Text]"/>
      <dgm:spPr/>
      <dgm:t>
        <a:bodyPr/>
        <a:lstStyle/>
        <a:p>
          <a:r>
            <a:rPr lang="en-US" dirty="0" smtClean="0"/>
            <a:t>Transit rule</a:t>
          </a:r>
          <a:endParaRPr lang="en-US" dirty="0"/>
        </a:p>
      </dgm:t>
    </dgm:pt>
    <dgm:pt modelId="{6E39B531-6A3F-4A22-B1EE-570167B8D418}" type="parTrans" cxnId="{3FFAC533-7FBE-4A45-8596-93E468A09E1C}">
      <dgm:prSet/>
      <dgm:spPr/>
      <dgm:t>
        <a:bodyPr/>
        <a:lstStyle/>
        <a:p>
          <a:endParaRPr lang="en-US"/>
        </a:p>
      </dgm:t>
    </dgm:pt>
    <dgm:pt modelId="{DC1441DA-21D5-4BDB-A7A4-F303430A4E53}" type="sibTrans" cxnId="{3FFAC533-7FBE-4A45-8596-93E468A09E1C}">
      <dgm:prSet/>
      <dgm:spPr/>
      <dgm:t>
        <a:bodyPr/>
        <a:lstStyle/>
        <a:p>
          <a:endParaRPr lang="en-US"/>
        </a:p>
      </dgm:t>
    </dgm:pt>
    <dgm:pt modelId="{AB378AF1-C7EA-4C28-83EB-BAA86AD80A36}">
      <dgm:prSet phldrT="[Text]"/>
      <dgm:spPr/>
      <dgm:t>
        <a:bodyPr/>
        <a:lstStyle/>
        <a:p>
          <a:r>
            <a:rPr lang="en-US" dirty="0" smtClean="0"/>
            <a:t>This method of adjusting the consecutive coordinates of traverse is purely empirical and there is no sound theoretical foundation for it.  It is employed when the angular measurements are more precise as compared to the linear measurements (</a:t>
          </a:r>
          <a:r>
            <a:rPr lang="en-US" dirty="0" err="1" smtClean="0"/>
            <a:t>theodolite</a:t>
          </a:r>
          <a:r>
            <a:rPr lang="en-US" dirty="0" smtClean="0"/>
            <a:t> traversing).</a:t>
          </a:r>
          <a:endParaRPr lang="en-US" dirty="0"/>
        </a:p>
      </dgm:t>
    </dgm:pt>
    <dgm:pt modelId="{65C0C1C9-5989-471F-AAF8-B529E5BA1C18}" type="parTrans" cxnId="{6F66CC7B-3986-46D1-AC47-5623ACCC7AFB}">
      <dgm:prSet/>
      <dgm:spPr/>
      <dgm:t>
        <a:bodyPr/>
        <a:lstStyle/>
        <a:p>
          <a:endParaRPr lang="en-US"/>
        </a:p>
      </dgm:t>
    </dgm:pt>
    <dgm:pt modelId="{5B556F07-C914-40BE-95B3-79E685CEC8A6}" type="sibTrans" cxnId="{6F66CC7B-3986-46D1-AC47-5623ACCC7AFB}">
      <dgm:prSet/>
      <dgm:spPr/>
      <dgm:t>
        <a:bodyPr/>
        <a:lstStyle/>
        <a:p>
          <a:endParaRPr lang="en-US"/>
        </a:p>
      </dgm:t>
    </dgm:pt>
    <dgm:pt modelId="{DC779F5C-9F91-4A2B-BEFD-D2CA0A558E47}">
      <dgm:prSet phldrT="[Text]"/>
      <dgm:spPr/>
      <dgm:t>
        <a:bodyPr/>
        <a:lstStyle/>
        <a:p>
          <a:r>
            <a:rPr lang="en-US" dirty="0" smtClean="0"/>
            <a:t>Correction to latitude (of departure of any side)</a:t>
          </a:r>
          <a:endParaRPr lang="en-US" dirty="0"/>
        </a:p>
      </dgm:t>
    </dgm:pt>
    <dgm:pt modelId="{FE5C02D8-7ED5-4786-B1EB-6746801482EC}" type="parTrans" cxnId="{31FB9F96-B4C2-4F20-ACAA-965462E0FD89}">
      <dgm:prSet/>
      <dgm:spPr/>
      <dgm:t>
        <a:bodyPr/>
        <a:lstStyle/>
        <a:p>
          <a:endParaRPr lang="en-US"/>
        </a:p>
      </dgm:t>
    </dgm:pt>
    <dgm:pt modelId="{B2EB6D56-C560-4F3A-9CCA-32EFDC0C9D85}" type="sibTrans" cxnId="{31FB9F96-B4C2-4F20-ACAA-965462E0FD89}">
      <dgm:prSet/>
      <dgm:spPr/>
      <dgm:t>
        <a:bodyPr/>
        <a:lstStyle/>
        <a:p>
          <a:endParaRPr lang="en-US"/>
        </a:p>
      </dgm:t>
    </dgm:pt>
    <dgm:pt modelId="{B2A79A11-8E16-4A75-8B4B-7220B65D8D00}">
      <dgm:prSet/>
      <dgm:spPr/>
      <dgm:t>
        <a:bodyPr/>
        <a:lstStyle/>
        <a:p>
          <a:endParaRPr lang="en-US" dirty="0"/>
        </a:p>
      </dgm:t>
    </dgm:pt>
    <dgm:pt modelId="{D9FD24AC-5B1F-4B3E-B562-687D9FAC7EDB}" type="parTrans" cxnId="{6CD4CA35-E369-4BE6-A958-D5C5A302E67C}">
      <dgm:prSet/>
      <dgm:spPr/>
      <dgm:t>
        <a:bodyPr/>
        <a:lstStyle/>
        <a:p>
          <a:endParaRPr lang="en-US"/>
        </a:p>
      </dgm:t>
    </dgm:pt>
    <dgm:pt modelId="{AA0A60DC-98F5-4138-A440-D4966CFFAA6E}" type="sibTrans" cxnId="{6CD4CA35-E369-4BE6-A958-D5C5A302E67C}">
      <dgm:prSet/>
      <dgm:spPr/>
      <dgm:t>
        <a:bodyPr/>
        <a:lstStyle/>
        <a:p>
          <a:endParaRPr lang="en-US"/>
        </a:p>
      </dgm:t>
    </dgm:pt>
    <dgm:pt modelId="{BA5351E3-D4DA-4FCB-9201-EFB37204538C}">
      <dgm:prSet phldrT="[Text]"/>
      <dgm:spPr/>
      <dgm:t>
        <a:bodyPr/>
        <a:lstStyle/>
        <a:p>
          <a:endParaRPr lang="en-US" dirty="0"/>
        </a:p>
      </dgm:t>
    </dgm:pt>
    <dgm:pt modelId="{E9C83631-ABC5-4E0C-9BBE-7A5D6785D853}" type="parTrans" cxnId="{E3AE6B6D-F186-44D2-BBDB-9004DEDD63C1}">
      <dgm:prSet/>
      <dgm:spPr/>
      <dgm:t>
        <a:bodyPr/>
        <a:lstStyle/>
        <a:p>
          <a:endParaRPr lang="en-US"/>
        </a:p>
      </dgm:t>
    </dgm:pt>
    <dgm:pt modelId="{5DB219B4-F9CD-4ECA-BF0A-0B6685482798}" type="sibTrans" cxnId="{E3AE6B6D-F186-44D2-BBDB-9004DEDD63C1}">
      <dgm:prSet/>
      <dgm:spPr/>
      <dgm:t>
        <a:bodyPr/>
        <a:lstStyle/>
        <a:p>
          <a:endParaRPr lang="en-US"/>
        </a:p>
      </dgm:t>
    </dgm:pt>
    <dgm:pt modelId="{A4B6AD5D-5BD0-4649-84C1-472E9D0F639A}">
      <dgm:prSet phldrT="[Text]"/>
      <dgm:spPr/>
      <dgm:t>
        <a:bodyPr/>
        <a:lstStyle/>
        <a:p>
          <a:endParaRPr lang="en-US" dirty="0"/>
        </a:p>
      </dgm:t>
    </dgm:pt>
    <dgm:pt modelId="{BAB4DDEE-85A2-440F-AAB5-9FEE35BA794D}" type="parTrans" cxnId="{056457B4-91AA-43A9-A79F-5DFE336ED7C5}">
      <dgm:prSet/>
      <dgm:spPr/>
      <dgm:t>
        <a:bodyPr/>
        <a:lstStyle/>
        <a:p>
          <a:endParaRPr lang="en-US"/>
        </a:p>
      </dgm:t>
    </dgm:pt>
    <dgm:pt modelId="{1CE18683-EBF1-45FE-BC85-52DD87F5E128}" type="sibTrans" cxnId="{056457B4-91AA-43A9-A79F-5DFE336ED7C5}">
      <dgm:prSet/>
      <dgm:spPr/>
      <dgm:t>
        <a:bodyPr/>
        <a:lstStyle/>
        <a:p>
          <a:endParaRPr lang="en-US"/>
        </a:p>
      </dgm:t>
    </dgm:pt>
    <dgm:pt modelId="{3089B2C6-E675-48FB-AA2A-CD367A66250A}">
      <dgm:prSet phldrT="[Text]"/>
      <dgm:spPr/>
      <dgm:t>
        <a:bodyPr/>
        <a:lstStyle/>
        <a:p>
          <a:endParaRPr lang="en-US" dirty="0"/>
        </a:p>
      </dgm:t>
    </dgm:pt>
    <dgm:pt modelId="{C807AB3B-1AF9-4CD5-A99C-6F8195274FF6}" type="parTrans" cxnId="{83906500-31B5-4C4A-870C-CECE68EF8128}">
      <dgm:prSet/>
      <dgm:spPr/>
      <dgm:t>
        <a:bodyPr/>
        <a:lstStyle/>
        <a:p>
          <a:endParaRPr lang="en-US"/>
        </a:p>
      </dgm:t>
    </dgm:pt>
    <dgm:pt modelId="{3A4C9AC9-C91E-43B5-A3D8-D6B887842AA9}" type="sibTrans" cxnId="{83906500-31B5-4C4A-870C-CECE68EF8128}">
      <dgm:prSet/>
      <dgm:spPr/>
      <dgm:t>
        <a:bodyPr/>
        <a:lstStyle/>
        <a:p>
          <a:endParaRPr lang="en-US"/>
        </a:p>
      </dgm:t>
    </dgm:pt>
    <dgm:pt modelId="{61E3B8D0-1F5D-4C46-A7F2-3BD5ECCA5C47}">
      <dgm:prSet phldrT="[Text]"/>
      <dgm:spPr/>
      <dgm:t>
        <a:bodyPr/>
        <a:lstStyle/>
        <a:p>
          <a:endParaRPr lang="en-US" dirty="0"/>
        </a:p>
      </dgm:t>
    </dgm:pt>
    <dgm:pt modelId="{450E7DB4-E00B-451B-99B5-1244FDA55BE4}" type="parTrans" cxnId="{3ECEA4A0-D30C-4D6E-A229-CA2EB8F096EA}">
      <dgm:prSet/>
      <dgm:spPr/>
      <dgm:t>
        <a:bodyPr/>
        <a:lstStyle/>
        <a:p>
          <a:endParaRPr lang="en-US"/>
        </a:p>
      </dgm:t>
    </dgm:pt>
    <dgm:pt modelId="{648BF2EE-3833-4A64-904E-9FC3F4B501A3}" type="sibTrans" cxnId="{3ECEA4A0-D30C-4D6E-A229-CA2EB8F096EA}">
      <dgm:prSet/>
      <dgm:spPr/>
      <dgm:t>
        <a:bodyPr/>
        <a:lstStyle/>
        <a:p>
          <a:endParaRPr lang="en-US"/>
        </a:p>
      </dgm:t>
    </dgm:pt>
    <dgm:pt modelId="{0F143111-39DE-43F6-B2B7-3657F3AD3FE2}">
      <dgm:prSet phldrT="[Text]"/>
      <dgm:spPr/>
      <dgm:t>
        <a:bodyPr/>
        <a:lstStyle/>
        <a:p>
          <a:endParaRPr lang="en-US" dirty="0"/>
        </a:p>
      </dgm:t>
    </dgm:pt>
    <dgm:pt modelId="{4D1D8A6A-B804-4BDD-A217-8E0B1F0CBB82}" type="parTrans" cxnId="{57256DB6-5D6F-4AC2-AAA0-8BBAEB756247}">
      <dgm:prSet/>
      <dgm:spPr/>
      <dgm:t>
        <a:bodyPr/>
        <a:lstStyle/>
        <a:p>
          <a:endParaRPr lang="en-US"/>
        </a:p>
      </dgm:t>
    </dgm:pt>
    <dgm:pt modelId="{60C45408-B032-4201-A0D4-868236814C14}" type="sibTrans" cxnId="{57256DB6-5D6F-4AC2-AAA0-8BBAEB756247}">
      <dgm:prSet/>
      <dgm:spPr/>
      <dgm:t>
        <a:bodyPr/>
        <a:lstStyle/>
        <a:p>
          <a:endParaRPr lang="en-US"/>
        </a:p>
      </dgm:t>
    </dgm:pt>
    <dgm:pt modelId="{D9E1CFE5-92AD-430B-BAEF-D03005EB5C60}">
      <dgm:prSet phldrT="[Text]"/>
      <dgm:spPr/>
      <dgm:t>
        <a:bodyPr/>
        <a:lstStyle/>
        <a:p>
          <a:endParaRPr lang="en-US" dirty="0"/>
        </a:p>
      </dgm:t>
    </dgm:pt>
    <dgm:pt modelId="{33CF5E4A-658A-4AEF-A8DE-6D95E9AE5F40}" type="parTrans" cxnId="{4BF2BBA2-EF42-4C25-BF01-F4FEA7C22FB4}">
      <dgm:prSet/>
      <dgm:spPr/>
      <dgm:t>
        <a:bodyPr/>
        <a:lstStyle/>
        <a:p>
          <a:endParaRPr lang="en-US"/>
        </a:p>
      </dgm:t>
    </dgm:pt>
    <dgm:pt modelId="{9DC262B7-A17D-4FE6-9A59-AD377DD57C9D}" type="sibTrans" cxnId="{4BF2BBA2-EF42-4C25-BF01-F4FEA7C22FB4}">
      <dgm:prSet/>
      <dgm:spPr/>
      <dgm:t>
        <a:bodyPr/>
        <a:lstStyle/>
        <a:p>
          <a:endParaRPr lang="en-US"/>
        </a:p>
      </dgm:t>
    </dgm:pt>
    <dgm:pt modelId="{677E9BDD-CAB1-4002-9D3C-5F3310D7384D}">
      <dgm:prSet phldrT="[Text]"/>
      <dgm:spPr/>
      <dgm:t>
        <a:bodyPr/>
        <a:lstStyle/>
        <a:p>
          <a:endParaRPr lang="en-US" dirty="0"/>
        </a:p>
      </dgm:t>
    </dgm:pt>
    <dgm:pt modelId="{C0879416-6A99-4B7C-9597-8F0D59FE5D9E}" type="parTrans" cxnId="{6002F2C0-603E-4529-AB29-41904DE2F35B}">
      <dgm:prSet/>
      <dgm:spPr/>
      <dgm:t>
        <a:bodyPr/>
        <a:lstStyle/>
        <a:p>
          <a:endParaRPr lang="en-US"/>
        </a:p>
      </dgm:t>
    </dgm:pt>
    <dgm:pt modelId="{39BC1495-6E4D-4741-B597-5893553CD5FD}" type="sibTrans" cxnId="{6002F2C0-603E-4529-AB29-41904DE2F35B}">
      <dgm:prSet/>
      <dgm:spPr/>
      <dgm:t>
        <a:bodyPr/>
        <a:lstStyle/>
        <a:p>
          <a:endParaRPr lang="en-US"/>
        </a:p>
      </dgm:t>
    </dgm:pt>
    <dgm:pt modelId="{A8CAFE04-484D-40AE-9197-E759013E8FED}">
      <dgm:prSet phldrT="[Text]"/>
      <dgm:spPr/>
      <dgm:t>
        <a:bodyPr/>
        <a:lstStyle/>
        <a:p>
          <a:endParaRPr lang="en-US" dirty="0"/>
        </a:p>
      </dgm:t>
    </dgm:pt>
    <dgm:pt modelId="{C362437C-B662-4FBB-8B45-E323EEF69974}" type="parTrans" cxnId="{086D74EE-827E-411A-856B-23ACC35FF527}">
      <dgm:prSet/>
      <dgm:spPr/>
      <dgm:t>
        <a:bodyPr/>
        <a:lstStyle/>
        <a:p>
          <a:endParaRPr lang="en-US"/>
        </a:p>
      </dgm:t>
    </dgm:pt>
    <dgm:pt modelId="{F109F0E9-E854-47DE-B74B-66E089A38832}" type="sibTrans" cxnId="{086D74EE-827E-411A-856B-23ACC35FF527}">
      <dgm:prSet/>
      <dgm:spPr/>
      <dgm:t>
        <a:bodyPr/>
        <a:lstStyle/>
        <a:p>
          <a:endParaRPr lang="en-US"/>
        </a:p>
      </dgm:t>
    </dgm:pt>
    <dgm:pt modelId="{CD51342E-F47B-4283-9475-2CD8060923D2}">
      <dgm:prSet phldrT="[Text]"/>
      <dgm:spPr/>
      <dgm:t>
        <a:bodyPr/>
        <a:lstStyle/>
        <a:p>
          <a:endParaRPr lang="en-US" dirty="0"/>
        </a:p>
      </dgm:t>
    </dgm:pt>
    <dgm:pt modelId="{55B544D4-0F8A-458D-871F-4EC8DC9C839D}" type="parTrans" cxnId="{AEC89C45-6017-431A-A17B-16121199032D}">
      <dgm:prSet/>
      <dgm:spPr/>
      <dgm:t>
        <a:bodyPr/>
        <a:lstStyle/>
        <a:p>
          <a:endParaRPr lang="en-US"/>
        </a:p>
      </dgm:t>
    </dgm:pt>
    <dgm:pt modelId="{62321C65-CADC-48A5-9A91-7FB70EEA23E1}" type="sibTrans" cxnId="{AEC89C45-6017-431A-A17B-16121199032D}">
      <dgm:prSet/>
      <dgm:spPr/>
      <dgm:t>
        <a:bodyPr/>
        <a:lstStyle/>
        <a:p>
          <a:endParaRPr lang="en-US"/>
        </a:p>
      </dgm:t>
    </dgm:pt>
    <dgm:pt modelId="{F112E1E4-6F54-4C0C-AB38-FE835A7F3FCD}" type="pres">
      <dgm:prSet presAssocID="{0F78C944-DAD0-433F-ACDA-19A43578B15E}" presName="Name0" presStyleCnt="0">
        <dgm:presLayoutVars>
          <dgm:dir/>
          <dgm:animLvl val="lvl"/>
          <dgm:resizeHandles val="exact"/>
        </dgm:presLayoutVars>
      </dgm:prSet>
      <dgm:spPr/>
      <dgm:t>
        <a:bodyPr/>
        <a:lstStyle/>
        <a:p>
          <a:endParaRPr lang="en-US"/>
        </a:p>
      </dgm:t>
    </dgm:pt>
    <dgm:pt modelId="{2EE213C7-29E5-429C-B5C4-09C6E16194F5}" type="pres">
      <dgm:prSet presAssocID="{A71E353D-B8F1-4D2E-ABFB-4B04109FE2D1}" presName="composite" presStyleCnt="0"/>
      <dgm:spPr/>
    </dgm:pt>
    <dgm:pt modelId="{2B8CE729-B755-42CC-9DAA-EAD668EE5329}" type="pres">
      <dgm:prSet presAssocID="{A71E353D-B8F1-4D2E-ABFB-4B04109FE2D1}" presName="parTx" presStyleLbl="alignNode1" presStyleIdx="0" presStyleCnt="2">
        <dgm:presLayoutVars>
          <dgm:chMax val="0"/>
          <dgm:chPref val="0"/>
          <dgm:bulletEnabled val="1"/>
        </dgm:presLayoutVars>
      </dgm:prSet>
      <dgm:spPr/>
      <dgm:t>
        <a:bodyPr/>
        <a:lstStyle/>
        <a:p>
          <a:endParaRPr lang="en-US"/>
        </a:p>
      </dgm:t>
    </dgm:pt>
    <dgm:pt modelId="{5AE7FBD0-5E5C-4793-A901-533705D87209}" type="pres">
      <dgm:prSet presAssocID="{A71E353D-B8F1-4D2E-ABFB-4B04109FE2D1}" presName="desTx" presStyleLbl="alignAccFollowNode1" presStyleIdx="0" presStyleCnt="2">
        <dgm:presLayoutVars>
          <dgm:bulletEnabled val="1"/>
        </dgm:presLayoutVars>
      </dgm:prSet>
      <dgm:spPr/>
      <dgm:t>
        <a:bodyPr/>
        <a:lstStyle/>
        <a:p>
          <a:endParaRPr lang="en-US"/>
        </a:p>
      </dgm:t>
    </dgm:pt>
    <dgm:pt modelId="{758D8BCC-588F-472A-AD02-5E8B9E79F804}" type="pres">
      <dgm:prSet presAssocID="{6595561C-9E84-4A4F-AEF6-841404376E69}" presName="space" presStyleCnt="0"/>
      <dgm:spPr/>
    </dgm:pt>
    <dgm:pt modelId="{06836B6E-7985-48C8-9079-6F7D8F685B01}" type="pres">
      <dgm:prSet presAssocID="{E665DF3D-23D1-40C9-9734-AE7F569FE382}" presName="composite" presStyleCnt="0"/>
      <dgm:spPr/>
    </dgm:pt>
    <dgm:pt modelId="{8A1C3024-8193-4F02-9824-D64AEB31E310}" type="pres">
      <dgm:prSet presAssocID="{E665DF3D-23D1-40C9-9734-AE7F569FE382}" presName="parTx" presStyleLbl="alignNode1" presStyleIdx="1" presStyleCnt="2">
        <dgm:presLayoutVars>
          <dgm:chMax val="0"/>
          <dgm:chPref val="0"/>
          <dgm:bulletEnabled val="1"/>
        </dgm:presLayoutVars>
      </dgm:prSet>
      <dgm:spPr/>
      <dgm:t>
        <a:bodyPr/>
        <a:lstStyle/>
        <a:p>
          <a:endParaRPr lang="en-US"/>
        </a:p>
      </dgm:t>
    </dgm:pt>
    <dgm:pt modelId="{1A2B83D0-67E9-4F24-8E66-CC801DBB4455}" type="pres">
      <dgm:prSet presAssocID="{E665DF3D-23D1-40C9-9734-AE7F569FE382}" presName="desTx" presStyleLbl="alignAccFollowNode1" presStyleIdx="1" presStyleCnt="2">
        <dgm:presLayoutVars>
          <dgm:bulletEnabled val="1"/>
        </dgm:presLayoutVars>
      </dgm:prSet>
      <dgm:spPr/>
      <dgm:t>
        <a:bodyPr/>
        <a:lstStyle/>
        <a:p>
          <a:endParaRPr lang="en-US"/>
        </a:p>
      </dgm:t>
    </dgm:pt>
  </dgm:ptLst>
  <dgm:cxnLst>
    <dgm:cxn modelId="{3FFAC533-7FBE-4A45-8596-93E468A09E1C}" srcId="{0F78C944-DAD0-433F-ACDA-19A43578B15E}" destId="{E665DF3D-23D1-40C9-9734-AE7F569FE382}" srcOrd="1" destOrd="0" parTransId="{6E39B531-6A3F-4A22-B1EE-570167B8D418}" sibTransId="{DC1441DA-21D5-4BDB-A7A4-F303430A4E53}"/>
    <dgm:cxn modelId="{83906500-31B5-4C4A-870C-CECE68EF8128}" srcId="{E665DF3D-23D1-40C9-9734-AE7F569FE382}" destId="{3089B2C6-E675-48FB-AA2A-CD367A66250A}" srcOrd="3" destOrd="0" parTransId="{C807AB3B-1AF9-4CD5-A99C-6F8195274FF6}" sibTransId="{3A4C9AC9-C91E-43B5-A3D8-D6B887842AA9}"/>
    <dgm:cxn modelId="{C70581BA-DF10-4510-B753-D5B43DFB6127}" type="presOf" srcId="{DC779F5C-9F91-4A2B-BEFD-D2CA0A558E47}" destId="{1A2B83D0-67E9-4F24-8E66-CC801DBB4455}" srcOrd="0" destOrd="1" presId="urn:microsoft.com/office/officeart/2005/8/layout/hList1"/>
    <dgm:cxn modelId="{6002F2C0-603E-4529-AB29-41904DE2F35B}" srcId="{A71E353D-B8F1-4D2E-ABFB-4B04109FE2D1}" destId="{677E9BDD-CAB1-4002-9D3C-5F3310D7384D}" srcOrd="3" destOrd="0" parTransId="{C0879416-6A99-4B7C-9597-8F0D59FE5D9E}" sibTransId="{39BC1495-6E4D-4741-B597-5893553CD5FD}"/>
    <dgm:cxn modelId="{B9A0E079-B9A3-4035-AF2E-75B59273F9B3}" type="presOf" srcId="{A71E353D-B8F1-4D2E-ABFB-4B04109FE2D1}" destId="{2B8CE729-B755-42CC-9DAA-EAD668EE5329}" srcOrd="0" destOrd="0" presId="urn:microsoft.com/office/officeart/2005/8/layout/hList1"/>
    <dgm:cxn modelId="{AEC89C45-6017-431A-A17B-16121199032D}" srcId="{A71E353D-B8F1-4D2E-ABFB-4B04109FE2D1}" destId="{CD51342E-F47B-4283-9475-2CD8060923D2}" srcOrd="5" destOrd="0" parTransId="{55B544D4-0F8A-458D-871F-4EC8DC9C839D}" sibTransId="{62321C65-CADC-48A5-9A91-7FB70EEA23E1}"/>
    <dgm:cxn modelId="{6CD4CA35-E369-4BE6-A958-D5C5A302E67C}" srcId="{E665DF3D-23D1-40C9-9734-AE7F569FE382}" destId="{B2A79A11-8E16-4A75-8B4B-7220B65D8D00}" srcOrd="6" destOrd="0" parTransId="{D9FD24AC-5B1F-4B3E-B562-687D9FAC7EDB}" sibTransId="{AA0A60DC-98F5-4138-A440-D4966CFFAA6E}"/>
    <dgm:cxn modelId="{3AC6025A-3E9C-47CB-BF06-271B3855D9D8}" type="presOf" srcId="{AB378AF1-C7EA-4C28-83EB-BAA86AD80A36}" destId="{1A2B83D0-67E9-4F24-8E66-CC801DBB4455}" srcOrd="0" destOrd="0" presId="urn:microsoft.com/office/officeart/2005/8/layout/hList1"/>
    <dgm:cxn modelId="{3ECEA4A0-D30C-4D6E-A229-CA2EB8F096EA}" srcId="{E665DF3D-23D1-40C9-9734-AE7F569FE382}" destId="{61E3B8D0-1F5D-4C46-A7F2-3BD5ECCA5C47}" srcOrd="4" destOrd="0" parTransId="{450E7DB4-E00B-451B-99B5-1244FDA55BE4}" sibTransId="{648BF2EE-3833-4A64-904E-9FC3F4B501A3}"/>
    <dgm:cxn modelId="{73AFDDA7-BAD7-45BD-8D28-5EE442EC6D8C}" srcId="{0F78C944-DAD0-433F-ACDA-19A43578B15E}" destId="{A71E353D-B8F1-4D2E-ABFB-4B04109FE2D1}" srcOrd="0" destOrd="0" parTransId="{5EA839B1-C2C4-42E4-B6B8-A15989363FF5}" sibTransId="{6595561C-9E84-4A4F-AEF6-841404376E69}"/>
    <dgm:cxn modelId="{72F6EF9D-001E-4333-947C-E14DC2D4114D}" type="presOf" srcId="{A8CAFE04-484D-40AE-9197-E759013E8FED}" destId="{5AE7FBD0-5E5C-4793-A901-533705D87209}" srcOrd="0" destOrd="4" presId="urn:microsoft.com/office/officeart/2005/8/layout/hList1"/>
    <dgm:cxn modelId="{086D74EE-827E-411A-856B-23ACC35FF527}" srcId="{A71E353D-B8F1-4D2E-ABFB-4B04109FE2D1}" destId="{A8CAFE04-484D-40AE-9197-E759013E8FED}" srcOrd="4" destOrd="0" parTransId="{C362437C-B662-4FBB-8B45-E323EEF69974}" sibTransId="{F109F0E9-E854-47DE-B74B-66E089A38832}"/>
    <dgm:cxn modelId="{179BF29B-8E59-47BF-8ADE-895BB6FB641A}" type="presOf" srcId="{0A1FAB0C-9C00-4209-AA0E-DB96A65F619A}" destId="{5AE7FBD0-5E5C-4793-A901-533705D87209}" srcOrd="0" destOrd="1" presId="urn:microsoft.com/office/officeart/2005/8/layout/hList1"/>
    <dgm:cxn modelId="{551B088B-6E0C-421E-A644-53F86966C615}" type="presOf" srcId="{0F78C944-DAD0-433F-ACDA-19A43578B15E}" destId="{F112E1E4-6F54-4C0C-AB38-FE835A7F3FCD}" srcOrd="0" destOrd="0" presId="urn:microsoft.com/office/officeart/2005/8/layout/hList1"/>
    <dgm:cxn modelId="{FB4A0FAE-1DC9-49B5-896F-BC8F83A1F251}" type="presOf" srcId="{CD51342E-F47B-4283-9475-2CD8060923D2}" destId="{5AE7FBD0-5E5C-4793-A901-533705D87209}" srcOrd="0" destOrd="5" presId="urn:microsoft.com/office/officeart/2005/8/layout/hList1"/>
    <dgm:cxn modelId="{AB05992D-78C5-4556-A36C-58604B5F19B7}" type="presOf" srcId="{F796A61E-662E-49A6-80D3-90D85D51A492}" destId="{5AE7FBD0-5E5C-4793-A901-533705D87209}" srcOrd="0" destOrd="0" presId="urn:microsoft.com/office/officeart/2005/8/layout/hList1"/>
    <dgm:cxn modelId="{31FB9F96-B4C2-4F20-ACAA-965462E0FD89}" srcId="{E665DF3D-23D1-40C9-9734-AE7F569FE382}" destId="{DC779F5C-9F91-4A2B-BEFD-D2CA0A558E47}" srcOrd="1" destOrd="0" parTransId="{FE5C02D8-7ED5-4786-B1EB-6746801482EC}" sibTransId="{B2EB6D56-C560-4F3A-9CCA-32EFDC0C9D85}"/>
    <dgm:cxn modelId="{B97DE06E-90A7-4DDE-834A-3E8480C746BA}" type="presOf" srcId="{D9E1CFE5-92AD-430B-BAEF-D03005EB5C60}" destId="{5AE7FBD0-5E5C-4793-A901-533705D87209}" srcOrd="0" destOrd="2" presId="urn:microsoft.com/office/officeart/2005/8/layout/hList1"/>
    <dgm:cxn modelId="{E3AE6B6D-F186-44D2-BBDB-9004DEDD63C1}" srcId="{E665DF3D-23D1-40C9-9734-AE7F569FE382}" destId="{BA5351E3-D4DA-4FCB-9201-EFB37204538C}" srcOrd="5" destOrd="0" parTransId="{E9C83631-ABC5-4E0C-9BBE-7A5D6785D853}" sibTransId="{5DB219B4-F9CD-4ECA-BF0A-0B6685482798}"/>
    <dgm:cxn modelId="{BCC5CDDC-C593-4080-8335-C6D158D3DAF1}" type="presOf" srcId="{0F143111-39DE-43F6-B2B7-3657F3AD3FE2}" destId="{5AE7FBD0-5E5C-4793-A901-533705D87209}" srcOrd="0" destOrd="6" presId="urn:microsoft.com/office/officeart/2005/8/layout/hList1"/>
    <dgm:cxn modelId="{4BF2BBA2-EF42-4C25-BF01-F4FEA7C22FB4}" srcId="{A71E353D-B8F1-4D2E-ABFB-4B04109FE2D1}" destId="{D9E1CFE5-92AD-430B-BAEF-D03005EB5C60}" srcOrd="2" destOrd="0" parTransId="{33CF5E4A-658A-4AEF-A8DE-6D95E9AE5F40}" sibTransId="{9DC262B7-A17D-4FE6-9A59-AD377DD57C9D}"/>
    <dgm:cxn modelId="{4D5EC972-F813-46B6-AA67-370870C96093}" srcId="{A71E353D-B8F1-4D2E-ABFB-4B04109FE2D1}" destId="{0A1FAB0C-9C00-4209-AA0E-DB96A65F619A}" srcOrd="1" destOrd="0" parTransId="{061B1D1B-93E7-4BF1-A00A-3C11A0857905}" sibTransId="{C817B579-C92C-4B08-B858-96163DCC2ABA}"/>
    <dgm:cxn modelId="{056457B4-91AA-43A9-A79F-5DFE336ED7C5}" srcId="{E665DF3D-23D1-40C9-9734-AE7F569FE382}" destId="{A4B6AD5D-5BD0-4649-84C1-472E9D0F639A}" srcOrd="2" destOrd="0" parTransId="{BAB4DDEE-85A2-440F-AAB5-9FEE35BA794D}" sibTransId="{1CE18683-EBF1-45FE-BC85-52DD87F5E128}"/>
    <dgm:cxn modelId="{ECAC649D-C56E-4E83-8DA0-1E956B8811A8}" type="presOf" srcId="{3089B2C6-E675-48FB-AA2A-CD367A66250A}" destId="{1A2B83D0-67E9-4F24-8E66-CC801DBB4455}" srcOrd="0" destOrd="3" presId="urn:microsoft.com/office/officeart/2005/8/layout/hList1"/>
    <dgm:cxn modelId="{6F66CC7B-3986-46D1-AC47-5623ACCC7AFB}" srcId="{E665DF3D-23D1-40C9-9734-AE7F569FE382}" destId="{AB378AF1-C7EA-4C28-83EB-BAA86AD80A36}" srcOrd="0" destOrd="0" parTransId="{65C0C1C9-5989-471F-AAF8-B529E5BA1C18}" sibTransId="{5B556F07-C914-40BE-95B3-79E685CEC8A6}"/>
    <dgm:cxn modelId="{57256DB6-5D6F-4AC2-AAA0-8BBAEB756247}" srcId="{A71E353D-B8F1-4D2E-ABFB-4B04109FE2D1}" destId="{0F143111-39DE-43F6-B2B7-3657F3AD3FE2}" srcOrd="6" destOrd="0" parTransId="{4D1D8A6A-B804-4BDD-A217-8E0B1F0CBB82}" sibTransId="{60C45408-B032-4201-A0D4-868236814C14}"/>
    <dgm:cxn modelId="{A56865BE-C6BB-4A2E-91FB-74F755551031}" type="presOf" srcId="{A4B6AD5D-5BD0-4649-84C1-472E9D0F639A}" destId="{1A2B83D0-67E9-4F24-8E66-CC801DBB4455}" srcOrd="0" destOrd="2" presId="urn:microsoft.com/office/officeart/2005/8/layout/hList1"/>
    <dgm:cxn modelId="{C74CC123-6F0B-43D5-8D5B-7485B5F74E90}" type="presOf" srcId="{61E3B8D0-1F5D-4C46-A7F2-3BD5ECCA5C47}" destId="{1A2B83D0-67E9-4F24-8E66-CC801DBB4455}" srcOrd="0" destOrd="4" presId="urn:microsoft.com/office/officeart/2005/8/layout/hList1"/>
    <dgm:cxn modelId="{CD14DB40-0285-4FDB-86FF-ABCF05B0A477}" srcId="{A71E353D-B8F1-4D2E-ABFB-4B04109FE2D1}" destId="{F796A61E-662E-49A6-80D3-90D85D51A492}" srcOrd="0" destOrd="0" parTransId="{996C04DF-EADC-463B-9919-F731AEA4CCCF}" sibTransId="{5276CA5F-397B-45CF-B859-D9AE3E8D0973}"/>
    <dgm:cxn modelId="{B011B9DC-03EE-4096-A0A1-C2C97D2F07F4}" type="presOf" srcId="{BA5351E3-D4DA-4FCB-9201-EFB37204538C}" destId="{1A2B83D0-67E9-4F24-8E66-CC801DBB4455}" srcOrd="0" destOrd="5" presId="urn:microsoft.com/office/officeart/2005/8/layout/hList1"/>
    <dgm:cxn modelId="{F7320EAF-F951-49B6-9B03-28B2F1E93678}" type="presOf" srcId="{E665DF3D-23D1-40C9-9734-AE7F569FE382}" destId="{8A1C3024-8193-4F02-9824-D64AEB31E310}" srcOrd="0" destOrd="0" presId="urn:microsoft.com/office/officeart/2005/8/layout/hList1"/>
    <dgm:cxn modelId="{35F8228E-85D8-45AA-8A4A-16D6704B55DA}" type="presOf" srcId="{677E9BDD-CAB1-4002-9D3C-5F3310D7384D}" destId="{5AE7FBD0-5E5C-4793-A901-533705D87209}" srcOrd="0" destOrd="3" presId="urn:microsoft.com/office/officeart/2005/8/layout/hList1"/>
    <dgm:cxn modelId="{3F1634C4-E236-4486-B94A-D63EBA26DF9C}" type="presOf" srcId="{B2A79A11-8E16-4A75-8B4B-7220B65D8D00}" destId="{1A2B83D0-67E9-4F24-8E66-CC801DBB4455}" srcOrd="0" destOrd="6" presId="urn:microsoft.com/office/officeart/2005/8/layout/hList1"/>
    <dgm:cxn modelId="{4F128405-CFC9-471D-89D4-20296200B835}" type="presParOf" srcId="{F112E1E4-6F54-4C0C-AB38-FE835A7F3FCD}" destId="{2EE213C7-29E5-429C-B5C4-09C6E16194F5}" srcOrd="0" destOrd="0" presId="urn:microsoft.com/office/officeart/2005/8/layout/hList1"/>
    <dgm:cxn modelId="{138E93D6-46E5-4F8D-8491-FCE9155CF9D4}" type="presParOf" srcId="{2EE213C7-29E5-429C-B5C4-09C6E16194F5}" destId="{2B8CE729-B755-42CC-9DAA-EAD668EE5329}" srcOrd="0" destOrd="0" presId="urn:microsoft.com/office/officeart/2005/8/layout/hList1"/>
    <dgm:cxn modelId="{A7C0EBF8-7D3F-4651-B646-8A3F60E18A6A}" type="presParOf" srcId="{2EE213C7-29E5-429C-B5C4-09C6E16194F5}" destId="{5AE7FBD0-5E5C-4793-A901-533705D87209}" srcOrd="1" destOrd="0" presId="urn:microsoft.com/office/officeart/2005/8/layout/hList1"/>
    <dgm:cxn modelId="{D22846AF-2EAC-409D-B819-8F823CF2D2B7}" type="presParOf" srcId="{F112E1E4-6F54-4C0C-AB38-FE835A7F3FCD}" destId="{758D8BCC-588F-472A-AD02-5E8B9E79F804}" srcOrd="1" destOrd="0" presId="urn:microsoft.com/office/officeart/2005/8/layout/hList1"/>
    <dgm:cxn modelId="{DAF61E55-EDD4-4D79-9D94-B914DFD2AAA7}" type="presParOf" srcId="{F112E1E4-6F54-4C0C-AB38-FE835A7F3FCD}" destId="{06836B6E-7985-48C8-9079-6F7D8F685B01}" srcOrd="2" destOrd="0" presId="urn:microsoft.com/office/officeart/2005/8/layout/hList1"/>
    <dgm:cxn modelId="{C41345F3-3FA8-4C64-92A0-088322A00C62}" type="presParOf" srcId="{06836B6E-7985-48C8-9079-6F7D8F685B01}" destId="{8A1C3024-8193-4F02-9824-D64AEB31E310}" srcOrd="0" destOrd="0" presId="urn:microsoft.com/office/officeart/2005/8/layout/hList1"/>
    <dgm:cxn modelId="{D7EBA18C-14E7-44F7-8CAE-6119B4759B50}" type="presParOf" srcId="{06836B6E-7985-48C8-9079-6F7D8F685B01}" destId="{1A2B83D0-67E9-4F24-8E66-CC801DBB4455}"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8CE729-B755-42CC-9DAA-EAD668EE5329}">
      <dsp:nvSpPr>
        <dsp:cNvPr id="0" name=""/>
        <dsp:cNvSpPr/>
      </dsp:nvSpPr>
      <dsp:spPr>
        <a:xfrm>
          <a:off x="43" y="120420"/>
          <a:ext cx="4166034" cy="547200"/>
        </a:xfrm>
        <a:prstGeom prst="rect">
          <a:avLst/>
        </a:prstGeom>
        <a:gradFill rotWithShape="0">
          <a:gsLst>
            <a:gs pos="0">
              <a:schemeClr val="accent1">
                <a:shade val="50000"/>
                <a:hueOff val="0"/>
                <a:satOff val="0"/>
                <a:lumOff val="0"/>
                <a:alphaOff val="0"/>
                <a:shade val="51000"/>
                <a:satMod val="130000"/>
              </a:schemeClr>
            </a:gs>
            <a:gs pos="80000">
              <a:schemeClr val="accent1">
                <a:shade val="50000"/>
                <a:hueOff val="0"/>
                <a:satOff val="0"/>
                <a:lumOff val="0"/>
                <a:alphaOff val="0"/>
                <a:shade val="93000"/>
                <a:satMod val="130000"/>
              </a:schemeClr>
            </a:gs>
            <a:gs pos="100000">
              <a:schemeClr val="accent1">
                <a:shade val="5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en-US" sz="1900" kern="1200" dirty="0" smtClean="0"/>
            <a:t>Bowditch rule</a:t>
          </a:r>
          <a:endParaRPr lang="en-US" sz="1900" kern="1200" dirty="0"/>
        </a:p>
      </dsp:txBody>
      <dsp:txXfrm>
        <a:off x="43" y="120420"/>
        <a:ext cx="4166034" cy="547200"/>
      </dsp:txXfrm>
    </dsp:sp>
    <dsp:sp modelId="{5AE7FBD0-5E5C-4793-A901-533705D87209}">
      <dsp:nvSpPr>
        <dsp:cNvPr id="0" name=""/>
        <dsp:cNvSpPr/>
      </dsp:nvSpPr>
      <dsp:spPr>
        <a:xfrm>
          <a:off x="43" y="667620"/>
          <a:ext cx="4166034" cy="5841360"/>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It is also called compass rule.  It is used to balance a traverse when the linear and angular measurements are equally precise.  It is assumed that the errors in the linear measurements are proportional to √L, where L is the length of the line, and those in the angular measurements are inversely proportional to √L, which questionable.  If equal weights are assigned to linear and angular measurements, the errors and hence the corrections are proportional to the lengths of the lines.</a:t>
          </a:r>
          <a:endParaRPr lang="en-US" sz="1900" kern="1200" dirty="0"/>
        </a:p>
        <a:p>
          <a:pPr marL="171450" lvl="1" indent="-171450" algn="l" defTabSz="844550">
            <a:lnSpc>
              <a:spcPct val="90000"/>
            </a:lnSpc>
            <a:spcBef>
              <a:spcPct val="0"/>
            </a:spcBef>
            <a:spcAft>
              <a:spcPct val="15000"/>
            </a:spcAft>
            <a:buChar char="••"/>
          </a:pPr>
          <a:r>
            <a:rPr lang="en-US" sz="1900" kern="1200" dirty="0" smtClean="0"/>
            <a:t>Correction to latitude (or departure of any side)</a:t>
          </a: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dsp:txBody>
      <dsp:txXfrm>
        <a:off x="43" y="667620"/>
        <a:ext cx="4166034" cy="5841360"/>
      </dsp:txXfrm>
    </dsp:sp>
    <dsp:sp modelId="{8A1C3024-8193-4F02-9824-D64AEB31E310}">
      <dsp:nvSpPr>
        <dsp:cNvPr id="0" name=""/>
        <dsp:cNvSpPr/>
      </dsp:nvSpPr>
      <dsp:spPr>
        <a:xfrm>
          <a:off x="4749322" y="120420"/>
          <a:ext cx="4166034" cy="547200"/>
        </a:xfrm>
        <a:prstGeom prst="rect">
          <a:avLst/>
        </a:prstGeom>
        <a:gradFill rotWithShape="0">
          <a:gsLst>
            <a:gs pos="0">
              <a:schemeClr val="accent1">
                <a:shade val="50000"/>
                <a:hueOff val="-637708"/>
                <a:satOff val="-51179"/>
                <a:lumOff val="50660"/>
                <a:alphaOff val="0"/>
                <a:shade val="51000"/>
                <a:satMod val="130000"/>
              </a:schemeClr>
            </a:gs>
            <a:gs pos="80000">
              <a:schemeClr val="accent1">
                <a:shade val="50000"/>
                <a:hueOff val="-637708"/>
                <a:satOff val="-51179"/>
                <a:lumOff val="50660"/>
                <a:alphaOff val="0"/>
                <a:shade val="93000"/>
                <a:satMod val="130000"/>
              </a:schemeClr>
            </a:gs>
            <a:gs pos="100000">
              <a:schemeClr val="accent1">
                <a:shade val="50000"/>
                <a:hueOff val="-637708"/>
                <a:satOff val="-51179"/>
                <a:lumOff val="5066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5128" tIns="77216" rIns="135128" bIns="77216" numCol="1" spcCol="1270" anchor="ctr" anchorCtr="0">
          <a:noAutofit/>
        </a:bodyPr>
        <a:lstStyle/>
        <a:p>
          <a:pPr lvl="0" algn="ctr" defTabSz="844550">
            <a:lnSpc>
              <a:spcPct val="90000"/>
            </a:lnSpc>
            <a:spcBef>
              <a:spcPct val="0"/>
            </a:spcBef>
            <a:spcAft>
              <a:spcPct val="35000"/>
            </a:spcAft>
          </a:pPr>
          <a:r>
            <a:rPr lang="en-US" sz="1900" kern="1200" dirty="0" smtClean="0"/>
            <a:t>Transit rule</a:t>
          </a:r>
          <a:endParaRPr lang="en-US" sz="1900" kern="1200" dirty="0"/>
        </a:p>
      </dsp:txBody>
      <dsp:txXfrm>
        <a:off x="4749322" y="120420"/>
        <a:ext cx="4166034" cy="547200"/>
      </dsp:txXfrm>
    </dsp:sp>
    <dsp:sp modelId="{1A2B83D0-67E9-4F24-8E66-CC801DBB4455}">
      <dsp:nvSpPr>
        <dsp:cNvPr id="0" name=""/>
        <dsp:cNvSpPr/>
      </dsp:nvSpPr>
      <dsp:spPr>
        <a:xfrm>
          <a:off x="4749322" y="667620"/>
          <a:ext cx="4166034" cy="5841360"/>
        </a:xfrm>
        <a:prstGeom prst="rect">
          <a:avLst/>
        </a:prstGeom>
        <a:solidFill>
          <a:schemeClr val="accent1">
            <a:alpha val="90000"/>
            <a:tint val="55000"/>
            <a:hueOff val="0"/>
            <a:satOff val="0"/>
            <a:lumOff val="0"/>
            <a:alphaOff val="0"/>
          </a:schemeClr>
        </a:solidFill>
        <a:ln w="9525" cap="flat" cmpd="sng" algn="ctr">
          <a:solidFill>
            <a:schemeClr val="accent1">
              <a:alpha val="90000"/>
              <a:tint val="55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This method of adjusting the consecutive coordinates of traverse is purely empirical and there is no sound theoretical foundation for it.  It is employed when the angular measurements are more precise as compared to the linear measurements (</a:t>
          </a:r>
          <a:r>
            <a:rPr lang="en-US" sz="1900" kern="1200" dirty="0" err="1" smtClean="0"/>
            <a:t>theodolite</a:t>
          </a:r>
          <a:r>
            <a:rPr lang="en-US" sz="1900" kern="1200" dirty="0" smtClean="0"/>
            <a:t> traversing).</a:t>
          </a:r>
          <a:endParaRPr lang="en-US" sz="1900" kern="1200" dirty="0"/>
        </a:p>
        <a:p>
          <a:pPr marL="171450" lvl="1" indent="-171450" algn="l" defTabSz="844550">
            <a:lnSpc>
              <a:spcPct val="90000"/>
            </a:lnSpc>
            <a:spcBef>
              <a:spcPct val="0"/>
            </a:spcBef>
            <a:spcAft>
              <a:spcPct val="15000"/>
            </a:spcAft>
            <a:buChar char="••"/>
          </a:pPr>
          <a:r>
            <a:rPr lang="en-US" sz="1900" kern="1200" dirty="0" smtClean="0"/>
            <a:t>Correction to latitude (of departure of any side)</a:t>
          </a: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dsp:txBody>
      <dsp:txXfrm>
        <a:off x="4749322" y="667620"/>
        <a:ext cx="4166034" cy="584136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44E3D48B-AA02-49AE-B3D0-D256831603E3}" type="datetimeFigureOut">
              <a:rPr lang="en-US" smtClean="0"/>
              <a:pPr/>
              <a:t>7/23/2018</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A713AB5-1289-4CEE-B6BA-59C5777F9B4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fld id="{44E3D48B-AA02-49AE-B3D0-D256831603E3}" type="datetimeFigureOut">
              <a:rPr lang="en-US" smtClean="0"/>
              <a:pPr/>
              <a:t>7/23/2018</a:t>
            </a:fld>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A713AB5-1289-4CEE-B6BA-59C5777F9B4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charset="0"/>
        </a:defRPr>
      </a:lvl2pPr>
      <a:lvl3pPr algn="ctr" rtl="0" eaLnBrk="1" fontAlgn="base" hangingPunct="1">
        <a:spcBef>
          <a:spcPct val="0"/>
        </a:spcBef>
        <a:spcAft>
          <a:spcPct val="0"/>
        </a:spcAft>
        <a:defRPr sz="4400">
          <a:solidFill>
            <a:schemeClr val="tx2"/>
          </a:solidFill>
          <a:latin typeface="Times New Roman" charset="0"/>
        </a:defRPr>
      </a:lvl3pPr>
      <a:lvl4pPr algn="ctr" rtl="0" eaLnBrk="1" fontAlgn="base" hangingPunct="1">
        <a:spcBef>
          <a:spcPct val="0"/>
        </a:spcBef>
        <a:spcAft>
          <a:spcPct val="0"/>
        </a:spcAft>
        <a:defRPr sz="4400">
          <a:solidFill>
            <a:schemeClr val="tx2"/>
          </a:solidFill>
          <a:latin typeface="Times New Roman" charset="0"/>
        </a:defRPr>
      </a:lvl4pPr>
      <a:lvl5pPr algn="ctr" rtl="0" eaLnBrk="1" fontAlgn="base" hangingPunct="1">
        <a:spcBef>
          <a:spcPct val="0"/>
        </a:spcBef>
        <a:spcAft>
          <a:spcPct val="0"/>
        </a:spcAft>
        <a:defRPr sz="4400">
          <a:solidFill>
            <a:schemeClr val="tx2"/>
          </a:solidFill>
          <a:latin typeface="Times New Roman" charset="0"/>
        </a:defRPr>
      </a:lvl5pPr>
      <a:lvl6pPr marL="457200" algn="ctr" rtl="0" eaLnBrk="1" fontAlgn="base" hangingPunct="1">
        <a:spcBef>
          <a:spcPct val="0"/>
        </a:spcBef>
        <a:spcAft>
          <a:spcPct val="0"/>
        </a:spcAft>
        <a:defRPr sz="4400">
          <a:solidFill>
            <a:schemeClr val="tx2"/>
          </a:solidFill>
          <a:latin typeface="Times New Roman" charset="0"/>
        </a:defRPr>
      </a:lvl6pPr>
      <a:lvl7pPr marL="914400" algn="ctr" rtl="0" eaLnBrk="1" fontAlgn="base" hangingPunct="1">
        <a:spcBef>
          <a:spcPct val="0"/>
        </a:spcBef>
        <a:spcAft>
          <a:spcPct val="0"/>
        </a:spcAft>
        <a:defRPr sz="4400">
          <a:solidFill>
            <a:schemeClr val="tx2"/>
          </a:solidFill>
          <a:latin typeface="Times New Roman" charset="0"/>
        </a:defRPr>
      </a:lvl7pPr>
      <a:lvl8pPr marL="1371600" algn="ctr" rtl="0" eaLnBrk="1" fontAlgn="base" hangingPunct="1">
        <a:spcBef>
          <a:spcPct val="0"/>
        </a:spcBef>
        <a:spcAft>
          <a:spcPct val="0"/>
        </a:spcAft>
        <a:defRPr sz="4400">
          <a:solidFill>
            <a:schemeClr val="tx2"/>
          </a:solidFill>
          <a:latin typeface="Times New Roman" charset="0"/>
        </a:defRPr>
      </a:lvl8pPr>
      <a:lvl9pPr marL="1828800" algn="ctr" rtl="0" eaLnBrk="1" fontAlgn="base" hangingPunct="1">
        <a:spcBef>
          <a:spcPct val="0"/>
        </a:spcBef>
        <a:spcAft>
          <a:spcPct val="0"/>
        </a:spcAft>
        <a:defRPr sz="4400">
          <a:solidFill>
            <a:schemeClr val="tx2"/>
          </a:solidFill>
          <a:latin typeface="Times New Roman"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7.emf"/><Relationship Id="rId4" Type="http://schemas.openxmlformats.org/officeDocument/2006/relationships/package" Target="../embeddings/Microsoft_Excel_Worksheet1.xlsx"/></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81000"/>
            <a:ext cx="7772400" cy="1470025"/>
          </a:xfrm>
        </p:spPr>
        <p:txBody>
          <a:bodyPr/>
          <a:lstStyle/>
          <a:p>
            <a:r>
              <a:rPr lang="en-US" b="1" dirty="0" smtClean="0">
                <a:solidFill>
                  <a:schemeClr val="bg1"/>
                </a:solidFill>
              </a:rPr>
              <a:t>CHAPTER 3</a:t>
            </a:r>
            <a:endParaRPr lang="en-US" b="1" dirty="0">
              <a:solidFill>
                <a:schemeClr val="bg1"/>
              </a:solidFill>
            </a:endParaRPr>
          </a:p>
        </p:txBody>
      </p:sp>
      <p:sp>
        <p:nvSpPr>
          <p:cNvPr id="6" name="Title 1"/>
          <p:cNvSpPr txBox="1">
            <a:spLocks/>
          </p:cNvSpPr>
          <p:nvPr/>
        </p:nvSpPr>
        <p:spPr bwMode="auto">
          <a:xfrm>
            <a:off x="361435" y="2226485"/>
            <a:ext cx="8016240" cy="14721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fontScale="82500" lnSpcReduction="20000"/>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Times New Roman" charset="0"/>
              </a:defRPr>
            </a:lvl2pPr>
            <a:lvl3pPr algn="ctr" rtl="0" eaLnBrk="1" fontAlgn="base" hangingPunct="1">
              <a:spcBef>
                <a:spcPct val="0"/>
              </a:spcBef>
              <a:spcAft>
                <a:spcPct val="0"/>
              </a:spcAft>
              <a:defRPr sz="4400">
                <a:solidFill>
                  <a:schemeClr val="tx2"/>
                </a:solidFill>
                <a:latin typeface="Times New Roman" charset="0"/>
              </a:defRPr>
            </a:lvl3pPr>
            <a:lvl4pPr algn="ctr" rtl="0" eaLnBrk="1" fontAlgn="base" hangingPunct="1">
              <a:spcBef>
                <a:spcPct val="0"/>
              </a:spcBef>
              <a:spcAft>
                <a:spcPct val="0"/>
              </a:spcAft>
              <a:defRPr sz="4400">
                <a:solidFill>
                  <a:schemeClr val="tx2"/>
                </a:solidFill>
                <a:latin typeface="Times New Roman" charset="0"/>
              </a:defRPr>
            </a:lvl4pPr>
            <a:lvl5pPr algn="ctr" rtl="0" eaLnBrk="1" fontAlgn="base" hangingPunct="1">
              <a:spcBef>
                <a:spcPct val="0"/>
              </a:spcBef>
              <a:spcAft>
                <a:spcPct val="0"/>
              </a:spcAft>
              <a:defRPr sz="4400">
                <a:solidFill>
                  <a:schemeClr val="tx2"/>
                </a:solidFill>
                <a:latin typeface="Times New Roman" charset="0"/>
              </a:defRPr>
            </a:lvl5pPr>
            <a:lvl6pPr marL="457200" algn="ctr" rtl="0" eaLnBrk="1" fontAlgn="base" hangingPunct="1">
              <a:spcBef>
                <a:spcPct val="0"/>
              </a:spcBef>
              <a:spcAft>
                <a:spcPct val="0"/>
              </a:spcAft>
              <a:defRPr sz="4400">
                <a:solidFill>
                  <a:schemeClr val="tx2"/>
                </a:solidFill>
                <a:latin typeface="Times New Roman" charset="0"/>
              </a:defRPr>
            </a:lvl6pPr>
            <a:lvl7pPr marL="914400" algn="ctr" rtl="0" eaLnBrk="1" fontAlgn="base" hangingPunct="1">
              <a:spcBef>
                <a:spcPct val="0"/>
              </a:spcBef>
              <a:spcAft>
                <a:spcPct val="0"/>
              </a:spcAft>
              <a:defRPr sz="4400">
                <a:solidFill>
                  <a:schemeClr val="tx2"/>
                </a:solidFill>
                <a:latin typeface="Times New Roman" charset="0"/>
              </a:defRPr>
            </a:lvl7pPr>
            <a:lvl8pPr marL="1371600" algn="ctr" rtl="0" eaLnBrk="1" fontAlgn="base" hangingPunct="1">
              <a:spcBef>
                <a:spcPct val="0"/>
              </a:spcBef>
              <a:spcAft>
                <a:spcPct val="0"/>
              </a:spcAft>
              <a:defRPr sz="4400">
                <a:solidFill>
                  <a:schemeClr val="tx2"/>
                </a:solidFill>
                <a:latin typeface="Times New Roman" charset="0"/>
              </a:defRPr>
            </a:lvl8pPr>
            <a:lvl9pPr marL="1828800" algn="ctr" rtl="0" eaLnBrk="1" fontAlgn="base" hangingPunct="1">
              <a:spcBef>
                <a:spcPct val="0"/>
              </a:spcBef>
              <a:spcAft>
                <a:spcPct val="0"/>
              </a:spcAft>
              <a:defRPr sz="4400">
                <a:solidFill>
                  <a:schemeClr val="tx2"/>
                </a:solidFill>
                <a:latin typeface="Times New Roman" charset="0"/>
              </a:defRPr>
            </a:lvl9pPr>
          </a:lstStyle>
          <a:p>
            <a:r>
              <a:rPr lang="en-US" kern="0" dirty="0" smtClean="0">
                <a:solidFill>
                  <a:schemeClr val="bg1"/>
                </a:solidFill>
              </a:rPr>
              <a:t>Engineering Surveying</a:t>
            </a:r>
            <a:br>
              <a:rPr lang="en-US" kern="0" dirty="0" smtClean="0">
                <a:solidFill>
                  <a:schemeClr val="bg1"/>
                </a:solidFill>
              </a:rPr>
            </a:br>
            <a:r>
              <a:rPr lang="en-US" kern="0" dirty="0" smtClean="0">
                <a:solidFill>
                  <a:schemeClr val="bg1"/>
                </a:solidFill>
              </a:rPr>
              <a:t/>
            </a:r>
            <a:br>
              <a:rPr lang="en-US" kern="0" dirty="0" smtClean="0">
                <a:solidFill>
                  <a:schemeClr val="bg1"/>
                </a:solidFill>
              </a:rPr>
            </a:br>
            <a:r>
              <a:rPr lang="en-US" kern="0" dirty="0" smtClean="0">
                <a:solidFill>
                  <a:schemeClr val="bg1"/>
                </a:solidFill>
              </a:rPr>
              <a:t>Traversing Survey and Computation</a:t>
            </a:r>
            <a:endParaRPr lang="en-US" kern="0" dirty="0">
              <a:solidFill>
                <a:schemeClr val="bg1"/>
              </a:solidFill>
            </a:endParaRPr>
          </a:p>
        </p:txBody>
      </p:sp>
      <p:pic>
        <p:nvPicPr>
          <p:cNvPr id="7" name="Picture 6"/>
          <p:cNvPicPr/>
          <p:nvPr/>
        </p:nvPicPr>
        <p:blipFill>
          <a:blip r:embed="rId3" cstate="print">
            <a:extLst>
              <a:ext uri="{28A0092B-C50C-407E-A947-70E740481C1C}">
                <a14:useLocalDpi xmlns:a14="http://schemas.microsoft.com/office/drawing/2010/main" val="0"/>
              </a:ext>
            </a:extLst>
          </a:blip>
          <a:stretch>
            <a:fillRect/>
          </a:stretch>
        </p:blipFill>
        <p:spPr>
          <a:xfrm>
            <a:off x="18535" y="6662382"/>
            <a:ext cx="685801" cy="195618"/>
          </a:xfrm>
          <a:prstGeom prst="rect">
            <a:avLst/>
          </a:prstGeom>
        </p:spPr>
      </p:pic>
      <p:sp>
        <p:nvSpPr>
          <p:cNvPr id="8" name="TextBox 7"/>
          <p:cNvSpPr txBox="1"/>
          <p:nvPr/>
        </p:nvSpPr>
        <p:spPr>
          <a:xfrm>
            <a:off x="704335" y="6652991"/>
            <a:ext cx="2362201" cy="346975"/>
          </a:xfrm>
          <a:prstGeom prst="rect">
            <a:avLst/>
          </a:prstGeom>
          <a:noFill/>
        </p:spPr>
        <p:txBody>
          <a:bodyPr wrap="square" rtlCol="0">
            <a:spAutoFit/>
          </a:bodyPr>
          <a:lstStyle/>
          <a:p>
            <a:r>
              <a:rPr lang="en-GB" sz="800" dirty="0"/>
              <a:t>Introduction To Survey Engineering, by </a:t>
            </a:r>
            <a:r>
              <a:rPr lang="en-GB" sz="800" dirty="0" err="1"/>
              <a:t>Mohd</a:t>
            </a:r>
            <a:r>
              <a:rPr lang="en-GB" sz="800" dirty="0"/>
              <a:t> </a:t>
            </a:r>
            <a:r>
              <a:rPr lang="en-GB" sz="800" dirty="0" smtClean="0"/>
              <a:t>Arif</a:t>
            </a:r>
            <a:endParaRPr lang="en-MY" dirty="0"/>
          </a:p>
        </p:txBody>
      </p:sp>
      <p:sp>
        <p:nvSpPr>
          <p:cNvPr id="9" name="TextBox 8"/>
          <p:cNvSpPr txBox="1"/>
          <p:nvPr/>
        </p:nvSpPr>
        <p:spPr>
          <a:xfrm>
            <a:off x="2057400" y="4191000"/>
            <a:ext cx="4876800" cy="1477328"/>
          </a:xfrm>
          <a:prstGeom prst="rect">
            <a:avLst/>
          </a:prstGeom>
          <a:noFill/>
        </p:spPr>
        <p:txBody>
          <a:bodyPr wrap="square" rtlCol="0">
            <a:spAutoFit/>
          </a:bodyPr>
          <a:lstStyle/>
          <a:p>
            <a:pPr algn="ctr"/>
            <a:r>
              <a:rPr lang="en-US" dirty="0" smtClean="0">
                <a:solidFill>
                  <a:schemeClr val="bg1"/>
                </a:solidFill>
              </a:rPr>
              <a:t>By</a:t>
            </a:r>
          </a:p>
          <a:p>
            <a:pPr algn="ctr"/>
            <a:r>
              <a:rPr lang="en-US" dirty="0" err="1" smtClean="0">
                <a:solidFill>
                  <a:schemeClr val="bg1"/>
                </a:solidFill>
              </a:rPr>
              <a:t>Mohd</a:t>
            </a:r>
            <a:r>
              <a:rPr lang="en-US" dirty="0" smtClean="0">
                <a:solidFill>
                  <a:schemeClr val="bg1"/>
                </a:solidFill>
              </a:rPr>
              <a:t> Arif </a:t>
            </a:r>
            <a:r>
              <a:rPr lang="en-US" dirty="0" err="1" smtClean="0">
                <a:solidFill>
                  <a:schemeClr val="bg1"/>
                </a:solidFill>
              </a:rPr>
              <a:t>Sulaiman</a:t>
            </a:r>
            <a:endParaRPr lang="en-US" dirty="0" smtClean="0">
              <a:solidFill>
                <a:schemeClr val="bg1"/>
              </a:solidFill>
            </a:endParaRPr>
          </a:p>
          <a:p>
            <a:pPr algn="ctr"/>
            <a:endParaRPr lang="en-US" dirty="0" smtClean="0">
              <a:solidFill>
                <a:schemeClr val="bg1"/>
              </a:solidFill>
            </a:endParaRPr>
          </a:p>
          <a:p>
            <a:pPr algn="ctr"/>
            <a:r>
              <a:rPr lang="en-US" dirty="0" smtClean="0">
                <a:solidFill>
                  <a:schemeClr val="bg1"/>
                </a:solidFill>
              </a:rPr>
              <a:t>Faculty of Civil Engineering &amp; Earth Resources</a:t>
            </a:r>
          </a:p>
          <a:p>
            <a:pPr algn="ctr"/>
            <a:r>
              <a:rPr lang="en-US" dirty="0" smtClean="0">
                <a:solidFill>
                  <a:schemeClr val="bg1"/>
                </a:solidFill>
              </a:rPr>
              <a:t>mdarif@ump.edu</a:t>
            </a:r>
            <a:endParaRPr lang="en-MY"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lum/>
          </a:blip>
          <a:srcRect/>
          <a:stretch>
            <a:fillRect/>
          </a:stretch>
        </a:blipFill>
        <a:effectLst/>
      </p:bgPr>
    </p:bg>
    <p:spTree>
      <p:nvGrpSpPr>
        <p:cNvPr id="1" name=""/>
        <p:cNvGrpSpPr/>
        <p:nvPr/>
      </p:nvGrpSpPr>
      <p:grpSpPr>
        <a:xfrm>
          <a:off x="0" y="0"/>
          <a:ext cx="0" cy="0"/>
          <a:chOff x="0" y="0"/>
          <a:chExt cx="0" cy="0"/>
        </a:xfrm>
      </p:grpSpPr>
      <p:sp>
        <p:nvSpPr>
          <p:cNvPr id="3" name="Title 1"/>
          <p:cNvSpPr txBox="1">
            <a:spLocks/>
          </p:cNvSpPr>
          <p:nvPr/>
        </p:nvSpPr>
        <p:spPr>
          <a:xfrm>
            <a:off x="685800" y="2130425"/>
            <a:ext cx="7772400" cy="3386807"/>
          </a:xfrm>
          <a:prstGeom prst="rect">
            <a:avLst/>
          </a:prstGeom>
        </p:spPr>
        <p:txBody>
          <a:bodyPr anchor="ctr">
            <a:normAutofit fontScale="90000" lnSpcReduction="10000"/>
          </a:bodyPr>
          <a:lst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a:lstStyle>
          <a:p>
            <a:r>
              <a:rPr lang="en-GB" dirty="0" smtClean="0">
                <a:solidFill>
                  <a:schemeClr val="bg1"/>
                </a:solidFill>
              </a:rPr>
              <a:t>Author Information</a:t>
            </a:r>
            <a:br>
              <a:rPr lang="en-GB" dirty="0" smtClean="0">
                <a:solidFill>
                  <a:schemeClr val="bg1"/>
                </a:solidFill>
              </a:rPr>
            </a:br>
            <a:r>
              <a:rPr lang="en-GB" dirty="0" smtClean="0">
                <a:solidFill>
                  <a:schemeClr val="bg1"/>
                </a:solidFill>
              </a:rPr>
              <a:t/>
            </a:r>
            <a:br>
              <a:rPr lang="en-GB" dirty="0" smtClean="0">
                <a:solidFill>
                  <a:schemeClr val="bg1"/>
                </a:solidFill>
              </a:rPr>
            </a:br>
            <a:r>
              <a:rPr lang="en-GB" dirty="0" smtClean="0">
                <a:solidFill>
                  <a:schemeClr val="bg1"/>
                </a:solidFill>
              </a:rPr>
              <a:t>Dr Idris bin Ali</a:t>
            </a:r>
          </a:p>
          <a:p>
            <a:r>
              <a:rPr lang="en-GB" dirty="0" smtClean="0">
                <a:solidFill>
                  <a:schemeClr val="bg1"/>
                </a:solidFill>
              </a:rPr>
              <a:t>Dr Cheng Hock Tian</a:t>
            </a:r>
            <a:r>
              <a:rPr lang="en-GB" dirty="0" smtClean="0"/>
              <a:t/>
            </a:r>
            <a:br>
              <a:rPr lang="en-GB" dirty="0" smtClean="0"/>
            </a:br>
            <a:r>
              <a:rPr lang="en-GB" dirty="0" smtClean="0"/>
              <a:t/>
            </a:r>
            <a:br>
              <a:rPr lang="en-GB" dirty="0" smtClean="0"/>
            </a:br>
            <a:endParaRPr lang="en-GB" dirty="0"/>
          </a:p>
        </p:txBody>
      </p:sp>
    </p:spTree>
    <p:extLst>
      <p:ext uri="{BB962C8B-B14F-4D97-AF65-F5344CB8AC3E}">
        <p14:creationId xmlns:p14="http://schemas.microsoft.com/office/powerpoint/2010/main" val="25440532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7772400" cy="1143000"/>
          </a:xfrm>
        </p:spPr>
        <p:txBody>
          <a:bodyPr/>
          <a:lstStyle/>
          <a:p>
            <a:r>
              <a:rPr lang="en-US" dirty="0" smtClean="0">
                <a:solidFill>
                  <a:schemeClr val="bg1"/>
                </a:solidFill>
              </a:rPr>
              <a:t>Chapter Description</a:t>
            </a:r>
            <a:endParaRPr lang="en-MY" dirty="0">
              <a:solidFill>
                <a:schemeClr val="bg1"/>
              </a:solidFill>
            </a:endParaRPr>
          </a:p>
        </p:txBody>
      </p:sp>
      <p:sp>
        <p:nvSpPr>
          <p:cNvPr id="3" name="Content Placeholder 2"/>
          <p:cNvSpPr>
            <a:spLocks noGrp="1"/>
          </p:cNvSpPr>
          <p:nvPr>
            <p:ph idx="1"/>
          </p:nvPr>
        </p:nvSpPr>
        <p:spPr>
          <a:xfrm>
            <a:off x="533400" y="1600200"/>
            <a:ext cx="7498080" cy="4495800"/>
          </a:xfrm>
        </p:spPr>
        <p:txBody>
          <a:bodyPr>
            <a:normAutofit fontScale="70000" lnSpcReduction="20000"/>
          </a:bodyPr>
          <a:lstStyle/>
          <a:p>
            <a:pPr marL="82296" indent="0">
              <a:buNone/>
            </a:pPr>
            <a:r>
              <a:rPr lang="en-US" dirty="0" smtClean="0"/>
              <a:t>Expected Outcomes</a:t>
            </a:r>
            <a:endParaRPr lang="en-US" dirty="0"/>
          </a:p>
          <a:p>
            <a:pPr>
              <a:buFont typeface="Arial" pitchFamily="34" charset="0"/>
              <a:buChar char="•"/>
            </a:pPr>
            <a:r>
              <a:rPr lang="en-US" dirty="0"/>
              <a:t>Able to explain the </a:t>
            </a:r>
            <a:r>
              <a:rPr lang="en-US" dirty="0" smtClean="0"/>
              <a:t>terminology used in traversing</a:t>
            </a:r>
            <a:endParaRPr lang="en-US" dirty="0"/>
          </a:p>
          <a:p>
            <a:pPr>
              <a:buFont typeface="Arial" pitchFamily="34" charset="0"/>
              <a:buChar char="•"/>
            </a:pPr>
            <a:r>
              <a:rPr lang="en-US" dirty="0"/>
              <a:t>Able to </a:t>
            </a:r>
            <a:r>
              <a:rPr lang="en-US" dirty="0" smtClean="0"/>
              <a:t>understand the procedure in traverse survey</a:t>
            </a:r>
            <a:endParaRPr lang="en-US" dirty="0"/>
          </a:p>
          <a:p>
            <a:pPr>
              <a:buFont typeface="Arial" pitchFamily="34" charset="0"/>
              <a:buChar char="•"/>
            </a:pPr>
            <a:r>
              <a:rPr lang="en-US" dirty="0"/>
              <a:t>Able to </a:t>
            </a:r>
            <a:r>
              <a:rPr lang="en-US" dirty="0" smtClean="0"/>
              <a:t>calculate the co-ordinate and all related information using traverse data.</a:t>
            </a:r>
            <a:endParaRPr lang="en-US" dirty="0" smtClean="0"/>
          </a:p>
          <a:p>
            <a:pPr marL="82296" indent="0">
              <a:buNone/>
            </a:pPr>
            <a:endParaRPr lang="en-US" dirty="0" smtClean="0"/>
          </a:p>
          <a:p>
            <a:pPr marL="82296" indent="0">
              <a:buNone/>
            </a:pPr>
            <a:r>
              <a:rPr lang="en-US" dirty="0" smtClean="0"/>
              <a:t>References</a:t>
            </a:r>
            <a:endParaRPr lang="en-US" dirty="0"/>
          </a:p>
          <a:p>
            <a:pPr lvl="0"/>
            <a:r>
              <a:rPr lang="en-US" dirty="0"/>
              <a:t>Barry F. Kavanagh, "Surveying with Construction Application", 0-13-048215-3 Pearson, Prentice </a:t>
            </a:r>
            <a:r>
              <a:rPr lang="en-US" dirty="0" err="1"/>
              <a:t>Halll</a:t>
            </a:r>
            <a:r>
              <a:rPr lang="en-US" dirty="0"/>
              <a:t>, 2004.</a:t>
            </a:r>
            <a:endParaRPr lang="en-MY" dirty="0"/>
          </a:p>
          <a:p>
            <a:pPr lvl="0"/>
            <a:r>
              <a:rPr lang="en-US" dirty="0"/>
              <a:t>Bannister, Raymond, Baker,"Surveying",0-582-30249-8, Prentice Hall 1998.</a:t>
            </a:r>
            <a:endParaRPr lang="en-MY" dirty="0"/>
          </a:p>
          <a:p>
            <a:pPr lvl="0"/>
            <a:r>
              <a:rPr lang="en-US" dirty="0"/>
              <a:t>William Irvine</a:t>
            </a:r>
            <a:r>
              <a:rPr lang="en-US" dirty="0" smtClean="0"/>
              <a:t>, "</a:t>
            </a:r>
            <a:r>
              <a:rPr lang="en-US" dirty="0"/>
              <a:t>Surveying for Construction", 4th  Ed.,0-07-707998-1, </a:t>
            </a:r>
            <a:r>
              <a:rPr lang="en-US" dirty="0" smtClean="0"/>
              <a:t>McGraw-Hill,1998.</a:t>
            </a:r>
            <a:endParaRPr lang="en-US" dirty="0"/>
          </a:p>
        </p:txBody>
      </p:sp>
    </p:spTree>
    <p:extLst>
      <p:ext uri="{BB962C8B-B14F-4D97-AF65-F5344CB8AC3E}">
        <p14:creationId xmlns:p14="http://schemas.microsoft.com/office/powerpoint/2010/main" val="29130428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772400" cy="533400"/>
          </a:xfrm>
        </p:spPr>
        <p:txBody>
          <a:bodyPr/>
          <a:lstStyle/>
          <a:p>
            <a:r>
              <a:rPr lang="en-US" dirty="0" smtClean="0"/>
              <a:t>Balancing a traverse</a:t>
            </a:r>
            <a:endParaRPr lang="en-US" dirty="0"/>
          </a:p>
        </p:txBody>
      </p:sp>
      <p:sp>
        <p:nvSpPr>
          <p:cNvPr id="3" name="Content Placeholder 2"/>
          <p:cNvSpPr>
            <a:spLocks noGrp="1"/>
          </p:cNvSpPr>
          <p:nvPr>
            <p:ph idx="1"/>
          </p:nvPr>
        </p:nvSpPr>
        <p:spPr>
          <a:xfrm>
            <a:off x="685800" y="1143000"/>
            <a:ext cx="7772400" cy="4114800"/>
          </a:xfrm>
        </p:spPr>
        <p:txBody>
          <a:bodyPr/>
          <a:lstStyle/>
          <a:p>
            <a:r>
              <a:rPr lang="en-US" sz="2800" dirty="0" smtClean="0"/>
              <a:t>It is clear that the closing error should be so distributed throughout the traverse that its effect is as little apparent on the plan as possible.</a:t>
            </a:r>
          </a:p>
          <a:p>
            <a:pPr>
              <a:buNone/>
            </a:pPr>
            <a:endParaRPr lang="en-US" sz="2800" dirty="0" smtClean="0"/>
          </a:p>
          <a:p>
            <a:r>
              <a:rPr lang="en-US" sz="2800" dirty="0" smtClean="0"/>
              <a:t>A traverse is balanced by applying correction to latitudes and departures.  This is called balancing a traverse.  This can be accomplished mathematically, i.e. by applying some rules, or graphically.  There are two mathematical rules, which are as follows:</a:t>
            </a:r>
          </a:p>
          <a:p>
            <a:endParaRPr lang="en-US" sz="11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76200" y="152400"/>
          <a:ext cx="8915400" cy="662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295400" y="5562600"/>
            <a:ext cx="1676400" cy="381000"/>
          </a:xfrm>
          <a:prstGeom prst="rect">
            <a:avLst/>
          </a:prstGeom>
          <a:noFill/>
        </p:spPr>
        <p:txBody>
          <a:bodyPr wrap="square" rtlCol="0">
            <a:spAutoFit/>
          </a:bodyPr>
          <a:lstStyle/>
          <a:p>
            <a:r>
              <a:rPr lang="en-US" dirty="0" smtClean="0">
                <a:latin typeface="Abbey-Medium" pitchFamily="2" charset="0"/>
              </a:rPr>
              <a:t>Refer page 52</a:t>
            </a:r>
            <a:endParaRPr lang="en-US" dirty="0">
              <a:latin typeface="Abbey-Medium" pitchFamily="2" charset="0"/>
            </a:endParaRPr>
          </a:p>
        </p:txBody>
      </p:sp>
      <p:sp>
        <p:nvSpPr>
          <p:cNvPr id="6" name="Rectangle 5"/>
          <p:cNvSpPr/>
          <p:nvPr/>
        </p:nvSpPr>
        <p:spPr>
          <a:xfrm>
            <a:off x="6248400" y="4038600"/>
            <a:ext cx="1298753" cy="369332"/>
          </a:xfrm>
          <a:prstGeom prst="rect">
            <a:avLst/>
          </a:prstGeom>
        </p:spPr>
        <p:txBody>
          <a:bodyPr wrap="none">
            <a:spAutoFit/>
          </a:bodyPr>
          <a:lstStyle/>
          <a:p>
            <a:r>
              <a:rPr lang="en-US" dirty="0" smtClean="0">
                <a:latin typeface="Abbey-Medium" pitchFamily="2" charset="0"/>
              </a:rPr>
              <a:t>Refer page 52</a:t>
            </a:r>
            <a:endParaRPr lang="en-US" dirty="0">
              <a:latin typeface="Abbey-Medium"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209800" y="1447800"/>
            <a:ext cx="5486400" cy="11430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4" name="TextBox 3"/>
          <p:cNvSpPr txBox="1"/>
          <p:nvPr/>
        </p:nvSpPr>
        <p:spPr>
          <a:xfrm>
            <a:off x="1143000" y="990600"/>
            <a:ext cx="2590800" cy="369332"/>
          </a:xfrm>
          <a:prstGeom prst="rect">
            <a:avLst/>
          </a:prstGeom>
          <a:noFill/>
        </p:spPr>
        <p:txBody>
          <a:bodyPr wrap="square" rtlCol="0">
            <a:spAutoFit/>
          </a:bodyPr>
          <a:lstStyle/>
          <a:p>
            <a:r>
              <a:rPr lang="en-US" dirty="0" smtClean="0"/>
              <a:t>ERROR OF CLOSURE</a:t>
            </a:r>
            <a:endParaRPr lang="en-US" dirty="0"/>
          </a:p>
        </p:txBody>
      </p:sp>
      <p:graphicFrame>
        <p:nvGraphicFramePr>
          <p:cNvPr id="53250" name="Object 2"/>
          <p:cNvGraphicFramePr>
            <a:graphicFrameLocks noChangeAspect="1"/>
          </p:cNvGraphicFramePr>
          <p:nvPr/>
        </p:nvGraphicFramePr>
        <p:xfrm>
          <a:off x="2667000" y="1600200"/>
          <a:ext cx="4376254" cy="831850"/>
        </p:xfrm>
        <a:graphic>
          <a:graphicData uri="http://schemas.openxmlformats.org/presentationml/2006/ole">
            <mc:AlternateContent xmlns:mc="http://schemas.openxmlformats.org/markup-compatibility/2006">
              <mc:Choice xmlns:v="urn:schemas-microsoft-com:vml" Requires="v">
                <p:oleObj spid="_x0000_s53296" name="Equation" r:id="rId3" imgW="1536480" imgH="291960" progId="Equation.3">
                  <p:embed/>
                </p:oleObj>
              </mc:Choice>
              <mc:Fallback>
                <p:oleObj name="Equation" r:id="rId3" imgW="1536480" imgH="2919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1600200"/>
                        <a:ext cx="4376254" cy="831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ounded Rectangle 6"/>
          <p:cNvSpPr/>
          <p:nvPr/>
        </p:nvSpPr>
        <p:spPr>
          <a:xfrm>
            <a:off x="2209800" y="4191000"/>
            <a:ext cx="5486400" cy="11430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8" name="TextBox 7"/>
          <p:cNvSpPr txBox="1"/>
          <p:nvPr/>
        </p:nvSpPr>
        <p:spPr>
          <a:xfrm>
            <a:off x="1143000" y="3733800"/>
            <a:ext cx="2590800" cy="369332"/>
          </a:xfrm>
          <a:prstGeom prst="rect">
            <a:avLst/>
          </a:prstGeom>
          <a:noFill/>
        </p:spPr>
        <p:txBody>
          <a:bodyPr wrap="square" rtlCol="0">
            <a:spAutoFit/>
          </a:bodyPr>
          <a:lstStyle/>
          <a:p>
            <a:r>
              <a:rPr lang="en-US" dirty="0" smtClean="0"/>
              <a:t>PRECISION</a:t>
            </a:r>
            <a:endParaRPr lang="en-US" dirty="0"/>
          </a:p>
        </p:txBody>
      </p:sp>
      <p:graphicFrame>
        <p:nvGraphicFramePr>
          <p:cNvPr id="9" name="Object 2"/>
          <p:cNvGraphicFramePr>
            <a:graphicFrameLocks noChangeAspect="1"/>
          </p:cNvGraphicFramePr>
          <p:nvPr/>
        </p:nvGraphicFramePr>
        <p:xfrm>
          <a:off x="2865438" y="4198938"/>
          <a:ext cx="3979862" cy="1120775"/>
        </p:xfrm>
        <a:graphic>
          <a:graphicData uri="http://schemas.openxmlformats.org/presentationml/2006/ole">
            <mc:AlternateContent xmlns:mc="http://schemas.openxmlformats.org/markup-compatibility/2006">
              <mc:Choice xmlns:v="urn:schemas-microsoft-com:vml" Requires="v">
                <p:oleObj spid="_x0000_s53297" name="Equation" r:id="rId5" imgW="1396800" imgH="393480" progId="Equation.3">
                  <p:embed/>
                </p:oleObj>
              </mc:Choice>
              <mc:Fallback>
                <p:oleObj name="Equation" r:id="rId5" imgW="139680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65438" y="4198938"/>
                        <a:ext cx="3979862" cy="1120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a:p>
        </p:txBody>
      </p:sp>
      <p:pic>
        <p:nvPicPr>
          <p:cNvPr id="4" name="Content Placeholder 3"/>
          <p:cNvPicPr>
            <a:picLocks noGrp="1" noChangeAspect="1"/>
          </p:cNvPicPr>
          <p:nvPr>
            <p:ph idx="1"/>
          </p:nvPr>
        </p:nvPicPr>
        <p:blipFill>
          <a:blip r:embed="rId2"/>
          <a:stretch>
            <a:fillRect/>
          </a:stretch>
        </p:blipFill>
        <p:spPr>
          <a:xfrm>
            <a:off x="1985339" y="1981200"/>
            <a:ext cx="5173322" cy="4114800"/>
          </a:xfrm>
          <a:prstGeom prst="rect">
            <a:avLst/>
          </a:prstGeom>
        </p:spPr>
      </p:pic>
    </p:spTree>
    <p:extLst>
      <p:ext uri="{BB962C8B-B14F-4D97-AF65-F5344CB8AC3E}">
        <p14:creationId xmlns:p14="http://schemas.microsoft.com/office/powerpoint/2010/main" val="2505823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 name="Object 73"/>
          <p:cNvGraphicFramePr>
            <a:graphicFrameLocks noChangeAspect="1"/>
          </p:cNvGraphicFramePr>
          <p:nvPr>
            <p:extLst>
              <p:ext uri="{D42A27DB-BD31-4B8C-83A1-F6EECF244321}">
                <p14:modId xmlns:p14="http://schemas.microsoft.com/office/powerpoint/2010/main" val="253157785"/>
              </p:ext>
            </p:extLst>
          </p:nvPr>
        </p:nvGraphicFramePr>
        <p:xfrm>
          <a:off x="304800" y="2209800"/>
          <a:ext cx="8372475" cy="2314575"/>
        </p:xfrm>
        <a:graphic>
          <a:graphicData uri="http://schemas.openxmlformats.org/presentationml/2006/ole">
            <mc:AlternateContent xmlns:mc="http://schemas.openxmlformats.org/markup-compatibility/2006">
              <mc:Choice xmlns:v="urn:schemas-microsoft-com:vml" Requires="v">
                <p:oleObj spid="_x0000_s54278" name="Worksheet" r:id="rId4" imgW="8372486" imgH="2314680" progId="Excel.Sheet.12">
                  <p:embed/>
                </p:oleObj>
              </mc:Choice>
              <mc:Fallback>
                <p:oleObj name="Worksheet" r:id="rId4" imgW="8372486" imgH="2314680" progId="Excel.Sheet.12">
                  <p:embed/>
                  <p:pic>
                    <p:nvPicPr>
                      <p:cNvPr id="0" name=""/>
                      <p:cNvPicPr/>
                      <p:nvPr/>
                    </p:nvPicPr>
                    <p:blipFill>
                      <a:blip r:embed="rId5"/>
                      <a:stretch>
                        <a:fillRect/>
                      </a:stretch>
                    </p:blipFill>
                    <p:spPr>
                      <a:xfrm>
                        <a:off x="304800" y="2209800"/>
                        <a:ext cx="8372475" cy="2314575"/>
                      </a:xfrm>
                      <a:prstGeom prst="rect">
                        <a:avLst/>
                      </a:prstGeom>
                    </p:spPr>
                  </p:pic>
                </p:oleObj>
              </mc:Fallback>
            </mc:AlternateContent>
          </a:graphicData>
        </a:graphic>
      </p:graphicFrame>
      <p:sp>
        <p:nvSpPr>
          <p:cNvPr id="75" name="TextBox 74"/>
          <p:cNvSpPr txBox="1"/>
          <p:nvPr/>
        </p:nvSpPr>
        <p:spPr>
          <a:xfrm>
            <a:off x="457200" y="4953000"/>
            <a:ext cx="3962400" cy="369332"/>
          </a:xfrm>
          <a:prstGeom prst="rect">
            <a:avLst/>
          </a:prstGeom>
          <a:noFill/>
        </p:spPr>
        <p:txBody>
          <a:bodyPr wrap="square" rtlCol="0">
            <a:spAutoFit/>
          </a:bodyPr>
          <a:lstStyle/>
          <a:p>
            <a:r>
              <a:rPr lang="en-US" dirty="0" smtClean="0"/>
              <a:t>Linear </a:t>
            </a:r>
            <a:r>
              <a:rPr lang="en-US" dirty="0" err="1" smtClean="0"/>
              <a:t>misclosure</a:t>
            </a:r>
            <a:r>
              <a:rPr lang="en-US" dirty="0" smtClean="0"/>
              <a:t> = 1: 11950</a:t>
            </a:r>
            <a:endParaRPr lang="en-MY"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4" name="Picture 2"/>
          <p:cNvPicPr>
            <a:picLocks noChangeAspect="1" noChangeArrowheads="1"/>
          </p:cNvPicPr>
          <p:nvPr/>
        </p:nvPicPr>
        <p:blipFill>
          <a:blip r:embed="rId2">
            <a:extLst>
              <a:ext uri="{28A0092B-C50C-407E-A947-70E740481C1C}">
                <a14:useLocalDpi xmlns:a14="http://schemas.microsoft.com/office/drawing/2010/main" val="0"/>
              </a:ext>
            </a:extLst>
          </a:blip>
          <a:srcRect l="21217" t="15170" r="20650" b="19814"/>
          <a:stretch>
            <a:fillRect/>
          </a:stretch>
        </p:blipFill>
        <p:spPr bwMode="auto">
          <a:xfrm>
            <a:off x="838200" y="1752600"/>
            <a:ext cx="6693048"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609246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MY"/>
          </a:p>
        </p:txBody>
      </p:sp>
      <p:graphicFrame>
        <p:nvGraphicFramePr>
          <p:cNvPr id="4" name="Table 3"/>
          <p:cNvGraphicFramePr>
            <a:graphicFrameLocks noGrp="1"/>
          </p:cNvGraphicFramePr>
          <p:nvPr>
            <p:extLst>
              <p:ext uri="{D42A27DB-BD31-4B8C-83A1-F6EECF244321}">
                <p14:modId xmlns:p14="http://schemas.microsoft.com/office/powerpoint/2010/main" val="2685982711"/>
              </p:ext>
            </p:extLst>
          </p:nvPr>
        </p:nvGraphicFramePr>
        <p:xfrm>
          <a:off x="685800" y="2819398"/>
          <a:ext cx="8001001" cy="2514600"/>
        </p:xfrm>
        <a:graphic>
          <a:graphicData uri="http://schemas.openxmlformats.org/drawingml/2006/table">
            <a:tbl>
              <a:tblPr firstRow="1" firstCol="1" lastRow="1" lastCol="1" bandRow="1" bandCol="1"/>
              <a:tblGrid>
                <a:gridCol w="402229"/>
                <a:gridCol w="732022"/>
                <a:gridCol w="586560"/>
                <a:gridCol w="717589"/>
                <a:gridCol w="685800"/>
                <a:gridCol w="838200"/>
                <a:gridCol w="838200"/>
                <a:gridCol w="762000"/>
                <a:gridCol w="762000"/>
                <a:gridCol w="609600"/>
                <a:gridCol w="685800"/>
                <a:gridCol w="381001"/>
              </a:tblGrid>
              <a:tr h="286166">
                <a:tc>
                  <a:txBody>
                    <a:bodyPr/>
                    <a:lstStyle/>
                    <a:p>
                      <a:pPr algn="ctr">
                        <a:spcAft>
                          <a:spcPts val="0"/>
                        </a:spcAft>
                      </a:pPr>
                      <a:r>
                        <a:rPr lang="en-US" sz="1100" b="1" dirty="0">
                          <a:effectLst/>
                          <a:latin typeface="Times New Roman" panose="02020603050405020304" pitchFamily="18" charset="0"/>
                          <a:ea typeface="SimSun" panose="02010600030101010101" pitchFamily="2" charset="-122"/>
                        </a:rPr>
                        <a:t>Line</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Bearing</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Length</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Depart</a:t>
                      </a:r>
                      <a:endParaRPr lang="en-MY" sz="1100">
                        <a:effectLst/>
                        <a:latin typeface="Times New Roman" panose="02020603050405020304" pitchFamily="18" charset="0"/>
                        <a:ea typeface="SimSun" panose="02010600030101010101" pitchFamily="2" charset="-122"/>
                      </a:endParaRPr>
                    </a:p>
                    <a:p>
                      <a:pPr algn="ctr">
                        <a:spcAft>
                          <a:spcPts val="0"/>
                        </a:spcAft>
                      </a:pPr>
                      <a:r>
                        <a:rPr lang="en-US" sz="1100" b="1">
                          <a:effectLst/>
                          <a:latin typeface="Times New Roman" panose="02020603050405020304" pitchFamily="18" charset="0"/>
                          <a:ea typeface="SimSun" panose="02010600030101010101" pitchFamily="2" charset="-122"/>
                        </a:rPr>
                        <a:t>ΔE</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Latitude</a:t>
                      </a:r>
                      <a:endParaRPr lang="en-MY" sz="1100">
                        <a:effectLst/>
                        <a:latin typeface="Times New Roman" panose="02020603050405020304" pitchFamily="18" charset="0"/>
                        <a:ea typeface="SimSun" panose="02010600030101010101" pitchFamily="2" charset="-122"/>
                      </a:endParaRPr>
                    </a:p>
                    <a:p>
                      <a:pPr algn="ctr">
                        <a:spcAft>
                          <a:spcPts val="0"/>
                        </a:spcAft>
                      </a:pPr>
                      <a:r>
                        <a:rPr lang="en-US" sz="1100" b="1">
                          <a:effectLst/>
                          <a:latin typeface="Times New Roman" panose="02020603050405020304" pitchFamily="18" charset="0"/>
                          <a:ea typeface="SimSun" panose="02010600030101010101" pitchFamily="2" charset="-122"/>
                        </a:rPr>
                        <a:t>ΔN</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ΔE</a:t>
                      </a:r>
                      <a:endParaRPr lang="en-MY" sz="1100">
                        <a:effectLst/>
                        <a:latin typeface="Times New Roman" panose="02020603050405020304" pitchFamily="18" charset="0"/>
                        <a:ea typeface="SimSun" panose="02010600030101010101" pitchFamily="2" charset="-122"/>
                      </a:endParaRPr>
                    </a:p>
                    <a:p>
                      <a:pPr algn="ctr">
                        <a:spcAft>
                          <a:spcPts val="0"/>
                        </a:spcAft>
                      </a:pPr>
                      <a:r>
                        <a:rPr lang="en-US" sz="1100" b="1">
                          <a:effectLst/>
                          <a:latin typeface="Times New Roman" panose="02020603050405020304" pitchFamily="18" charset="0"/>
                          <a:ea typeface="SimSun" panose="02010600030101010101" pitchFamily="2" charset="-122"/>
                        </a:rPr>
                        <a:t>Correction</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ΔN</a:t>
                      </a:r>
                      <a:endParaRPr lang="en-MY" sz="1100">
                        <a:effectLst/>
                        <a:latin typeface="Times New Roman" panose="02020603050405020304" pitchFamily="18" charset="0"/>
                        <a:ea typeface="SimSun" panose="02010600030101010101" pitchFamily="2" charset="-122"/>
                      </a:endParaRPr>
                    </a:p>
                    <a:p>
                      <a:pPr algn="ctr">
                        <a:spcAft>
                          <a:spcPts val="0"/>
                        </a:spcAft>
                      </a:pPr>
                      <a:r>
                        <a:rPr lang="en-US" sz="1100" b="1">
                          <a:effectLst/>
                          <a:latin typeface="Times New Roman" panose="02020603050405020304" pitchFamily="18" charset="0"/>
                          <a:ea typeface="SimSun" panose="02010600030101010101" pitchFamily="2" charset="-122"/>
                        </a:rPr>
                        <a:t>Correction</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Corrected</a:t>
                      </a:r>
                      <a:endParaRPr lang="en-MY" sz="1100">
                        <a:effectLst/>
                        <a:latin typeface="Times New Roman" panose="02020603050405020304" pitchFamily="18" charset="0"/>
                        <a:ea typeface="SimSun" panose="02010600030101010101" pitchFamily="2" charset="-122"/>
                      </a:endParaRPr>
                    </a:p>
                    <a:p>
                      <a:pPr algn="ctr">
                        <a:spcAft>
                          <a:spcPts val="0"/>
                        </a:spcAft>
                      </a:pPr>
                      <a:r>
                        <a:rPr lang="en-US" sz="1100" b="1">
                          <a:effectLst/>
                          <a:latin typeface="Times New Roman" panose="02020603050405020304" pitchFamily="18" charset="0"/>
                          <a:ea typeface="SimSun" panose="02010600030101010101" pitchFamily="2" charset="-122"/>
                        </a:rPr>
                        <a:t>ΔE</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Corrected</a:t>
                      </a:r>
                      <a:endParaRPr lang="en-MY" sz="1100">
                        <a:effectLst/>
                        <a:latin typeface="Times New Roman" panose="02020603050405020304" pitchFamily="18" charset="0"/>
                        <a:ea typeface="SimSun" panose="02010600030101010101" pitchFamily="2" charset="-122"/>
                      </a:endParaRPr>
                    </a:p>
                    <a:p>
                      <a:pPr algn="ctr">
                        <a:spcAft>
                          <a:spcPts val="0"/>
                        </a:spcAft>
                      </a:pPr>
                      <a:r>
                        <a:rPr lang="en-US" sz="1100" b="1">
                          <a:effectLst/>
                          <a:latin typeface="Times New Roman" panose="02020603050405020304" pitchFamily="18" charset="0"/>
                          <a:ea typeface="SimSun" panose="02010600030101010101" pitchFamily="2" charset="-122"/>
                        </a:rPr>
                        <a:t>ΔN</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Easting</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a:effectLst/>
                          <a:latin typeface="Times New Roman" panose="02020603050405020304" pitchFamily="18" charset="0"/>
                          <a:ea typeface="SimSun" panose="02010600030101010101" pitchFamily="2" charset="-122"/>
                        </a:rPr>
                        <a:t>Northing</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b="1" dirty="0" err="1" smtClean="0">
                          <a:effectLst/>
                          <a:latin typeface="Times New Roman" panose="02020603050405020304" pitchFamily="18" charset="0"/>
                          <a:ea typeface="SimSun" panose="02010600030101010101" pitchFamily="2" charset="-122"/>
                        </a:rPr>
                        <a:t>Stn</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083">
                <a:tc>
                  <a:txBody>
                    <a:bodyPr/>
                    <a:lstStyle/>
                    <a:p>
                      <a:pPr>
                        <a:spcAft>
                          <a:spcPts val="0"/>
                        </a:spcAft>
                      </a:pPr>
                      <a:r>
                        <a:rPr lang="en-US" sz="1100" dirty="0">
                          <a:effectLst/>
                          <a:latin typeface="Times New Roman" panose="02020603050405020304" pitchFamily="18" charset="0"/>
                          <a:ea typeface="SimSun" panose="02010600030101010101" pitchFamily="2" charset="-122"/>
                        </a:rPr>
                        <a:t>2</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101.100</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-10.200</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2</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083">
                <a:tc>
                  <a:txBody>
                    <a:bodyPr/>
                    <a:lstStyle/>
                    <a:p>
                      <a:pPr algn="r">
                        <a:spcAft>
                          <a:spcPts val="0"/>
                        </a:spcAft>
                      </a:pPr>
                      <a:r>
                        <a:rPr lang="en-US" sz="1100">
                          <a:effectLst/>
                          <a:latin typeface="Times New Roman" panose="02020603050405020304" pitchFamily="18" charset="0"/>
                          <a:ea typeface="SimSun" panose="02010600030101010101" pitchFamily="2" charset="-122"/>
                        </a:rPr>
                        <a:t>3</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85 25 20</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175.121</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174.562</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13.977</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0.003</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0.002</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174.565</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13.979</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275.665</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3.779</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3</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083">
                <a:tc>
                  <a:txBody>
                    <a:bodyPr/>
                    <a:lstStyle/>
                    <a:p>
                      <a:pPr algn="r">
                        <a:spcAft>
                          <a:spcPts val="0"/>
                        </a:spcAft>
                      </a:pPr>
                      <a:r>
                        <a:rPr lang="en-US" sz="1100">
                          <a:effectLst/>
                          <a:latin typeface="Times New Roman" panose="02020603050405020304" pitchFamily="18" charset="0"/>
                          <a:ea typeface="SimSun" panose="02010600030101010101" pitchFamily="2" charset="-122"/>
                        </a:rPr>
                        <a:t>4</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26 01 30</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150.702</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66.122</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135.421</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0.003</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0.002</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66.125</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135.423</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i="1">
                          <a:effectLst/>
                          <a:latin typeface="Times New Roman" panose="02020603050405020304" pitchFamily="18" charset="0"/>
                          <a:ea typeface="SimSun" panose="02010600030101010101" pitchFamily="2" charset="-122"/>
                        </a:rPr>
                        <a:t>341.790</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i="1">
                          <a:effectLst/>
                          <a:latin typeface="Times New Roman" panose="02020603050405020304" pitchFamily="18" charset="0"/>
                          <a:ea typeface="SimSun" panose="02010600030101010101" pitchFamily="2" charset="-122"/>
                        </a:rPr>
                        <a:t>139.202</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4</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1171">
                <a:tc>
                  <a:txBody>
                    <a:bodyPr/>
                    <a:lstStyle/>
                    <a:p>
                      <a:pPr algn="r">
                        <a:spcAft>
                          <a:spcPts val="0"/>
                        </a:spcAft>
                      </a:pPr>
                      <a:r>
                        <a:rPr lang="en-US" sz="1100">
                          <a:effectLst/>
                          <a:latin typeface="Times New Roman" panose="02020603050405020304" pitchFamily="18" charset="0"/>
                          <a:ea typeface="SimSun" panose="02010600030101010101" pitchFamily="2" charset="-122"/>
                        </a:rPr>
                        <a:t>5</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70 41 20</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180.701</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170.534</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59.757</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0.004</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0.002</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170.538</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59.759</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512.328</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198.961</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5</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083">
                <a:tc>
                  <a:txBody>
                    <a:bodyPr/>
                    <a:lstStyle/>
                    <a:p>
                      <a:pPr algn="r">
                        <a:spcAft>
                          <a:spcPts val="0"/>
                        </a:spcAft>
                      </a:pPr>
                      <a:r>
                        <a:rPr lang="en-US" sz="1100">
                          <a:effectLst/>
                          <a:latin typeface="Times New Roman" panose="02020603050405020304" pitchFamily="18" charset="0"/>
                          <a:ea typeface="SimSun" panose="02010600030101010101" pitchFamily="2" charset="-122"/>
                        </a:rPr>
                        <a:t>6</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355 26 50</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75.102</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-5.961</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74.865</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0.001</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0.000</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-5.960</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74.865</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506.368</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273.826</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6</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166">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Sum</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581.626</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405.257</a:t>
                      </a:r>
                      <a:endParaRPr lang="en-MY" sz="1100">
                        <a:effectLst/>
                        <a:latin typeface="Times New Roman" panose="02020603050405020304" pitchFamily="18" charset="0"/>
                        <a:ea typeface="SimSun" panose="02010600030101010101" pitchFamily="2" charset="-122"/>
                      </a:endParaRPr>
                    </a:p>
                    <a:p>
                      <a:pPr algn="r">
                        <a:spcAft>
                          <a:spcPts val="0"/>
                        </a:spcAft>
                      </a:pPr>
                      <a:r>
                        <a:rPr lang="en-US" sz="1100">
                          <a:effectLst/>
                          <a:latin typeface="Times New Roman" panose="02020603050405020304" pitchFamily="18" charset="0"/>
                          <a:ea typeface="SimSun" panose="02010600030101010101" pitchFamily="2" charset="-122"/>
                        </a:rPr>
                        <a:t>-405.268</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284.020</a:t>
                      </a:r>
                      <a:endParaRPr lang="en-MY" sz="1100" dirty="0">
                        <a:effectLst/>
                        <a:latin typeface="Times New Roman" panose="02020603050405020304" pitchFamily="18" charset="0"/>
                        <a:ea typeface="SimSun" panose="02010600030101010101" pitchFamily="2" charset="-122"/>
                      </a:endParaRPr>
                    </a:p>
                    <a:p>
                      <a:pPr algn="r">
                        <a:spcAft>
                          <a:spcPts val="0"/>
                        </a:spcAft>
                      </a:pPr>
                      <a:r>
                        <a:rPr lang="en-US" sz="1100" dirty="0">
                          <a:effectLst/>
                          <a:latin typeface="Times New Roman" panose="02020603050405020304" pitchFamily="18" charset="0"/>
                          <a:ea typeface="SimSun" panose="02010600030101010101" pitchFamily="2" charset="-122"/>
                        </a:rPr>
                        <a:t>-284.026</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405.268</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284.026</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405.268</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284.026</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083">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Error</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-0.011</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-0.006</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083">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Correction</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0.011</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0.006</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0.011</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0.006</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083">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3083">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86166">
                <a:tc>
                  <a:txBody>
                    <a:bodyPr/>
                    <a:lstStyle/>
                    <a:p>
                      <a:pPr algn="ct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Linear Mis-close</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b="1">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spcAft>
                          <a:spcPts val="0"/>
                        </a:spcAft>
                      </a:pPr>
                      <a:r>
                        <a:rPr lang="en-US" sz="1100" b="1" dirty="0">
                          <a:effectLst/>
                          <a:latin typeface="Times New Roman" panose="02020603050405020304" pitchFamily="18" charset="0"/>
                          <a:ea typeface="SimSun" panose="02010600030101010101" pitchFamily="2" charset="-122"/>
                        </a:rPr>
                        <a:t>1: 46419</a:t>
                      </a:r>
                      <a:endParaRPr lang="en-MY" sz="1100" dirty="0">
                        <a:effectLst/>
                        <a:latin typeface="Times New Roman" panose="02020603050405020304" pitchFamily="18" charset="0"/>
                        <a:ea typeface="SimSun" panose="02010600030101010101" pitchFamily="2" charset="-122"/>
                      </a:endParaRPr>
                    </a:p>
                    <a:p>
                      <a:pPr algn="r">
                        <a:spcAft>
                          <a:spcPts val="0"/>
                        </a:spcAft>
                      </a:pPr>
                      <a:endParaRPr lang="en-MY" sz="1100" dirty="0">
                        <a:effectLst/>
                        <a:latin typeface="Times New Roman" panose="02020603050405020304" pitchFamily="18" charset="0"/>
                        <a:ea typeface="SimSun" panose="02010600030101010101" pitchFamily="2" charset="-122"/>
                      </a:endParaRPr>
                    </a:p>
                  </a:txBody>
                  <a:tcPr marL="61786" marR="61786"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r">
                        <a:spcAft>
                          <a:spcPts val="0"/>
                        </a:spcAft>
                      </a:pP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a:effectLst/>
                          <a:latin typeface="Times New Roman" panose="02020603050405020304" pitchFamily="18" charset="0"/>
                          <a:ea typeface="SimSun" panose="02010600030101010101" pitchFamily="2" charset="-122"/>
                        </a:rPr>
                        <a:t> </a:t>
                      </a:r>
                      <a:endParaRPr lang="en-MY" sz="110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100" dirty="0">
                          <a:effectLst/>
                          <a:latin typeface="Times New Roman" panose="02020603050405020304" pitchFamily="18" charset="0"/>
                          <a:ea typeface="SimSun" panose="02010600030101010101" pitchFamily="2" charset="-122"/>
                        </a:rPr>
                        <a:t> </a:t>
                      </a:r>
                      <a:endParaRPr lang="en-MY" sz="1100" dirty="0">
                        <a:effectLst/>
                        <a:latin typeface="Times New Roman" panose="02020603050405020304" pitchFamily="18" charset="0"/>
                        <a:ea typeface="SimSun" panose="02010600030101010101" pitchFamily="2" charset="-122"/>
                      </a:endParaRPr>
                    </a:p>
                  </a:txBody>
                  <a:tcPr marL="61786" marR="6178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667006760"/>
      </p:ext>
    </p:extLst>
  </p:cSld>
  <p:clrMapOvr>
    <a:masterClrMapping/>
  </p:clrMapOvr>
  <p:timing>
    <p:tnLst>
      <p:par>
        <p:cTn id="1" dur="indefinite" restart="never" nodeType="tmRoot"/>
      </p:par>
    </p:tnLst>
  </p:timing>
</p:sld>
</file>

<file path=ppt/theme/theme1.xml><?xml version="1.0" encoding="utf-8"?>
<a:theme xmlns:a="http://schemas.openxmlformats.org/drawingml/2006/main" name="child-alphabet-blue">
  <a:themeElements>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child-alphabet-blue</Template>
  <TotalTime>1660</TotalTime>
  <Words>459</Words>
  <Application>Microsoft Office PowerPoint</Application>
  <PresentationFormat>On-screen Show (4:3)</PresentationFormat>
  <Paragraphs>186</Paragraphs>
  <Slides>10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10</vt:i4>
      </vt:variant>
    </vt:vector>
  </HeadingPairs>
  <TitlesOfParts>
    <vt:vector size="17" baseType="lpstr">
      <vt:lpstr>SimSun</vt:lpstr>
      <vt:lpstr>Abbey-Medium</vt:lpstr>
      <vt:lpstr>Arial</vt:lpstr>
      <vt:lpstr>Times New Roman</vt:lpstr>
      <vt:lpstr>child-alphabet-blue</vt:lpstr>
      <vt:lpstr>Equation</vt:lpstr>
      <vt:lpstr>Worksheet</vt:lpstr>
      <vt:lpstr>CHAPTER 3</vt:lpstr>
      <vt:lpstr>Chapter Description</vt:lpstr>
      <vt:lpstr>Balancing a traverse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3</dc:title>
  <dc:creator>User</dc:creator>
  <cp:lastModifiedBy>Arif</cp:lastModifiedBy>
  <cp:revision>42</cp:revision>
  <dcterms:created xsi:type="dcterms:W3CDTF">2010-01-13T15:05:54Z</dcterms:created>
  <dcterms:modified xsi:type="dcterms:W3CDTF">2018-07-23T01:32:07Z</dcterms:modified>
</cp:coreProperties>
</file>