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88" r:id="rId6"/>
    <p:sldId id="297" r:id="rId7"/>
    <p:sldId id="289" r:id="rId8"/>
    <p:sldId id="290" r:id="rId9"/>
    <p:sldId id="298" r:id="rId10"/>
    <p:sldId id="291" r:id="rId11"/>
    <p:sldId id="292" r:id="rId12"/>
    <p:sldId id="301" r:id="rId13"/>
    <p:sldId id="293" r:id="rId14"/>
    <p:sldId id="299" r:id="rId15"/>
    <p:sldId id="300" r:id="rId16"/>
    <p:sldId id="302" r:id="rId17"/>
    <p:sldId id="294" r:id="rId18"/>
    <p:sldId id="295" r:id="rId19"/>
    <p:sldId id="296" r:id="rId20"/>
    <p:sldId id="303" r:id="rId21"/>
    <p:sldId id="304" r:id="rId22"/>
    <p:sldId id="305" r:id="rId23"/>
    <p:sldId id="306" r:id="rId24"/>
    <p:sldId id="307" r:id="rId25"/>
    <p:sldId id="308" r:id="rId26"/>
    <p:sldId id="284" r:id="rId27"/>
    <p:sldId id="28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8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121859-F1B5-4797-91F6-7D040C07EE12}" type="datetimeFigureOut">
              <a:rPr lang="en-US" smtClean="0"/>
              <a:t>2015-10-06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EF7FE-132F-4583-8C96-93A8D5918F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1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535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EF7FE-132F-4583-8C96-93A8D5918FC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299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59E9C-7F35-4427-985C-783DF691E5CC}" type="datetime1">
              <a:rPr lang="en-US" smtClean="0"/>
              <a:t>2015-10-06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5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E3D-276B-4EF4-B221-0590F55FEDFA}" type="datetime1">
              <a:rPr lang="en-US" smtClean="0"/>
              <a:t>2015-10-06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44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7E759-F5BB-4B91-839B-FCE884E14642}" type="datetime1">
              <a:rPr lang="en-US" smtClean="0"/>
              <a:t>2015-10-06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16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5B9C9-ECDC-43B0-8140-04729EBB10D8}" type="datetime1">
              <a:rPr lang="en-US" smtClean="0"/>
              <a:t>2015-10-06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259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13B0A-17B4-45C4-B1DF-B8CDBC0C0A73}" type="datetime1">
              <a:rPr lang="en-US" smtClean="0"/>
              <a:t>2015-10-06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8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7D50F-A3BF-4710-9C01-D8836A6C66FF}" type="datetime1">
              <a:rPr lang="en-US" smtClean="0"/>
              <a:t>2015-10-06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3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B0FDB-7732-4A39-9E3F-FD50C79FE2F8}" type="datetime1">
              <a:rPr lang="en-US" smtClean="0"/>
              <a:t>2015-10-06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35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B66CA-43F8-4ADB-A088-EB3E7FF3E754}" type="datetime1">
              <a:rPr lang="en-US" smtClean="0"/>
              <a:t>2015-10-06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68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724E-1098-4E4F-8162-02819F7D79AF}" type="datetime1">
              <a:rPr lang="en-US" smtClean="0"/>
              <a:t>2015-10-06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4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14900-2FD1-44D3-8AEB-ADED0CA097A5}" type="datetime1">
              <a:rPr lang="en-US" smtClean="0"/>
              <a:t>2015-10-06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EFB-ACE7-4BC6-923F-102535EF0262}" type="datetime1">
              <a:rPr lang="en-US" smtClean="0"/>
              <a:t>2015-10-06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74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B949D-022F-4F6B-8E88-1660CEF3C355}" type="datetime1">
              <a:rPr lang="en-US" smtClean="0"/>
              <a:t>2015-10-06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847B5-FE98-49CF-9B33-84FFD20F5F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1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haruzi@ump.edu.my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jihad_ku@yahoo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Plastics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343400"/>
            <a:ext cx="4648200" cy="2514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US" dirty="0" smtClean="0"/>
              <a:t>Wan </a:t>
            </a:r>
            <a:r>
              <a:rPr lang="en-US" dirty="0" err="1" smtClean="0"/>
              <a:t>Sharuzi</a:t>
            </a:r>
            <a:r>
              <a:rPr lang="en-US" dirty="0" smtClean="0"/>
              <a:t> Wan Harun</a:t>
            </a:r>
          </a:p>
          <a:p>
            <a:pPr algn="r"/>
            <a:r>
              <a:rPr lang="en-US" dirty="0" smtClean="0"/>
              <a:t>Faculty of Mechanical Engineering</a:t>
            </a:r>
            <a:br>
              <a:rPr lang="en-US" dirty="0" smtClean="0"/>
            </a:br>
            <a:r>
              <a:rPr lang="en-US" dirty="0" err="1" smtClean="0"/>
              <a:t>Universiti</a:t>
            </a:r>
            <a:r>
              <a:rPr lang="en-US" dirty="0" smtClean="0"/>
              <a:t> Malaysia Pahang</a:t>
            </a:r>
          </a:p>
          <a:p>
            <a:pPr algn="r"/>
            <a:r>
              <a:rPr lang="en-US" dirty="0" smtClean="0">
                <a:hlinkClick r:id="rId3"/>
              </a:rPr>
              <a:t>sharuzi@ump.edu.my</a:t>
            </a:r>
            <a:endParaRPr lang="en-US" dirty="0" smtClean="0"/>
          </a:p>
          <a:p>
            <a:pPr algn="r"/>
            <a:r>
              <a:rPr lang="en-US" dirty="0" smtClean="0">
                <a:hlinkClick r:id="rId4"/>
              </a:rPr>
              <a:t>jihad_ku@yahoo.com</a:t>
            </a:r>
            <a:endParaRPr lang="en-US" dirty="0" smtClean="0"/>
          </a:p>
          <a:p>
            <a:pPr algn="r"/>
            <a:r>
              <a:rPr lang="en-US" dirty="0" smtClean="0"/>
              <a:t>019 959 0039</a:t>
            </a:r>
          </a:p>
          <a:p>
            <a:pPr algn="r"/>
            <a:r>
              <a:rPr lang="en-US" dirty="0" smtClean="0"/>
              <a:t>09 424 6339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0"/>
            <a:ext cx="7772400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dirty="0" smtClean="0"/>
              <a:t>Plastic Injection Technology</a:t>
            </a:r>
            <a:br>
              <a:rPr lang="en-US" sz="2000" dirty="0" smtClean="0"/>
            </a:br>
            <a:r>
              <a:rPr lang="en-US" sz="2000" dirty="0" smtClean="0"/>
              <a:t>BMM 4843</a:t>
            </a:r>
            <a:endParaRPr lang="en-US" sz="2000" dirty="0"/>
          </a:p>
        </p:txBody>
      </p:sp>
      <p:pic>
        <p:nvPicPr>
          <p:cNvPr id="1026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https://webmail.ump.edu.my/desknow/download/QWN0aW9uPVZpZXdJbkF0dGFjaG1lbnQmR3JvdXBOYW1lPU1haWwmRG93bmxvYWRUeXBlPUF0dGFjaG1lbnQmSURBdHRhY2htZW50PTIwNzA3NTAyNCZBdHRhY2htZW50VHlwZT1maWxlJlJuZD0xNDg3NzU2YTUwMyZWcz0xOEE0ODc1JlZpcnR1YWxQYXJhbXM9VFJVRQ==/Logo+MFG+new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7" descr="data:image/jpeg;base64,/9j/4AAQSkZJRgABAQAAAQABAAD/2wCEAAkGBhQGEBIPEBQSFRUVGBgVFRcVFhAXFRIWFRIhGBYVExoXGygfFxokGhIWHy8gIyg1LCwsFh40NTIqNSgsLCkBCQoKDgwOGg8PGiwlHyA1LSo1NTIsLSwqLyosNTQvLCktLCwpKSwsNC8pLCwwLDQsKSwsLCksLCwsLCwsLSksLP/AABEIAREAuQMBIgACEQEDEQH/xAAcAAEAAgMBAQEAAAAAAAAAAAAABQcCBAYIAwH/xABKEAABAgMDBgoFCgQEBwAAAAABAAIDBBEFBiESMUFRYXEHEyIyNHJzgbGzIzWRssEUFRZCUmKSodHhJDND0kRTgvAXJTZUg5O0/8QAGwEBAAMBAQEBAAAAAAAAAAAAAAQFBgMCAQf/xAAwEQACAQIDBgQGAgMAAAAAAAAAAQIDBBESMQUTITNBcSIyYbFRkaHB0fCB4QYUQv/aAAwDAQACEQMRAD8AvFERAEREAREQBERAEWLn5P7VPgvm6I93NaB1jTvAbWv5IfMT7ItR0tEi54pb2bGDuOXlflRfN1iw4hq8xX9aLGyfwh2T+S+8Dy3Lov36m5Ejtg85zRvIHitN9vy0PAzEAf8Akh/qsW3dlm/4eB3w2E/mFsCzITc0KF+Bn6L7wPD3r0wXzf4NX6TSv/cQfxt/VfSHb0vFNGx4BOrjIdfZVZxLHgRudBgnfDYfELUmLpSkyKGBDHVqz3CF98Pqc3/sLTK/mvySrIgiCrSCNhBWS5CZ4O2QyXysWLBdoxqNwIo4e0qLiW5PXScGzNIrDgC41DurEpWvW1Zl6VNS8rOE72VHjXg0vivEv50a+RYaKPsS3IdvQ+MhHNg5p5zDqP6qQXNrDgyfCcZxUovFMIiL4egiIgCIiAIiIAiLVtO1IVjwnRo7wxjc5P5AAYknQBiV9SbeCDeGptLSmLWhwX8UCXxKV4uGMp4BrQv0Qwck0LyAaZ1z8lNzN9eW3LlJM80jCZmm6wf6MM628o6CK1XSyFnQ7LYIcFjWNqTQaSTUucc7nE4knEnOukoKHCWv7qeFLNxR+w8uJi6jBqHKPeTgN1DvX2AotOatVkthXKOofE6FDzdpvmsK0GofHWqG+21bWuMcc0vgvu+nv6EulbTnx0RMTVrMlsOcdQ+JUYbbiF1cKfZph+qj0WOutu3deWMZZUui+76+3oWMLanFaYnQytsMmMDyTtzdxW+uPWzK2i+UzGo1HEfsrWy/yVrw3Kx9V91+PkcKlmtYHTotCVthkxg7knbm7it9a2hc0riOelJNfvyIE4Sg8JILWtGz2WpCfBiCrXCm46CNoOK2VE3ktr5ohcmror6thMAJc5x0gDEgVr7BpUlJt8CPVlCMG56HFcHRdBnHs0cW7Kpm5LhQ+0/mrLXO3Nu38wwi6J/NiUytOQBmYD347ddF0S6VZKUsUQ9m0JUbdRlrr2x6BERcixCIiAjLzdDmezf7qpqiuW83Q5ns3+6qbU220ZlNvcyHY/KJRfqKSZ4xcQwEnMMSoeCfnaLyua3GmzRXaVJWg0vhPA1eGf8AJRNkTIgPoczhSu3QpVGPglJakujHwSktSdos4I5Td48Vis4PObvHiorIsdUXPNWSyZx5p1j4jSoeasx8riRUax8dS6VFj73YttdeLDLL4r7rR+/qfqlO5nDhqjj0XRzVksmcRyTrHxCizYkQOphT7VcP1WPuth3dCWEY5k+q+66e3qWELmnJa4GgtmVs983zRhrOA/dS8rYzIGLuUdub2KQzK0sv8ak/FcvD0Wv8v8fM4VLxLhA0JWx2QMXco7c3sXn+9bB8vnMB/PjeaV6PXnO9L8mfnKf58bHT/NObUv0TYltSt80aUUlh+4/Eze1akpRi2yMZKgYv5I3DKO4fE4LOLM5YyGjJZqGna46SviTVfi0WXHiyhwxeLPzIGoJkDUF+ovR6xPzIGoJkDUF+ogxL04KBSy4PWi+c5deuR4KfVcHrRfOcuuWUuedPuzU0OXHsiMvN0OZ7N/uqm1cl5uhzPZv91U2u1tozMbe5kOwREUkz4UZOWMIhLodBsObu1KTRe4TlB4o9wqSg8YkNDmI0hg5pI2403ELalrdZlDKDm0IrpGfZj+S31+shiI5tQDiM4B0rpKpCXmj8jtvISfijx9C05bhDkJoVbMwx1w9nvgLaF9JE/wCLlv8A2w/1X0fdOTiYmUlTvgQf7UZdSTh4iUlRugQf7VVPc9M30N8t51w+prxL9SEPPNy3dEYfArBt+pWN/KMeNq4mWm4gO5zYZb+amYMhDluZDht6rWjwC+68Y0/g/n/R6wl8f35kOy24syaQ5OYpofFdAhsOymWYg/AvtCbNTFC8wIX2ms4yMf8AS92QB3sKkkXnMuiPuHqajLOH9Rz4h++RQ72NAYfwrz3eoZM/OAf58XzSvR6843r6fOdvG80qz2Y8ZyKzaXliRSIivCmCIiAIiIC9eCn1XB60XznLrlyPBT6rg9aL5zl1yylxzZd2aihy49kRl5uhzPZv91U2rkvN0OZ7N/uqm12ttGZnb3Mh2CIikmfCIiALODzm7x4rBZwec3ePFGfY6ovRERVJ+lhERAEREAXnG9fT5zt43mlejl5xvX0+c7eN5pVtszzyKvaXliRSIivClCIiAIiIC9eCn1XB60XznLrlyPBT6rg9aL5zl1yylxzZd2aihy49kRl5uhzPZv8AdVNq5LzdDmezf7qptdrbRmZ29zIdgiIpJnwiIgCzg85u8eKwWcHnN3jxRn2OqL0REVSfpYREQBERAF5xvX0+c7eN5pXo5ecb19PnO3jeaVbbM88ir2l5YkUiIrwpQiIgCIiAvXgp9VwetF85y65cjwU+q4PWi+c5dcspcc2XdmoocuPZEZebocz2b/dVNq5LzdDmezf7qptdrbRmZ29zIdgiIpJnwiIgCzg85u8eKwWcHnN3jxRn2OqL0REVSfpYREQBERAF5xvX0+c7eN5pXo5ecb19PnO3jeaVbbM88ir2l5YkUiIrwpQiIgCIiAvXgp9VwetF85y65cjwU+q4PWi+c5dcspcc2XdmoocuPZEZebocz2b/AHVTauS83Q5ns3+6qbXa20ZmdvcyHYIiKSZ8IiIAs4PObvHisFnB5zd48UZ9jqi9ERFUn6WEREAREQBecb19PnO3jeaV6OXnG9fT5zt43mlW2zPPIq9peWJFIiK8KUIiIAiIgL14KfVcHrRfOcuuXI8FPquD1ovnOXXLKXHNl3ZqKHLj2RGXm6HM9m/3VTauS83Q5ns3+6qbXa20ZmdvcyHYIiKSZ8IiIAs4PObvHisFnB5zd48UZ9jqi9ERFUn6WEREAREQBecb19PnO3jeaV6OXnG9fT5zt43mlW2zPPIq9peWJFIiK8KUIiIAiIgL14KfVcHrRfOcuuXI8FPquD1ovnOXXLKXHNl3ZqKHLj2RrWjJ/OMGJBJpltLa56VFK7VR06TZUZ8tMDi4jDQ6WuGhzXfZIxFfFX0uO4RrmfSWDxsIfxEIcjRxrM5hn8y3bqqV0takVLLPR/Qg7RsY3Mcf+kVznRc3Lzj5M0BOGdprT2aFKy1rsjYO5J25vb+qs528o8VxRkKltOGnE30RFHIwX612SQdS/EQFz2FbDbcgNjNwJwc37Dhnb8dxCkFUt0Lw/MUflH0T6Nf93U/u8CditkHKxCrqsMjN5s+8V1SxfmXB/n+T9REXIsAiIgNS1rUZYsGJMRjRjBU6zoDRrJJAA1kLzhac8bTjxY5AaYr3xCBiG5bi6gOmlV2XCne754j/ACSEfRQTyiM0SKMD3NxG/K2LhFobC33cMz1fsUN9XU5ZFovcIiKxK8Ii3Jay3zGJ5I1n4BeZSUVizzKSisWzTUhZ1iRbSc1jWmriANZJ1D9VJS1nMlcQKnWfhqVoXCuz8iaJqKOW4ejBzsYRztjj4byq+ve5F4T5bZrqrkp6dX8F+6E1dSwfo3KQpbKyi2pcfvPcXOpsBNBuUuiKhlJybb6mvjFRSiugREXk9FTcKty/krjaEBvJcfTtH1XE4RQNROfbQ6SRWq9QR4LZlrmPAc1wLXNIqHAihBGkEFUHfm6LrpzBaKmC+roLs+Gljj9pte8UOul7YXWdbuWq0KW+tsr3kdOpBy08+V5pw1HEft3KWlrXZGwdyTtze39VAop86MZ6lJUoQnrqdYi5uWnnyvNOGo4j9u5S0ta7I2DuSdub2/qoM7eUdOJAqW04cVxRvKxOD68XypnySIeUwejJ+swfV3t8NyrtfWUmnST2xGGjmkEHaPhsUSpDOsDpZXTtqqmtOvYvJFH2FbDbcgNjNwJwc37Dhnb8dxCkFWtYcGb6E4zipR0YXHcJV7/o5L8VCNI8YENpnhszOibDoG3HGhXTWtakOxYMSYjGjGCp1nQGjWSSABrIXne3rbfeGYiTMXO84CtQxo5rG7APaanSp9jb72eaWi9yHeXG6hgtWR+ZEW5LWW+Yx5o1n4BaCUlFYszspKKxkzTW5LWW+Yx5o1n4BS0tZzJXECp1n4altKHO66QINS76QNWWs5kriBU6z8NS2kUhYVjPt2M2EzAZ3u0MaM536hrKhTm3xkyLFTrTUVxbJe5N2fniJx0UeiYcxzRH6G7QM57hrVoL4SMkyzobYUMUa0UA+J1knEnavuqypPO8Td2NpG1pZVr1fqERFzJoREQBRd5Lvw7zS75eLpxY7TDeOa9vt7wSNKlEX2MnF4o+NJrBnme1bLiWLGfLxhR7DQ6jqc06QRQg7VqK8OEi5f0kg8dBb/EQhydcVmcwztzlu2owqSqPzLT21wq8MevUzdzQdGeHR6BEXSTtw48hIttFz4JhObDeGh0TjKRS0NBBZSvLFcdedd5TjHBN6nGMJSxcVoQctPPleacNRxH7dylpa12RsHck7c3t/VQsvBMy9rBSrnBormq40Ffap29Nx490WMfHdBcHkgcWXk4CuOU0LjVhTlJRlwbOMrRVU5YadTqLn3h+Yo4yj6KJQP2an91fYTsVsg5WIVOQ+DCfkYZiMfLvAblCGHRSXYVyWgsAyjvC+tl8IkSLIPlWVbGFGMiHEMhuzkacptKDVUasaerbqbzU2n8Sxsqk7KLp1/Lqn9jW4U73fPEf5JCPooJ5RGaJFGB7m4jflbCuQlrLfMY80az8Au5sTgwizEJkZvFDKFW8YX5VNBADSACMRsKxsy7EW1o0WAx0MOhEhxcXUNHZJyaNJzqXG5hShkp9CBdVLirNNQfi0/r+DnpazWSuIFTrPw1LaXWf8NJn7cD8UX+xRltXSj2E0PiBrmZi5hJDSc2VUAjfSijuspviyvq2dyk5zi+BDIiL0QjODBdMOaxgJc4gADOScwVuXYu+278ENwMR1DEcNJ1DYK0HedKhLg3Z+StE3FHLcPRg/VaRzt5H5b12ahV6mLyo12yLDdR3014np6L+/YIiKMXwREQBERAEREAVR8Kty/kTjaEBvIefTtH1Hk4RBscTjtx0mluL5zEu2bY6G8BzXAtc0ioc0ihBGqi729d0Z5kca1FVYZWeYFb94/8ApmF2Mp78NcFfe6brpzBYKmE+roLtbdLHfebUDaCDpoLBunNwL7WULOiODYjIYhubUZQEMji4jQecOSwnaCFc3U1KNOqtE0yptYOMp0nq1gVNZXSIPaM98Kz+G7+RLdd/uLCx+BwyMeHFjTAcyG4PyWwy0vyTUAkuOSKgVz4VzZ1D8L15YdrxYcvBcHtg5Ze5tC0vdQZIOnJDTWml1M4K8upGvcQdPiljieo05UaE1PhiWfPW2yxmygiZo0RsAO0Nc6E5zSdhLA3/AFBc1M8HYfaZjtAECKOMiNwwiB3KaBqeTX8ebBa3DAP+XS3bM/8AniLZu3whNmbNMaKQY8GkJzSRWI8j0b9zgCTta/Uq+NOcaW8h14P7Eq4lSm3TraLCXyOwl7RbHjRIDc8JrC6mYF9aN3gNr3hclcz1hPdZ/nFY8GsZ0y+be8kudxZcTpJLySsrmesJ7rP84rjly5l2Ika+/dCp8XL74Hxt6y7QjzMV0Ax+LLuRkxg0UoMwyxTGqmrQD5Syntm3AxOLIJJBq4nkCukirRXWFzd472zUhNRoUOLkta6jRkQjQZIOctrpXPWlbke16cfEc8DEDkgA66NAFdq6KnKSWOBAqXtChOqo53J4rjhlNFdNcq7PzzE42IPRQzjX+o7OG7tJ7hpURYljvtyM2CzCuLnaGNGdx9vtIVwSEiyzYbYUMUa0UHxJ1knHvXqtUyrBanDZNhv572a8K+rNhERQTYhERAEREAREQBERAEREBFXmu7DvPLvl4mFcWOpUw3gclw9tCNIJGlee7Rs+JYsd8GKMmJDdQ0OY5w5p1EEEHUQvTK4rhKuX9IoPHwW/xEIYAZ4rBiYe8VJbtqNNRY2Nzu5ZJaP6EC8t95HNHVFNxrVjTLch8aM5v2XRIjm+wmi1URaBJLQoXJvUKUsLnP3DxUWpSwuc/cPFcq/LZHuOWyYREVSVAWUKEY7gxoJc4gADOSTQALFWFcC7PydonIo5Th6IH6rSOfvIzbN+Hic1BYkuztZXNVQWnX0RN3Wu8Lvwck0MR2MRw16GjYK+J0qaRFWttvFm9pU40oKEFwQREXw6BERAEREAREQBERAEREAREQFQ8Kly/m95n4DfRvPpmj6kRx5/VcTj97rYV0vT8zLNnGOhxGhzHgtc04hwIoQVQF9bqOunMmHiYT6ugu1tri0/ebUA7wdNFfWF1nW7lqvYpL62yveR0epz6lLC5z9w8VFqUsLnP3DxU6vy2Utxy2TCIt2xrIfbcZsGHpxcdDGjO4/7zkKpbwWLKqEJTkoxWLZL3Lu189xeMiD0MM8r77s4ZuzE7N6tMCi17PkGWZCbBhijWig1nWTtJxWwq2pPO8TeWNnG1pZer1CIi5k4IiIAiIgCIiAIiIAiIgCIiAIiIAoi9N3GXolnS8TA86G+lTDeBg4bMaEaQSpdF6jJxeK1R8klJYM8y2jZ77JivgRhkvYclw8CNYIIIOkELbsLnP3DxVscJly/pBC+UwW+nhDMBjFhjEs6wxI7xpwqawjVz9w8VoY11XoN9eplNo0HRi106E3DhmMQ1oJJIAAzkk0ACtq6l3RYEGhoYj8Yh26GjYPGpUHcC7PFATkUYkeiB0A/X3nRs3rt1S16mPhRN2RYbuO+muL09F/fsERFGL8IiIAiIgCIiAIiIAiIgCIiAIiIAiIgCIiALi5jg4hxLQM02ggvGVFh64gNcPuurU7jrw7RF7hUlDHK9TlVowqrLNYrU/AMnAL9RF4OoREQBERAEREAREQBERAEREAREQBERAEREAREQBERAEREAREQBERAEREAREQBERA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558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5181600"/>
          </a:xfrm>
        </p:spPr>
        <p:txBody>
          <a:bodyPr>
            <a:normAutofit/>
          </a:bodyPr>
          <a:lstStyle/>
          <a:p>
            <a:r>
              <a:rPr lang="en-US" dirty="0" smtClean="0"/>
              <a:t>We </a:t>
            </a:r>
            <a:r>
              <a:rPr lang="en-US" dirty="0"/>
              <a:t>have learned that plastics are composed of small molecules </a:t>
            </a:r>
            <a:r>
              <a:rPr lang="en-US" dirty="0" smtClean="0"/>
              <a:t>which </a:t>
            </a:r>
            <a:r>
              <a:rPr lang="en-US" dirty="0"/>
              <a:t>have been joined together to form </a:t>
            </a:r>
            <a:r>
              <a:rPr lang="en-US" dirty="0" smtClean="0"/>
              <a:t>long chain molecules </a:t>
            </a:r>
            <a:r>
              <a:rPr lang="en-US" dirty="0"/>
              <a:t>that are referred to as polymers</a:t>
            </a:r>
            <a:r>
              <a:rPr lang="en-US" dirty="0" smtClean="0"/>
              <a:t>.</a:t>
            </a:r>
          </a:p>
          <a:p>
            <a:r>
              <a:rPr lang="en-US" dirty="0"/>
              <a:t>In the solid state, some of the </a:t>
            </a:r>
            <a:r>
              <a:rPr lang="en-US" dirty="0" smtClean="0"/>
              <a:t>polymer molecules </a:t>
            </a:r>
            <a:r>
              <a:rPr lang="en-US" dirty="0"/>
              <a:t>are arranged in a </a:t>
            </a:r>
            <a:r>
              <a:rPr lang="en-US" b="1" dirty="0"/>
              <a:t>very orderly</a:t>
            </a:r>
            <a:r>
              <a:rPr lang="en-US" dirty="0"/>
              <a:t>,  </a:t>
            </a:r>
            <a:r>
              <a:rPr lang="en-US" b="1" dirty="0"/>
              <a:t>repetitive pattern</a:t>
            </a:r>
            <a:r>
              <a:rPr lang="en-US" dirty="0"/>
              <a:t> and are called </a:t>
            </a:r>
            <a:r>
              <a:rPr lang="en-US" b="1" i="1" dirty="0" smtClean="0"/>
              <a:t>crystalline</a:t>
            </a:r>
            <a:r>
              <a:rPr lang="en-US" dirty="0" smtClean="0"/>
              <a:t>.</a:t>
            </a:r>
          </a:p>
          <a:p>
            <a:r>
              <a:rPr lang="en-US" dirty="0" smtClean="0"/>
              <a:t>Others are structured in a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very random arrangement</a:t>
            </a:r>
            <a:r>
              <a:rPr lang="en-US" dirty="0" smtClean="0"/>
              <a:t> without any regularly repeating pattern, and they are called </a:t>
            </a:r>
            <a:r>
              <a:rPr lang="en-US" b="1" i="1" dirty="0" smtClean="0"/>
              <a:t>amorphous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5867400" cy="97391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Crystalline vs. Amorphous Materials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405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787169"/>
            <a:ext cx="8229600" cy="5461231"/>
          </a:xfrm>
        </p:spPr>
        <p:txBody>
          <a:bodyPr>
            <a:normAutofit/>
          </a:bodyPr>
          <a:lstStyle/>
          <a:p>
            <a:r>
              <a:rPr lang="en-US" b="1" dirty="0"/>
              <a:t>T</a:t>
            </a:r>
            <a:r>
              <a:rPr lang="en-US" b="1" dirty="0" smtClean="0"/>
              <a:t>he </a:t>
            </a:r>
            <a:r>
              <a:rPr lang="en-US" b="1" dirty="0"/>
              <a:t>greater </a:t>
            </a:r>
            <a:r>
              <a:rPr lang="en-US" b="1" dirty="0" smtClean="0"/>
              <a:t>the </a:t>
            </a:r>
            <a:r>
              <a:rPr lang="en-US" b="1" dirty="0"/>
              <a:t>degree of crystallinity </a:t>
            </a:r>
            <a:r>
              <a:rPr lang="en-US" b="1" dirty="0" smtClean="0"/>
              <a:t>of a polymer</a:t>
            </a:r>
            <a:r>
              <a:rPr lang="en-US" b="1" dirty="0"/>
              <a:t>, the more orderly its </a:t>
            </a:r>
            <a:r>
              <a:rPr lang="en-US" b="1" dirty="0" smtClean="0"/>
              <a:t>structure becomes.</a:t>
            </a: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136" y="2590800"/>
            <a:ext cx="6156376" cy="298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2"/>
          <p:cNvSpPr txBox="1"/>
          <p:nvPr/>
        </p:nvSpPr>
        <p:spPr>
          <a:xfrm>
            <a:off x="1524000" y="5867400"/>
            <a:ext cx="6019800" cy="381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55"/>
              </a:spcBef>
            </a:pPr>
            <a:r>
              <a:rPr sz="2000" i="1" spc="0" dirty="0" smtClean="0">
                <a:latin typeface="Times New Roman"/>
                <a:cs typeface="Times New Roman"/>
              </a:rPr>
              <a:t>Figure</a:t>
            </a:r>
            <a:r>
              <a:rPr sz="2000" i="1" spc="50" dirty="0" smtClean="0">
                <a:latin typeface="Times New Roman"/>
                <a:cs typeface="Times New Roman"/>
              </a:rPr>
              <a:t> </a:t>
            </a:r>
            <a:r>
              <a:rPr lang="en-US" sz="2000" i="1" spc="0" dirty="0" smtClean="0">
                <a:latin typeface="Times New Roman"/>
                <a:cs typeface="Times New Roman"/>
              </a:rPr>
              <a:t>2.1</a:t>
            </a:r>
            <a:r>
              <a:rPr sz="2000" i="1" spc="0" dirty="0" smtClean="0">
                <a:latin typeface="Times New Roman"/>
                <a:cs typeface="Times New Roman"/>
              </a:rPr>
              <a:t> </a:t>
            </a:r>
            <a:r>
              <a:rPr sz="2000" i="1" spc="224" dirty="0" smtClean="0">
                <a:latin typeface="Times New Roman"/>
                <a:cs typeface="Times New Roman"/>
              </a:rPr>
              <a:t> </a:t>
            </a:r>
            <a:r>
              <a:rPr sz="2000" i="1" spc="0" dirty="0" smtClean="0">
                <a:latin typeface="Times New Roman"/>
                <a:cs typeface="Times New Roman"/>
              </a:rPr>
              <a:t>Illustrative</a:t>
            </a:r>
            <a:r>
              <a:rPr sz="2000" i="1" spc="114" dirty="0" smtClean="0">
                <a:latin typeface="Times New Roman"/>
                <a:cs typeface="Times New Roman"/>
              </a:rPr>
              <a:t> </a:t>
            </a:r>
            <a:r>
              <a:rPr sz="2000" i="1" spc="0" dirty="0" smtClean="0">
                <a:latin typeface="Times New Roman"/>
                <a:cs typeface="Times New Roman"/>
              </a:rPr>
              <a:t>drawing</a:t>
            </a:r>
            <a:r>
              <a:rPr sz="2000" i="1" spc="-29" dirty="0" smtClean="0">
                <a:latin typeface="Times New Roman"/>
                <a:cs typeface="Times New Roman"/>
              </a:rPr>
              <a:t> </a:t>
            </a:r>
            <a:r>
              <a:rPr sz="2000" i="1" spc="0" dirty="0" smtClean="0">
                <a:latin typeface="Times New Roman"/>
                <a:cs typeface="Times New Roman"/>
              </a:rPr>
              <a:t>of</a:t>
            </a:r>
            <a:r>
              <a:rPr sz="2000" i="1" spc="-67" dirty="0" smtClean="0">
                <a:latin typeface="Times New Roman"/>
                <a:cs typeface="Times New Roman"/>
              </a:rPr>
              <a:t> </a:t>
            </a:r>
            <a:r>
              <a:rPr sz="2000" i="1" spc="0" dirty="0" smtClean="0">
                <a:latin typeface="Times New Roman"/>
                <a:cs typeface="Times New Roman"/>
              </a:rPr>
              <a:t>polymer</a:t>
            </a:r>
            <a:r>
              <a:rPr sz="2000" i="1" spc="145" dirty="0" smtClean="0">
                <a:latin typeface="Times New Roman"/>
                <a:cs typeface="Times New Roman"/>
              </a:rPr>
              <a:t> </a:t>
            </a:r>
            <a:r>
              <a:rPr sz="2000" i="1" spc="0" dirty="0" smtClean="0">
                <a:latin typeface="Times New Roman"/>
                <a:cs typeface="Times New Roman"/>
              </a:rPr>
              <a:t>molecules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3268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important thing to remember is that the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physical properties</a:t>
            </a:r>
            <a:r>
              <a:rPr lang="en-US" dirty="0"/>
              <a:t> </a:t>
            </a:r>
            <a:r>
              <a:rPr lang="en-US" dirty="0" smtClean="0"/>
              <a:t>of these </a:t>
            </a:r>
            <a:r>
              <a:rPr lang="en-US" dirty="0"/>
              <a:t>two types </a:t>
            </a:r>
            <a:r>
              <a:rPr lang="en-US" dirty="0" smtClean="0"/>
              <a:t>of plastics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quite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</a:t>
            </a:r>
            <a:r>
              <a:rPr lang="en-US" dirty="0" smtClean="0"/>
              <a:t>. </a:t>
            </a:r>
          </a:p>
          <a:p>
            <a:r>
              <a:rPr lang="en-US" dirty="0" smtClean="0"/>
              <a:t>This </a:t>
            </a:r>
            <a:r>
              <a:rPr lang="en-US" dirty="0"/>
              <a:t>is </a:t>
            </a:r>
            <a:r>
              <a:rPr lang="en-US" dirty="0" smtClean="0"/>
              <a:t>very important </a:t>
            </a:r>
            <a:r>
              <a:rPr lang="en-US" dirty="0"/>
              <a:t>to the part designer who must select the best material for each unique product.</a:t>
            </a:r>
          </a:p>
        </p:txBody>
      </p:sp>
    </p:spTree>
    <p:extLst>
      <p:ext uri="{BB962C8B-B14F-4D97-AF65-F5344CB8AC3E}">
        <p14:creationId xmlns:p14="http://schemas.microsoft.com/office/powerpoint/2010/main" val="3248642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0"/>
            <a:ext cx="5029200" cy="688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2"/>
          <p:cNvSpPr txBox="1"/>
          <p:nvPr/>
        </p:nvSpPr>
        <p:spPr>
          <a:xfrm>
            <a:off x="6096000" y="3657600"/>
            <a:ext cx="27813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55"/>
              </a:spcBef>
            </a:pPr>
            <a:r>
              <a:rPr lang="en-US" sz="2000" i="1" spc="0" dirty="0" smtClean="0">
                <a:latin typeface="Times New Roman"/>
                <a:cs typeface="Times New Roman"/>
              </a:rPr>
              <a:t>Properties of common plastics.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84994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00038"/>
            <a:ext cx="4991100" cy="625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2"/>
          <p:cNvSpPr txBox="1"/>
          <p:nvPr/>
        </p:nvSpPr>
        <p:spPr>
          <a:xfrm>
            <a:off x="6096000" y="3657600"/>
            <a:ext cx="2781300" cy="1143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55"/>
              </a:spcBef>
            </a:pPr>
            <a:r>
              <a:rPr lang="en-US" sz="2000" i="1" spc="0" dirty="0" smtClean="0">
                <a:latin typeface="Times New Roman"/>
                <a:cs typeface="Times New Roman"/>
              </a:rPr>
              <a:t>Properties of common plastics.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922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75" y="2152650"/>
            <a:ext cx="504825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2"/>
          <p:cNvSpPr txBox="1"/>
          <p:nvPr/>
        </p:nvSpPr>
        <p:spPr>
          <a:xfrm>
            <a:off x="5826109" y="4876800"/>
            <a:ext cx="2781300" cy="685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55"/>
              </a:spcBef>
            </a:pPr>
            <a:r>
              <a:rPr lang="en-US" sz="2000" i="1" spc="0" dirty="0" smtClean="0">
                <a:latin typeface="Times New Roman"/>
                <a:cs typeface="Times New Roman"/>
              </a:rPr>
              <a:t>Properties of common plastics.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2799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On top of the two types (crystalline and amorphous) of material respond to the melting and molding process, there are at least three vital differences;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19200" y="1371600"/>
            <a:ext cx="6781800" cy="97391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plastics affect the molding process?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078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</a:t>
            </a:r>
            <a:r>
              <a:rPr lang="en-US" dirty="0"/>
              <a:t>first major </a:t>
            </a:r>
            <a:r>
              <a:rPr lang="en-US" dirty="0" smtClean="0"/>
              <a:t>processing </a:t>
            </a:r>
            <a:r>
              <a:rPr lang="en-US" dirty="0"/>
              <a:t>difference between </a:t>
            </a:r>
            <a:r>
              <a:rPr lang="en-US" dirty="0" smtClean="0"/>
              <a:t>crystalline and amorphous </a:t>
            </a:r>
            <a:r>
              <a:rPr lang="en-US" dirty="0"/>
              <a:t>materials  is the way they </a:t>
            </a:r>
            <a:r>
              <a:rPr lang="en-US" dirty="0" smtClean="0"/>
              <a:t>melt.</a:t>
            </a:r>
          </a:p>
          <a:p>
            <a:r>
              <a:rPr lang="en-US" dirty="0" smtClean="0"/>
              <a:t>As heat is applied, both materials soften at first, but the amorphous material continues to soften gradually until it will flow.</a:t>
            </a:r>
          </a:p>
          <a:p>
            <a:r>
              <a:rPr lang="en-US" dirty="0" smtClean="0"/>
              <a:t>The softening point is referred to as the </a:t>
            </a:r>
            <a:r>
              <a:rPr lang="en-US" b="1" i="1" dirty="0" smtClean="0"/>
              <a:t>glass transition temp</a:t>
            </a:r>
            <a:r>
              <a:rPr lang="en-US" dirty="0" smtClean="0"/>
              <a:t>. (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baseline="-25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</a:t>
            </a:r>
            <a:r>
              <a:rPr lang="en-US" dirty="0" smtClean="0"/>
              <a:t>). </a:t>
            </a:r>
          </a:p>
          <a:p>
            <a:r>
              <a:rPr lang="en-US" b="1" dirty="0" smtClean="0"/>
              <a:t>Amorphous materials have no defined melting point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5867400" cy="97391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Melting Characteristics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76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939569"/>
            <a:ext cx="8229600" cy="462303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In </a:t>
            </a:r>
            <a:r>
              <a:rPr lang="en-US" dirty="0"/>
              <a:t>contrast, the more highly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crystalline materials remain in a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relatively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 state until the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temp.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reaches their melting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 (T</a:t>
            </a:r>
            <a:r>
              <a:rPr lang="en-US" b="1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</a:p>
          <a:p>
            <a:r>
              <a:rPr lang="en-US" dirty="0" smtClean="0"/>
              <a:t>This difference in </a:t>
            </a:r>
            <a:r>
              <a:rPr lang="en-US" dirty="0"/>
              <a:t>the way the materials melt is an important factor in how the materials are </a:t>
            </a:r>
            <a:r>
              <a:rPr lang="en-US" dirty="0" smtClean="0"/>
              <a:t>molded.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listing </a:t>
            </a:r>
            <a:r>
              <a:rPr lang="en-US" dirty="0" smtClean="0"/>
              <a:t>on the next slide </a:t>
            </a:r>
            <a:r>
              <a:rPr lang="en-US" dirty="0"/>
              <a:t>has an added </a:t>
            </a:r>
            <a:r>
              <a:rPr lang="en-US" dirty="0" smtClean="0"/>
              <a:t>column  to indicate whether each material is crystalline (C</a:t>
            </a:r>
            <a:r>
              <a:rPr lang="en-US" dirty="0"/>
              <a:t>) </a:t>
            </a:r>
            <a:r>
              <a:rPr lang="en-US" dirty="0" smtClean="0"/>
              <a:t>or amorphous (A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42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939569"/>
            <a:ext cx="8229600" cy="4623031"/>
          </a:xfrm>
        </p:spPr>
        <p:txBody>
          <a:bodyPr>
            <a:normAutofit/>
          </a:bodyPr>
          <a:lstStyle/>
          <a:p>
            <a:endParaRPr lang="en-US" dirty="0">
              <a:latin typeface="Times New Roman"/>
              <a:cs typeface="Times New Roman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142" y="1600201"/>
            <a:ext cx="7594708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42672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15000"/>
          </a:xfrm>
        </p:spPr>
        <p:txBody>
          <a:bodyPr>
            <a:normAutofit/>
          </a:bodyPr>
          <a:lstStyle/>
          <a:p>
            <a:r>
              <a:rPr lang="en-US" dirty="0" smtClean="0"/>
              <a:t>Anyone </a:t>
            </a:r>
            <a:r>
              <a:rPr lang="en-US" dirty="0"/>
              <a:t>attempting </a:t>
            </a:r>
            <a:r>
              <a:rPr lang="en-US" dirty="0" smtClean="0"/>
              <a:t>to </a:t>
            </a:r>
            <a:r>
              <a:rPr lang="en-US" dirty="0"/>
              <a:t>learn the basics of </a:t>
            </a:r>
            <a:r>
              <a:rPr lang="en-US" dirty="0" smtClean="0"/>
              <a:t>IM </a:t>
            </a:r>
            <a:r>
              <a:rPr lang="en-US" dirty="0"/>
              <a:t>must first have an understanding of the raw materials used.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are two types of plastic used in </a:t>
            </a:r>
            <a:r>
              <a:rPr lang="en-US" dirty="0" smtClean="0"/>
              <a:t>IM.  </a:t>
            </a:r>
            <a:r>
              <a:rPr lang="en-US" dirty="0"/>
              <a:t>Most </a:t>
            </a:r>
            <a:r>
              <a:rPr lang="en-US" dirty="0" smtClean="0"/>
              <a:t>IM </a:t>
            </a:r>
            <a:r>
              <a:rPr lang="en-US" dirty="0"/>
              <a:t>is performed using </a:t>
            </a:r>
            <a:r>
              <a:rPr lang="en-US" b="1" i="1" dirty="0"/>
              <a:t>thermoplastic</a:t>
            </a:r>
            <a:r>
              <a:rPr lang="en-US" dirty="0"/>
              <a:t> material. </a:t>
            </a:r>
            <a:r>
              <a:rPr lang="en-US" dirty="0" smtClean="0"/>
              <a:t>However</a:t>
            </a:r>
            <a:r>
              <a:rPr lang="en-US" dirty="0"/>
              <a:t>, some injection molding uses </a:t>
            </a:r>
            <a:r>
              <a:rPr lang="en-US" b="1" i="1" dirty="0"/>
              <a:t>thermoset</a:t>
            </a:r>
            <a:r>
              <a:rPr lang="en-US" dirty="0"/>
              <a:t> </a:t>
            </a:r>
            <a:r>
              <a:rPr lang="en-US" dirty="0" smtClean="0"/>
              <a:t>material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is considerable difference between the two types.</a:t>
            </a:r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658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The ability </a:t>
            </a:r>
            <a:r>
              <a:rPr lang="en-US" sz="3000" dirty="0"/>
              <a:t>of </a:t>
            </a:r>
            <a:r>
              <a:rPr lang="en-US" sz="3000" dirty="0" smtClean="0"/>
              <a:t>plastics </a:t>
            </a:r>
            <a:r>
              <a:rPr lang="en-US" sz="3000" dirty="0"/>
              <a:t>to </a:t>
            </a:r>
            <a:r>
              <a:rPr lang="en-US" sz="3000" dirty="0" smtClean="0"/>
              <a:t>absorb heat is quite low, about 3 times lower than metals.</a:t>
            </a:r>
            <a:endParaRPr lang="en-US" sz="3000" dirty="0"/>
          </a:p>
          <a:p>
            <a:r>
              <a:rPr lang="en-US" sz="3000" dirty="0"/>
              <a:t>The low rate </a:t>
            </a:r>
            <a:r>
              <a:rPr lang="en-US" sz="3000" dirty="0" smtClean="0"/>
              <a:t>of heat absorption influences </a:t>
            </a:r>
            <a:r>
              <a:rPr lang="en-US" sz="3000" dirty="0"/>
              <a:t>the speed with which plastics can be heated, </a:t>
            </a:r>
            <a:r>
              <a:rPr lang="en-US" sz="3000" dirty="0" smtClean="0"/>
              <a:t>melted </a:t>
            </a:r>
            <a:r>
              <a:rPr lang="en-US" sz="3000" dirty="0"/>
              <a:t>and molded</a:t>
            </a:r>
            <a:r>
              <a:rPr lang="en-US" sz="3000" dirty="0" smtClean="0"/>
              <a:t>.</a:t>
            </a:r>
          </a:p>
          <a:p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Amorphous materials have much less ability to conduct heat than crystalline materials.</a:t>
            </a:r>
          </a:p>
          <a:p>
            <a:r>
              <a:rPr lang="en-US" sz="3000" dirty="0" smtClean="0"/>
              <a:t>In fact, as the crystallinity increases, the ability to conduct heat also increases.</a:t>
            </a:r>
            <a:endParaRPr lang="en-US" sz="3000" dirty="0"/>
          </a:p>
          <a:p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5867400" cy="97391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Thermal Conductivity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415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01252" y="787169"/>
            <a:ext cx="8229600" cy="4623031"/>
          </a:xfrm>
        </p:spPr>
        <p:txBody>
          <a:bodyPr>
            <a:normAutofit/>
          </a:bodyPr>
          <a:lstStyle/>
          <a:p>
            <a:r>
              <a:rPr lang="en-US" dirty="0" smtClean="0"/>
              <a:t>Stated another way</a:t>
            </a:r>
            <a:r>
              <a:rPr lang="en-US" dirty="0"/>
              <a:t>, you </a:t>
            </a:r>
            <a:r>
              <a:rPr lang="en-US" dirty="0" smtClean="0"/>
              <a:t>cannot add more heat </a:t>
            </a:r>
            <a:r>
              <a:rPr lang="en-US" dirty="0"/>
              <a:t>to </a:t>
            </a:r>
            <a:r>
              <a:rPr lang="en-US" dirty="0" smtClean="0"/>
              <a:t>amorphous materials </a:t>
            </a:r>
            <a:r>
              <a:rPr lang="en-US" dirty="0"/>
              <a:t>and expect them to melt any faster</a:t>
            </a:r>
            <a:r>
              <a:rPr lang="en-US" dirty="0" smtClean="0">
                <a:latin typeface="Times New Roman"/>
                <a:cs typeface="Times New Roman"/>
              </a:rPr>
              <a:t>!</a:t>
            </a:r>
            <a:endParaRPr lang="en-US" dirty="0"/>
          </a:p>
          <a:p>
            <a:r>
              <a:rPr lang="en-US" dirty="0"/>
              <a:t>In fact, if too much </a:t>
            </a:r>
            <a:r>
              <a:rPr lang="en-US" dirty="0" smtClean="0"/>
              <a:t>heat is applied to amorphous materials, they will burn and degrade.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4861" y="3461434"/>
            <a:ext cx="6014121" cy="3091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10"/>
          <p:cNvSpPr txBox="1"/>
          <p:nvPr/>
        </p:nvSpPr>
        <p:spPr>
          <a:xfrm>
            <a:off x="152401" y="4191000"/>
            <a:ext cx="2057399" cy="237605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61"/>
              </a:spcBef>
            </a:pPr>
            <a:r>
              <a:rPr sz="2400" i="1" dirty="0">
                <a:latin typeface="Times New Roman"/>
                <a:cs typeface="Times New Roman"/>
              </a:rPr>
              <a:t>Figure</a:t>
            </a:r>
            <a:r>
              <a:rPr lang="en-US" sz="2400" i="1" dirty="0">
                <a:latin typeface="Times New Roman"/>
                <a:cs typeface="Times New Roman"/>
              </a:rPr>
              <a:t> 2.2</a:t>
            </a:r>
            <a:r>
              <a:rPr sz="2400" i="1" dirty="0">
                <a:latin typeface="Times New Roman"/>
                <a:cs typeface="Times New Roman"/>
              </a:rPr>
              <a:t>  </a:t>
            </a:r>
            <a:r>
              <a:rPr lang="en-US" sz="2400" i="1" dirty="0" smtClean="0">
                <a:latin typeface="Times New Roman"/>
                <a:cs typeface="Times New Roman"/>
              </a:rPr>
              <a:t> </a:t>
            </a:r>
            <a:r>
              <a:rPr sz="2400" i="1" dirty="0" smtClean="0">
                <a:latin typeface="Times New Roman"/>
                <a:cs typeface="Times New Roman"/>
              </a:rPr>
              <a:t>Heat </a:t>
            </a:r>
            <a:r>
              <a:rPr sz="2400" i="1" dirty="0">
                <a:latin typeface="Times New Roman"/>
                <a:cs typeface="Times New Roman"/>
              </a:rPr>
              <a:t>absorption characteristics of crystalline  vs. amorphous </a:t>
            </a:r>
            <a:r>
              <a:rPr sz="2400" i="1" spc="0" dirty="0" smtClean="0">
                <a:latin typeface="Times New Roman"/>
                <a:cs typeface="Times New Roman"/>
              </a:rPr>
              <a:t>polymers</a:t>
            </a: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0685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Amorphous materials </a:t>
            </a:r>
            <a:r>
              <a:rPr lang="en-US" sz="3000" b="1" dirty="0"/>
              <a:t>are more sensitive to shear</a:t>
            </a:r>
            <a:r>
              <a:rPr lang="en-US" sz="3000" dirty="0" smtClean="0"/>
              <a:t>.</a:t>
            </a:r>
            <a:endParaRPr lang="en-US" sz="3000" dirty="0"/>
          </a:p>
          <a:p>
            <a:r>
              <a:rPr lang="en-US" sz="3000" dirty="0"/>
              <a:t>Shear occurs when plastic pellets </a:t>
            </a:r>
            <a:r>
              <a:rPr lang="en-US" sz="3000" dirty="0" smtClean="0"/>
              <a:t>are compressed</a:t>
            </a:r>
            <a:r>
              <a:rPr lang="en-US" sz="3000" dirty="0"/>
              <a:t>, rubbed together causing </a:t>
            </a:r>
            <a:r>
              <a:rPr lang="en-US" sz="3000" dirty="0" smtClean="0"/>
              <a:t>friction or </a:t>
            </a:r>
            <a:r>
              <a:rPr lang="en-US" sz="3000" dirty="0"/>
              <a:t>are </a:t>
            </a:r>
            <a:r>
              <a:rPr lang="en-US" sz="3000" dirty="0" smtClean="0"/>
              <a:t>significantly agitated </a:t>
            </a:r>
            <a:r>
              <a:rPr lang="en-US" sz="3000" dirty="0"/>
              <a:t>during the molding process.  </a:t>
            </a:r>
            <a:endParaRPr lang="en-US" sz="3000" dirty="0" smtClean="0"/>
          </a:p>
          <a:p>
            <a:r>
              <a:rPr lang="en-US" sz="3000" dirty="0" smtClean="0"/>
              <a:t>High </a:t>
            </a:r>
            <a:r>
              <a:rPr lang="en-US" sz="3000" dirty="0"/>
              <a:t>shear results in rapidly increasing the </a:t>
            </a:r>
            <a:r>
              <a:rPr lang="en-US" sz="3000" dirty="0" smtClean="0"/>
              <a:t>temp. of the material while being molded which amorphous </a:t>
            </a:r>
            <a:r>
              <a:rPr lang="en-US" sz="3000" dirty="0"/>
              <a:t>polymers do not tolerate </a:t>
            </a:r>
            <a:r>
              <a:rPr lang="en-US" sz="3000" dirty="0" smtClean="0"/>
              <a:t>well.</a:t>
            </a:r>
            <a:endParaRPr lang="en-US" sz="3000" dirty="0"/>
          </a:p>
          <a:p>
            <a:endParaRPr lang="en-US" sz="3000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5867400" cy="973919"/>
          </a:xfrm>
        </p:spPr>
        <p:txBody>
          <a:bodyPr>
            <a:normAutofit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Shear Sensitivity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6875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01252" y="787169"/>
            <a:ext cx="8229600" cy="5689831"/>
          </a:xfrm>
        </p:spPr>
        <p:txBody>
          <a:bodyPr>
            <a:normAutofit/>
          </a:bodyPr>
          <a:lstStyle/>
          <a:p>
            <a:r>
              <a:rPr lang="en-US" dirty="0" smtClean="0"/>
              <a:t>It </a:t>
            </a:r>
            <a:r>
              <a:rPr lang="en-US" dirty="0"/>
              <a:t>can be concluded that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amorphous materials 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be gradually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heated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changing them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a solid to a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melt</a:t>
            </a:r>
            <a:r>
              <a:rPr lang="en-US" dirty="0"/>
              <a:t>.  </a:t>
            </a:r>
            <a:endParaRPr lang="en-US" dirty="0" smtClean="0"/>
          </a:p>
          <a:p>
            <a:r>
              <a:rPr lang="en-US" dirty="0" smtClean="0"/>
              <a:t>Excessive </a:t>
            </a:r>
            <a:r>
              <a:rPr lang="en-US" dirty="0"/>
              <a:t>melt </a:t>
            </a:r>
            <a:r>
              <a:rPr lang="en-US" dirty="0" smtClean="0"/>
              <a:t>temp. in </a:t>
            </a:r>
            <a:r>
              <a:rPr lang="en-US" dirty="0"/>
              <a:t>some </a:t>
            </a:r>
            <a:r>
              <a:rPr lang="en-US" dirty="0" smtClean="0"/>
              <a:t>materials (amorphous) can </a:t>
            </a:r>
            <a:r>
              <a:rPr lang="en-US" dirty="0"/>
              <a:t>cause residual molded-in stresses (upon cooling) that detract from part </a:t>
            </a:r>
            <a:r>
              <a:rPr lang="en-US" dirty="0" smtClean="0"/>
              <a:t>appearance or </a:t>
            </a:r>
            <a:r>
              <a:rPr lang="en-US" dirty="0"/>
              <a:t>reduce the mechanical strength of the parts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All materials have a max limiting shear rate, beyond which they will degrade.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78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3000" dirty="0"/>
              <a:t>Another property of both crystalline and amorphous materials that affects the molding process is </a:t>
            </a:r>
            <a:r>
              <a:rPr lang="en-US" sz="3000" b="1" i="1" dirty="0"/>
              <a:t>viscosity</a:t>
            </a:r>
            <a:r>
              <a:rPr lang="en-US" sz="3000" dirty="0"/>
              <a:t>. </a:t>
            </a:r>
          </a:p>
          <a:p>
            <a:r>
              <a:rPr lang="en-US" sz="3000" b="1" i="1" dirty="0"/>
              <a:t>Viscosity</a:t>
            </a:r>
            <a:r>
              <a:rPr lang="en-US" sz="3000" dirty="0"/>
              <a:t> may be defined as the resistance of a fluid  to flow.</a:t>
            </a:r>
          </a:p>
          <a:p>
            <a:r>
              <a:rPr lang="en-US" sz="3000" b="1" dirty="0"/>
              <a:t>If the melted plastic is considered viscous, it is thick and will not flow easily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Viscosity of the melted plastic is measured and given rating known as </a:t>
            </a: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Melt Index (MI)</a:t>
            </a:r>
            <a:r>
              <a:rPr lang="en-US" sz="3000" dirty="0" smtClean="0"/>
              <a:t>.</a:t>
            </a:r>
          </a:p>
          <a:p>
            <a:r>
              <a:rPr lang="en-US" sz="3000" dirty="0" smtClean="0"/>
              <a:t>A high MI means that the melted plastic is thin and watery (has low viscosity).</a:t>
            </a:r>
            <a:endParaRPr lang="en-US" sz="3000" dirty="0"/>
          </a:p>
          <a:p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5867400" cy="97391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Viscosity </a:t>
            </a:r>
            <a:b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(Melt Index)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132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01252" y="787169"/>
            <a:ext cx="8229600" cy="5689831"/>
          </a:xfrm>
        </p:spPr>
        <p:txBody>
          <a:bodyPr>
            <a:normAutofit/>
          </a:bodyPr>
          <a:lstStyle/>
          <a:p>
            <a:r>
              <a:rPr lang="en-US" dirty="0"/>
              <a:t>The lower the MI, the more thick and viscous the melt is and the less easily it will flow.</a:t>
            </a:r>
          </a:p>
          <a:p>
            <a:r>
              <a:rPr lang="en-US" dirty="0"/>
              <a:t>The melt index of plastics range from </a:t>
            </a:r>
            <a:r>
              <a:rPr lang="en-US" dirty="0" smtClean="0"/>
              <a:t>less </a:t>
            </a:r>
            <a:r>
              <a:rPr lang="en-US" dirty="0"/>
              <a:t>than </a:t>
            </a:r>
            <a:r>
              <a:rPr lang="en-US" dirty="0" smtClean="0"/>
              <a:t>one, to </a:t>
            </a:r>
            <a:r>
              <a:rPr lang="en-US" dirty="0"/>
              <a:t>more than a </a:t>
            </a:r>
            <a:r>
              <a:rPr lang="en-US" dirty="0" smtClean="0"/>
              <a:t>hundred.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common materials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a MI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the range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2 to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are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various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methods and parameters for measuring MI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When </a:t>
            </a:r>
            <a:r>
              <a:rPr lang="en-US" dirty="0" smtClean="0"/>
              <a:t>comparing </a:t>
            </a:r>
            <a:r>
              <a:rPr lang="en-US" dirty="0"/>
              <a:t>materials</a:t>
            </a:r>
            <a:r>
              <a:rPr lang="en-US" dirty="0" smtClean="0"/>
              <a:t>, </a:t>
            </a:r>
            <a:r>
              <a:rPr lang="en-US" dirty="0"/>
              <a:t>it is important  that the </a:t>
            </a:r>
            <a:r>
              <a:rPr lang="en-US" dirty="0" smtClean="0"/>
              <a:t>method and parameters </a:t>
            </a:r>
            <a:r>
              <a:rPr lang="en-US" dirty="0"/>
              <a:t>are the same.</a:t>
            </a:r>
          </a:p>
        </p:txBody>
      </p:sp>
    </p:spTree>
    <p:extLst>
      <p:ext uri="{BB962C8B-B14F-4D97-AF65-F5344CB8AC3E}">
        <p14:creationId xmlns:p14="http://schemas.microsoft.com/office/powerpoint/2010/main" val="156238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known, the quality of the regrind is subjected to its heat history, where some </a:t>
            </a:r>
            <a:r>
              <a:rPr lang="en-US" dirty="0"/>
              <a:t>of its properties may be </a:t>
            </a:r>
            <a:r>
              <a:rPr lang="en-US" dirty="0" smtClean="0"/>
              <a:t>reduced. There </a:t>
            </a:r>
            <a:r>
              <a:rPr lang="en-US" dirty="0"/>
              <a:t>are some cases, </a:t>
            </a:r>
            <a:r>
              <a:rPr lang="en-US" dirty="0" smtClean="0"/>
              <a:t>however, where </a:t>
            </a:r>
            <a:r>
              <a:rPr lang="en-US" dirty="0"/>
              <a:t>plastic products </a:t>
            </a:r>
            <a:r>
              <a:rPr lang="en-US" dirty="0" smtClean="0"/>
              <a:t>are still produced </a:t>
            </a:r>
            <a:r>
              <a:rPr lang="en-US" dirty="0"/>
              <a:t>from 100% </a:t>
            </a:r>
            <a:r>
              <a:rPr lang="en-US" dirty="0" smtClean="0"/>
              <a:t>regrind and sold to the public. Discuss the matter.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Assignment 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27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5240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are various test methods and parameter for measuring Melt Index of polymers. Identify those testing methods. Among those method, suggest a testing method for MI measurement of crystalline polymer material. The suggestion must support with acceptable justifications.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Materials with a very high MI or very low viscosity are harder to push or inject and, in some cases, harder to mold. Discuss the statement above.</a:t>
            </a:r>
          </a:p>
        </p:txBody>
      </p:sp>
    </p:spTree>
    <p:extLst>
      <p:ext uri="{BB962C8B-B14F-4D97-AF65-F5344CB8AC3E}">
        <p14:creationId xmlns:p14="http://schemas.microsoft.com/office/powerpoint/2010/main" val="406382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7168"/>
            <a:ext cx="8229600" cy="5689831"/>
          </a:xfrm>
        </p:spPr>
        <p:txBody>
          <a:bodyPr>
            <a:normAutofit/>
          </a:bodyPr>
          <a:lstStyle/>
          <a:p>
            <a:r>
              <a:rPr lang="en-US" dirty="0" smtClean="0"/>
              <a:t>The majority of thermoplastics are made from petroleum and have the unique physical property of being able to be </a:t>
            </a:r>
            <a:r>
              <a:rPr lang="en-US" b="1" dirty="0" smtClean="0"/>
              <a:t>melted</a:t>
            </a:r>
            <a:r>
              <a:rPr lang="en-US" dirty="0" smtClean="0"/>
              <a:t>, </a:t>
            </a:r>
            <a:r>
              <a:rPr lang="en-US" b="1" dirty="0" smtClean="0"/>
              <a:t>solidified</a:t>
            </a:r>
            <a:r>
              <a:rPr lang="en-US" dirty="0" smtClean="0"/>
              <a:t>, </a:t>
            </a:r>
            <a:r>
              <a:rPr lang="en-US" dirty="0" smtClean="0"/>
              <a:t>and </a:t>
            </a:r>
            <a:r>
              <a:rPr lang="en-US" b="1" dirty="0" err="1" smtClean="0"/>
              <a:t>remelted</a:t>
            </a:r>
            <a:r>
              <a:rPr lang="en-US" dirty="0" smtClean="0"/>
              <a:t> again without significantly changing the chemistry of the material.</a:t>
            </a:r>
            <a:endParaRPr lang="en-US" dirty="0"/>
          </a:p>
          <a:p>
            <a:r>
              <a:rPr lang="en-US" dirty="0"/>
              <a:t>By grinding up the </a:t>
            </a:r>
            <a:r>
              <a:rPr lang="en-US" dirty="0" smtClean="0"/>
              <a:t>solidified thermoplastic </a:t>
            </a:r>
            <a:r>
              <a:rPr lang="en-US" dirty="0"/>
              <a:t>and </a:t>
            </a:r>
            <a:r>
              <a:rPr lang="en-US" dirty="0" err="1"/>
              <a:t>remelting</a:t>
            </a:r>
            <a:r>
              <a:rPr lang="en-US" dirty="0"/>
              <a:t> it, the material can usually be reused, with </a:t>
            </a:r>
            <a:r>
              <a:rPr lang="en-US" dirty="0" smtClean="0"/>
              <a:t>or </a:t>
            </a:r>
            <a:r>
              <a:rPr lang="en-US" dirty="0"/>
              <a:t>without </a:t>
            </a:r>
            <a:r>
              <a:rPr lang="en-US" dirty="0" smtClean="0"/>
              <a:t>mixing it </a:t>
            </a:r>
            <a:r>
              <a:rPr lang="en-US" dirty="0"/>
              <a:t>with </a:t>
            </a:r>
            <a:r>
              <a:rPr lang="en-US" dirty="0" smtClean="0"/>
              <a:t>new </a:t>
            </a:r>
            <a:r>
              <a:rPr lang="en-US" dirty="0" smtClean="0"/>
              <a:t>pellet.</a:t>
            </a:r>
            <a:endParaRPr lang="en-US" dirty="0"/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THERMOPLASTICS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32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Depending upon how many times and </a:t>
            </a:r>
            <a:r>
              <a:rPr lang="en-US" dirty="0"/>
              <a:t>under  what </a:t>
            </a:r>
            <a:r>
              <a:rPr lang="en-US" dirty="0" smtClean="0"/>
              <a:t>conditions </a:t>
            </a:r>
            <a:r>
              <a:rPr lang="en-US" dirty="0"/>
              <a:t>the thermoplastic material has been melted and solidified (its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heat history</a:t>
            </a:r>
            <a:r>
              <a:rPr lang="en-US" dirty="0"/>
              <a:t>), some of its properties may be diminished. </a:t>
            </a:r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a result, most thermoplastic that is reused </a:t>
            </a:r>
            <a:r>
              <a:rPr lang="en-US" dirty="0" smtClean="0"/>
              <a:t>(regrind</a:t>
            </a:r>
            <a:r>
              <a:rPr lang="en-US" dirty="0"/>
              <a:t>) is mixed with </a:t>
            </a:r>
            <a:r>
              <a:rPr lang="en-US" dirty="0" smtClean="0"/>
              <a:t>new pellet </a:t>
            </a:r>
            <a:r>
              <a:rPr lang="en-US" dirty="0"/>
              <a:t>material where the regrind represents </a:t>
            </a:r>
            <a:r>
              <a:rPr lang="en-US" dirty="0" smtClean="0"/>
              <a:t>&lt;50</a:t>
            </a:r>
            <a:r>
              <a:rPr lang="en-US" dirty="0"/>
              <a:t>% of the resulting mixture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787169"/>
            <a:ext cx="8229600" cy="5842231"/>
          </a:xfrm>
        </p:spPr>
        <p:txBody>
          <a:bodyPr>
            <a:normAutofit/>
          </a:bodyPr>
          <a:lstStyle/>
          <a:p>
            <a:r>
              <a:rPr lang="en-US" dirty="0" smtClean="0"/>
              <a:t>Thermoplastics typically have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 names</a:t>
            </a:r>
            <a:r>
              <a:rPr lang="en-US" dirty="0" smtClean="0"/>
              <a:t> </a:t>
            </a:r>
            <a:r>
              <a:rPr lang="en-US" dirty="0"/>
              <a:t>that relate to </a:t>
            </a:r>
            <a:r>
              <a:rPr lang="en-US" dirty="0" smtClean="0"/>
              <a:t>their basic chemistry type.</a:t>
            </a:r>
          </a:p>
          <a:p>
            <a:r>
              <a:rPr lang="en-US" dirty="0" smtClean="0"/>
              <a:t>All </a:t>
            </a:r>
            <a:r>
              <a:rPr lang="en-US" dirty="0"/>
              <a:t>plastics have been given an alphabetic symbol that is a "</a:t>
            </a:r>
            <a:r>
              <a:rPr lang="en-US" b="1" dirty="0"/>
              <a:t>short name</a:t>
            </a:r>
            <a:r>
              <a:rPr lang="en-US" dirty="0"/>
              <a:t>" for each plastic's longer technical </a:t>
            </a:r>
            <a:r>
              <a:rPr lang="en-US" dirty="0" smtClean="0"/>
              <a:t>name.</a:t>
            </a:r>
          </a:p>
          <a:p>
            <a:r>
              <a:rPr lang="en-US" dirty="0" smtClean="0"/>
              <a:t>Some </a:t>
            </a:r>
            <a:r>
              <a:rPr lang="en-US" dirty="0"/>
              <a:t>of the more common plastics and their symbols include the following.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4132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847B5-FE98-49CF-9B33-84FFD20F5F15}" type="slidenum">
              <a:rPr lang="en-US" smtClean="0"/>
              <a:t>6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958" y="990600"/>
            <a:ext cx="7463047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4445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787169"/>
            <a:ext cx="8229600" cy="591843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Many </a:t>
            </a:r>
            <a:r>
              <a:rPr lang="en-US" dirty="0"/>
              <a:t>of the long names begin with "</a:t>
            </a:r>
            <a:r>
              <a:rPr lang="en-US" b="1" i="1" dirty="0"/>
              <a:t>poly</a:t>
            </a:r>
            <a:r>
              <a:rPr lang="en-US" dirty="0"/>
              <a:t>," which simply </a:t>
            </a:r>
            <a:r>
              <a:rPr lang="en-US" dirty="0" smtClean="0"/>
              <a:t>means many </a:t>
            </a:r>
            <a:r>
              <a:rPr lang="en-US" dirty="0"/>
              <a:t>or multiple. The smallest repeating unit in the chemical structure of </a:t>
            </a:r>
            <a:r>
              <a:rPr lang="en-US" dirty="0" smtClean="0"/>
              <a:t>plastics is </a:t>
            </a:r>
            <a:r>
              <a:rPr lang="en-US" dirty="0"/>
              <a:t>called </a:t>
            </a:r>
            <a:r>
              <a:rPr lang="en-US" dirty="0" smtClean="0"/>
              <a:t>a </a:t>
            </a:r>
            <a:r>
              <a:rPr lang="en-US" b="1" i="1" dirty="0" smtClean="0"/>
              <a:t>monomer</a:t>
            </a:r>
            <a:r>
              <a:rPr lang="en-US" dirty="0" smtClean="0"/>
              <a:t>.</a:t>
            </a:r>
          </a:p>
          <a:p>
            <a:r>
              <a:rPr lang="en-US" dirty="0"/>
              <a:t>When several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monomers</a:t>
            </a:r>
            <a:r>
              <a:rPr lang="en-US" dirty="0"/>
              <a:t> are combined or joined, the resulting chemical structure is called a </a:t>
            </a:r>
            <a:r>
              <a:rPr lang="en-US" b="1" i="1" dirty="0"/>
              <a:t>polymer</a:t>
            </a:r>
            <a:r>
              <a:rPr lang="en-US" dirty="0" smtClean="0"/>
              <a:t>.</a:t>
            </a:r>
          </a:p>
          <a:p>
            <a:r>
              <a:rPr lang="en-US" dirty="0"/>
              <a:t>So it becomes clear that polyethylene, polypropylene and the others  beginning with  the  letters  "poly"  are  plastics consisting of </a:t>
            </a:r>
            <a:r>
              <a:rPr lang="en-US" dirty="0" smtClean="0"/>
              <a:t>a </a:t>
            </a:r>
            <a:r>
              <a:rPr lang="en-US" dirty="0"/>
              <a:t>combination of </a:t>
            </a:r>
            <a:r>
              <a:rPr lang="en-US" dirty="0" smtClean="0"/>
              <a:t>monomers.</a:t>
            </a:r>
          </a:p>
          <a:p>
            <a:r>
              <a:rPr lang="en-US" dirty="0" smtClean="0"/>
              <a:t>A list of </a:t>
            </a:r>
            <a:r>
              <a:rPr lang="en-US" dirty="0"/>
              <a:t>more common thermoplastics, showing their proper name and </a:t>
            </a:r>
            <a:r>
              <a:rPr lang="en-US" dirty="0" smtClean="0"/>
              <a:t>symbol is shown in a table on the next page.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63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1879831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5067300" cy="6856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6518" y="1036132"/>
            <a:ext cx="4097482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bject 2"/>
          <p:cNvSpPr txBox="1"/>
          <p:nvPr/>
        </p:nvSpPr>
        <p:spPr>
          <a:xfrm>
            <a:off x="5676900" y="6019800"/>
            <a:ext cx="2781300" cy="685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spcBef>
                <a:spcPts val="55"/>
              </a:spcBef>
            </a:pPr>
            <a:r>
              <a:rPr lang="en-US" sz="2000" i="1" spc="0" dirty="0" smtClean="0">
                <a:latin typeface="Times New Roman"/>
                <a:cs typeface="Times New Roman"/>
              </a:rPr>
              <a:t>Appendix A</a:t>
            </a:r>
            <a:endParaRPr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7460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8983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Thermosets </a:t>
            </a:r>
            <a:r>
              <a:rPr lang="en-US" dirty="0"/>
              <a:t>are plastics that undergo </a:t>
            </a:r>
            <a:r>
              <a:rPr lang="en-US" dirty="0" smtClean="0"/>
              <a:t>a chemical </a:t>
            </a:r>
            <a:r>
              <a:rPr lang="en-US" dirty="0"/>
              <a:t>change </a:t>
            </a:r>
            <a:r>
              <a:rPr lang="en-US" dirty="0" smtClean="0"/>
              <a:t>when heated </a:t>
            </a:r>
            <a:r>
              <a:rPr lang="en-US" dirty="0"/>
              <a:t>to a certain </a:t>
            </a:r>
            <a:r>
              <a:rPr lang="en-US" dirty="0" smtClean="0"/>
              <a:t>temp. </a:t>
            </a:r>
          </a:p>
          <a:p>
            <a:r>
              <a:rPr lang="en-US" dirty="0" smtClean="0"/>
              <a:t>These </a:t>
            </a:r>
            <a:r>
              <a:rPr lang="en-US" dirty="0"/>
              <a:t>materials,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once solidified</a:t>
            </a:r>
            <a:r>
              <a:rPr lang="en-US" dirty="0"/>
              <a:t>,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be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remelted</a:t>
            </a:r>
            <a:r>
              <a:rPr lang="en-US" dirty="0"/>
              <a:t> or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reused</a:t>
            </a:r>
            <a:r>
              <a:rPr lang="en-US" dirty="0"/>
              <a:t>. Any attempt to </a:t>
            </a:r>
            <a:r>
              <a:rPr lang="en-US" dirty="0" err="1" smtClean="0"/>
              <a:t>remelt</a:t>
            </a:r>
            <a:r>
              <a:rPr lang="en-US" dirty="0" smtClean="0"/>
              <a:t> thermosets simply results </a:t>
            </a:r>
            <a:r>
              <a:rPr lang="en-US" dirty="0"/>
              <a:t>in burning or decomposition of the </a:t>
            </a:r>
            <a:r>
              <a:rPr lang="en-US" dirty="0" smtClean="0"/>
              <a:t>material. </a:t>
            </a:r>
          </a:p>
          <a:p>
            <a:r>
              <a:rPr lang="en-US" dirty="0" smtClean="0"/>
              <a:t>Thermosets </a:t>
            </a:r>
            <a:r>
              <a:rPr lang="en-US" dirty="0"/>
              <a:t>cannot be </a:t>
            </a:r>
            <a:r>
              <a:rPr lang="en-US" dirty="0" smtClean="0"/>
              <a:t>reprocessed or </a:t>
            </a:r>
            <a:r>
              <a:rPr lang="en-US" dirty="0" smtClean="0"/>
              <a:t>welded.</a:t>
            </a:r>
          </a:p>
          <a:p>
            <a:r>
              <a:rPr lang="en-US" dirty="0" smtClean="0"/>
              <a:t>The </a:t>
            </a:r>
            <a:r>
              <a:rPr lang="en-US" dirty="0"/>
              <a:t>chemical change that </a:t>
            </a:r>
            <a:r>
              <a:rPr lang="en-US" dirty="0" smtClean="0"/>
              <a:t>occurs in </a:t>
            </a:r>
            <a:r>
              <a:rPr lang="en-US" dirty="0" smtClean="0"/>
              <a:t>thermosets is </a:t>
            </a:r>
            <a:r>
              <a:rPr lang="en-US" dirty="0"/>
              <a:t>often </a:t>
            </a:r>
            <a:r>
              <a:rPr lang="en-US" dirty="0" smtClean="0"/>
              <a:t>referred to </a:t>
            </a:r>
            <a:r>
              <a:rPr lang="en-US" dirty="0" smtClean="0"/>
              <a:t>as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curing</a:t>
            </a:r>
            <a:r>
              <a:rPr lang="en-US" dirty="0" smtClean="0"/>
              <a:t> or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cross-linking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2" descr="C:\Users\Admin\Desktop\1314\GRAMS lab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1349359" cy="1012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7937"/>
            <a:ext cx="1081016" cy="779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"/>
            <a:ext cx="685800" cy="1012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4572000" cy="749069"/>
          </a:xfrm>
        </p:spPr>
        <p:txBody>
          <a:bodyPr>
            <a:normAutofit fontScale="90000"/>
          </a:bodyPr>
          <a:lstStyle/>
          <a:p>
            <a:pPr algn="l"/>
            <a:r>
              <a:rPr lang="en-US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THERMOSETS</a:t>
            </a:r>
            <a:endParaRPr lang="en-US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934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1274</Words>
  <Application>Microsoft Office PowerPoint</Application>
  <PresentationFormat>On-screen Show (4:3)</PresentationFormat>
  <Paragraphs>86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Plastics</vt:lpstr>
      <vt:lpstr>INTRODUCTION</vt:lpstr>
      <vt:lpstr>THERMOPLASTICS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THERMOSETS</vt:lpstr>
      <vt:lpstr>Crystalline vs. Amorphous Materials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plastics affect the molding process?</vt:lpstr>
      <vt:lpstr>1. Melting Characteristics</vt:lpstr>
      <vt:lpstr>PowerPoint Presentation</vt:lpstr>
      <vt:lpstr>PowerPoint Presentation</vt:lpstr>
      <vt:lpstr>2. Thermal Conductivity</vt:lpstr>
      <vt:lpstr>PowerPoint Presentation</vt:lpstr>
      <vt:lpstr>3. Shear Sensitivity</vt:lpstr>
      <vt:lpstr>PowerPoint Presentation</vt:lpstr>
      <vt:lpstr>4. Viscosity  (Melt Index)</vt:lpstr>
      <vt:lpstr>PowerPoint Presentation</vt:lpstr>
      <vt:lpstr>Today’s Quiz</vt:lpstr>
      <vt:lpstr>Assignment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Plastic Materials</dc:title>
  <dc:creator>Admin</dc:creator>
  <cp:lastModifiedBy>Admin</cp:lastModifiedBy>
  <cp:revision>133</cp:revision>
  <dcterms:created xsi:type="dcterms:W3CDTF">2014-09-15T03:14:42Z</dcterms:created>
  <dcterms:modified xsi:type="dcterms:W3CDTF">2015-10-06T08:26:15Z</dcterms:modified>
</cp:coreProperties>
</file>